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C15EA-19E3-40BC-8CFA-C49136585381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A7A8-5B7A-4E35-B2A8-3F5C1DEFDE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rgbClr val="FFEBFA"/>
            </a:gs>
            <a:gs pos="100000">
              <a:schemeClr val="accent4">
                <a:lumMod val="50000"/>
                <a:alpha val="5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E55-0025-4C83-9C54-FD36EDC3066B}" type="datetimeFigureOut">
              <a:rPr lang="bg-BG" smtClean="0"/>
              <a:t>30.7.2014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5DED-D3A0-4568-B411-21AACB79AE4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elerikacademy.com/Users/skloser" TargetMode="External"/><Relationship Id="rId3" Type="http://schemas.openxmlformats.org/officeDocument/2006/relationships/hyperlink" Target="http://telerikacademy.com/Users/Tsigularov" TargetMode="External"/><Relationship Id="rId7" Type="http://schemas.openxmlformats.org/officeDocument/2006/relationships/hyperlink" Target="http://telerikacademy.com/Users/Tanya" TargetMode="External"/><Relationship Id="rId2" Type="http://schemas.openxmlformats.org/officeDocument/2006/relationships/hyperlink" Target="http://telerikacademy.com/Users/Vazzz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elerikacademy.com/Users/georgi.neykov" TargetMode="External"/><Relationship Id="rId5" Type="http://schemas.openxmlformats.org/officeDocument/2006/relationships/hyperlink" Target="http://telerikacademy.com/Users/icom85" TargetMode="External"/><Relationship Id="rId4" Type="http://schemas.openxmlformats.org/officeDocument/2006/relationships/hyperlink" Target="http://telerikacademy.com/Users/pl0xicity" TargetMode="External"/><Relationship Id="rId9" Type="http://schemas.openxmlformats.org/officeDocument/2006/relationships/hyperlink" Target="http://telerikacademy.com/Users/bgot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workkpk/Battlefield-3-K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2214578"/>
          </a:xfrm>
        </p:spPr>
        <p:txBody>
          <a:bodyPr>
            <a:norm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smtClean="0">
                <a:ln>
                  <a:solidFill>
                    <a:srgbClr val="FFC000"/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High-quality programming code</a:t>
            </a:r>
            <a:endParaRPr lang="bg-BG" sz="6600" b="1" dirty="0">
              <a:ln>
                <a:solidFill>
                  <a:srgbClr val="FFC000"/>
                </a:solidFill>
              </a:ln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6400800" cy="1752600"/>
          </a:xfrm>
        </p:spPr>
        <p:txBody>
          <a:bodyPr>
            <a:noAutofit/>
            <a:scene3d>
              <a:camera prst="perspectiveHeroicExtremeLeftFacing"/>
              <a:lightRig rig="sunset" dir="t"/>
            </a:scene3d>
            <a:sp3d extrusionH="19050" contourW="25400" prstMaterial="matte">
              <a:bevelT w="38100" h="38100"/>
              <a:bevelB w="38100" h="38100" prst="slope"/>
              <a:contourClr>
                <a:schemeClr val="tx1"/>
              </a:contourClr>
            </a:sp3d>
          </a:bodyPr>
          <a:lstStyle/>
          <a:p>
            <a:r>
              <a:rPr lang="en-US" sz="5400" dirty="0" smtClean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Teamwork</a:t>
            </a:r>
          </a:p>
          <a:p>
            <a:r>
              <a:rPr lang="en-US" sz="5400" dirty="0">
                <a:ln w="22225" cap="flat" cmpd="sng">
                  <a:solidFill>
                    <a:srgbClr val="FFC000"/>
                  </a:solidFill>
                  <a:prstDash val="solid"/>
                  <a:round/>
                </a:ln>
                <a:solidFill>
                  <a:schemeClr val="tx2"/>
                </a:solidFill>
                <a:effectLst>
                  <a:outerShdw blurRad="60007" dist="200025" dir="15000000" sy="30000" kx="-1800000" algn="bl" rotWithShape="0">
                    <a:prstClr val="black">
                      <a:alpha val="70000"/>
                    </a:prstClr>
                  </a:outerShdw>
                </a:effectLst>
              </a:rPr>
              <a:t>Team "Battle-Field-3"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Start menu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 score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Save and load game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Incredibly beautiful graphics, can be played in QHD resolution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endParaRPr lang="en-US" dirty="0" smtClean="0"/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Sandcastle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264400" cy="48486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14422"/>
            <a:ext cx="4040188" cy="4911741"/>
          </a:xfrm>
        </p:spPr>
        <p:txBody>
          <a:bodyPr>
            <a:normAutofit fontScale="92500" lnSpcReduction="20000"/>
          </a:bodyPr>
          <a:lstStyle/>
          <a:p>
            <a:pPr algn="ctr" fontAlgn="t" latinLnBrk="1">
              <a:buNone/>
            </a:pPr>
            <a:r>
              <a:rPr lang="en-US" dirty="0">
                <a:hlinkClick r:id="rId2"/>
              </a:rPr>
              <a:t>Vazzzz</a:t>
            </a:r>
          </a:p>
          <a:p>
            <a:pPr algn="ctr" fontAlgn="t" latinLnBrk="1">
              <a:buNone/>
            </a:pPr>
            <a:r>
              <a:rPr lang="bg-BG" b="1" dirty="0"/>
              <a:t>Ангел </a:t>
            </a:r>
            <a:r>
              <a:rPr lang="bg-BG" b="1" dirty="0" smtClean="0"/>
              <a:t>Димитров</a:t>
            </a:r>
            <a:endParaRPr lang="en-US" b="1" dirty="0" smtClean="0"/>
          </a:p>
          <a:p>
            <a:pPr algn="ctr" fontAlgn="t" latinLnBrk="1">
              <a:buNone/>
            </a:pPr>
            <a:endParaRPr lang="en-US" b="1" dirty="0" smtClean="0"/>
          </a:p>
          <a:p>
            <a:pPr algn="ctr" fontAlgn="t" latinLnBrk="1">
              <a:buNone/>
            </a:pPr>
            <a:r>
              <a:rPr lang="en-US" dirty="0">
                <a:hlinkClick r:id="rId3"/>
              </a:rPr>
              <a:t>Tsigularov</a:t>
            </a:r>
          </a:p>
          <a:p>
            <a:pPr algn="ctr" fontAlgn="t" latinLnBrk="1">
              <a:buNone/>
            </a:pPr>
            <a:r>
              <a:rPr lang="bg-BG" b="1" dirty="0"/>
              <a:t>Янко </a:t>
            </a:r>
            <a:r>
              <a:rPr lang="bg-BG" b="1" dirty="0" smtClean="0"/>
              <a:t>Цигуларов</a:t>
            </a:r>
            <a:endParaRPr lang="bg-BG" b="1" dirty="0">
              <a:hlinkClick r:id="rId2"/>
            </a:endParaRPr>
          </a:p>
          <a:p>
            <a:pPr algn="ctr" fontAlgn="t" latinLnBrk="1">
              <a:buNone/>
            </a:pPr>
            <a:endParaRPr lang="en-US" dirty="0" smtClean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5"/>
              </a:rPr>
              <a:t>icom85</a:t>
            </a:r>
          </a:p>
          <a:p>
            <a:pPr algn="ctr" fontAlgn="t" latinLnBrk="1">
              <a:buNone/>
            </a:pPr>
            <a:r>
              <a:rPr lang="bg-BG" b="1" dirty="0"/>
              <a:t>Христо Мерджанов</a:t>
            </a:r>
            <a:endParaRPr lang="en-US" b="1" dirty="0">
              <a:hlinkClick r:id="rId5"/>
            </a:endParaRPr>
          </a:p>
          <a:p>
            <a:pPr algn="ctr" fontAlgn="t" latinLnBrk="1">
              <a:buNone/>
            </a:pPr>
            <a:endParaRPr lang="en-US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>
                <a:hlinkClick r:id="rId6"/>
              </a:rPr>
              <a:t>georgi.neykov</a:t>
            </a:r>
          </a:p>
          <a:p>
            <a:pPr algn="ctr" fontAlgn="t" latinLnBrk="1">
              <a:buNone/>
            </a:pPr>
            <a:r>
              <a:rPr lang="bg-BG" b="1" dirty="0"/>
              <a:t>Георги Нейков</a:t>
            </a:r>
            <a:endParaRPr lang="en-US" b="1" dirty="0">
              <a:hlinkClick r:id="rId6"/>
            </a:endParaRPr>
          </a:p>
          <a:p>
            <a:pPr algn="ctr" fontAlgn="t" latinLnBrk="1">
              <a:buNone/>
            </a:pPr>
            <a:endParaRPr lang="bg-BG" dirty="0">
              <a:hlinkClick r:id="rId4"/>
            </a:endParaRPr>
          </a:p>
          <a:p>
            <a:pPr algn="ctr" fontAlgn="t" latinLnBrk="1">
              <a:buNone/>
            </a:pPr>
            <a:r>
              <a:rPr lang="en-US" dirty="0" smtClean="0">
                <a:hlinkClick r:id="rId7"/>
              </a:rPr>
              <a:t>Tanya</a:t>
            </a:r>
            <a:endParaRPr lang="en-US" dirty="0">
              <a:hlinkClick r:id="rId7"/>
            </a:endParaRPr>
          </a:p>
          <a:p>
            <a:pPr algn="ctr" fontAlgn="t" latinLnBrk="1">
              <a:buNone/>
            </a:pPr>
            <a:r>
              <a:rPr lang="en-US" b="1" dirty="0"/>
              <a:t>Tanya </a:t>
            </a:r>
            <a:r>
              <a:rPr lang="en-US" b="1" dirty="0" smtClean="0"/>
              <a:t>Petkova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/>
          <a:lstStyle/>
          <a:p>
            <a:pPr algn="ctr" fontAlgn="t" latinLnBrk="1">
              <a:buNone/>
            </a:pPr>
            <a:endParaRPr lang="bg-BG" dirty="0" smtClean="0">
              <a:hlinkClick r:id="rId6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8"/>
              </a:rPr>
              <a:t>skloser</a:t>
            </a:r>
            <a:endParaRPr lang="en-US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Крум Багашев</a:t>
            </a:r>
            <a:endParaRPr lang="en-US" b="1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8"/>
            </a:endParaRPr>
          </a:p>
          <a:p>
            <a:pPr algn="ctr" fontAlgn="t" latinLnBrk="1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pl0xicity</a:t>
            </a:r>
          </a:p>
          <a:p>
            <a:pPr algn="ctr" fontAlgn="t" latinLnBrk="1">
              <a:buNone/>
            </a:pPr>
            <a:r>
              <a:rPr lang="bg-BG" b="1" dirty="0">
                <a:solidFill>
                  <a:srgbClr val="FF0000"/>
                </a:solidFill>
              </a:rPr>
              <a:t>Ивайло Христов</a:t>
            </a:r>
            <a:endParaRPr lang="en-US" b="1" dirty="0">
              <a:solidFill>
                <a:srgbClr val="FF0000"/>
              </a:solidFill>
              <a:hlinkClick r:id="rId4"/>
            </a:endParaRPr>
          </a:p>
          <a:p>
            <a:pPr algn="ctr" fontAlgn="t" latinLnBrk="1">
              <a:buNone/>
            </a:pPr>
            <a:endParaRPr lang="bg-BG" dirty="0" smtClean="0">
              <a:solidFill>
                <a:srgbClr val="FF0000"/>
              </a:solidFill>
              <a:hlinkClick r:id="rId5"/>
            </a:endParaRPr>
          </a:p>
          <a:p>
            <a:pPr algn="ctr" fontAlgn="t" latinLnBrk="1">
              <a:buNone/>
            </a:pPr>
            <a:r>
              <a:rPr lang="en-US" dirty="0" err="1" smtClean="0">
                <a:solidFill>
                  <a:srgbClr val="FF0000"/>
                </a:solidFill>
                <a:hlinkClick r:id="rId9"/>
              </a:rPr>
              <a:t>bgotov</a:t>
            </a:r>
            <a:endParaRPr lang="en-US" dirty="0" smtClean="0">
              <a:solidFill>
                <a:srgbClr val="FF0000"/>
              </a:solidFill>
              <a:hlinkClick r:id="rId9"/>
            </a:endParaRPr>
          </a:p>
          <a:p>
            <a:pPr algn="ctr" fontAlgn="t" latinLnBrk="1">
              <a:buNone/>
            </a:pPr>
            <a:r>
              <a:rPr lang="bg-BG" b="1" dirty="0" smtClean="0">
                <a:solidFill>
                  <a:srgbClr val="FF0000"/>
                </a:solidFill>
              </a:rPr>
              <a:t>Борислав Готов</a:t>
            </a:r>
            <a:endParaRPr lang="bg-BG" b="1" dirty="0" smtClean="0">
              <a:solidFill>
                <a:srgbClr val="FF0000"/>
              </a:solidFill>
              <a:hlinkClick r:id="rId9"/>
            </a:endParaRPr>
          </a:p>
          <a:p>
            <a:pPr algn="ctr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Skype group (over 1300 messages)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Facebook</a:t>
            </a:r>
            <a:r>
              <a:rPr lang="en-US" dirty="0" smtClean="0"/>
              <a:t> group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Regular meetings at “</a:t>
            </a:r>
            <a:r>
              <a:rPr lang="en-US" dirty="0" err="1" smtClean="0"/>
              <a:t>Telerik</a:t>
            </a:r>
            <a:r>
              <a:rPr lang="en-US" dirty="0" smtClean="0"/>
              <a:t> academy”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 plan, which is updated after every meeting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Tasks distribution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GitHub</a:t>
            </a:r>
            <a:r>
              <a:rPr lang="en-US" dirty="0" smtClean="0"/>
              <a:t> repository at </a:t>
            </a:r>
            <a:r>
              <a:rPr lang="en-US" dirty="0" smtClean="0">
                <a:hlinkClick r:id="rId2"/>
              </a:rPr>
              <a:t>https://github.com/teamworkkpk/Battlefield-3-KPK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110 commits between </a:t>
            </a:r>
            <a:r>
              <a:rPr lang="en-US" dirty="0"/>
              <a:t>May 25, 2014 - Jul 29, 2014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8229600" cy="5440378"/>
          </a:xfrm>
        </p:spPr>
        <p:txBody>
          <a:bodyPr>
            <a:noAutofit/>
            <a:scene3d>
              <a:camera prst="perspectiveHeroicExtremeRightFacing"/>
              <a:lightRig rig="flat" dir="t"/>
            </a:scene3d>
          </a:bodyPr>
          <a:lstStyle/>
          <a:p>
            <a:r>
              <a:rPr lang="en-US" sz="11600" dirty="0" smtClean="0">
                <a:ln w="60325" cap="sq" cmpd="sng">
                  <a:solidFill>
                    <a:srgbClr val="FF0000"/>
                  </a:solidFill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Project</a:t>
            </a:r>
            <a:endParaRPr lang="bg-BG" sz="11600" dirty="0">
              <a:ln w="60325" cap="sq" cmpd="sng">
                <a:solidFill>
                  <a:srgbClr val="FF0000"/>
                </a:solidFill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14356"/>
            <a:ext cx="404336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Initially it looked like this</a:t>
            </a:r>
            <a:endParaRPr lang="bg-BG" dirty="0"/>
          </a:p>
        </p:txBody>
      </p:sp>
      <p:pic>
        <p:nvPicPr>
          <p:cNvPr id="12" name="Content Placeholder 11" descr="worms-2007-mobile-game-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285992"/>
            <a:ext cx="4038600" cy="3193312"/>
          </a:xfrm>
        </p:spPr>
      </p:pic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7023" y="2285993"/>
            <a:ext cx="3600953" cy="3214710"/>
          </a:xfrm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4714876" y="642918"/>
            <a:ext cx="40433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then it became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this…</a:t>
            </a:r>
            <a:endParaRPr kumimoji="0" lang="bg-BG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Initially about 300 lines of code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After refactoring the project has almost 2000 lines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than 100 unit tests (</a:t>
            </a:r>
            <a:r>
              <a:rPr lang="en-US" i="1" dirty="0" smtClean="0"/>
              <a:t>more than 85% code coverage</a:t>
            </a:r>
            <a:r>
              <a:rPr lang="en-US" dirty="0" smtClean="0"/>
              <a:t>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Battle-Field-3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Divided game logic into main classes – Engine, Renderer, Cells, Player, Playfield, etc.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interfaces to increase the abstraction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Event handlers for the </a:t>
            </a:r>
            <a:r>
              <a:rPr lang="en-US" dirty="0" err="1" smtClean="0"/>
              <a:t>gameplay</a:t>
            </a:r>
            <a:r>
              <a:rPr lang="en-US" dirty="0" smtClean="0"/>
              <a:t> and the UI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 patterns – factory, memento, observer, </a:t>
            </a:r>
            <a:r>
              <a:rPr lang="en-US" dirty="0" err="1" smtClean="0"/>
              <a:t>fascade</a:t>
            </a:r>
            <a:r>
              <a:rPr lang="en-US" dirty="0" smtClean="0"/>
              <a:t>, </a:t>
            </a:r>
            <a:r>
              <a:rPr lang="en-US" dirty="0" err="1" smtClean="0"/>
              <a:t>iterator</a:t>
            </a:r>
            <a:r>
              <a:rPr lang="en-US" dirty="0" smtClean="0"/>
              <a:t>, etc.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High-quality programming code</vt:lpstr>
      <vt:lpstr>Team Members</vt:lpstr>
      <vt:lpstr>Workflow</vt:lpstr>
      <vt:lpstr>Workflow</vt:lpstr>
      <vt:lpstr>The Project</vt:lpstr>
      <vt:lpstr>Initially it looked like this</vt:lpstr>
      <vt:lpstr>Initially it looked like this</vt:lpstr>
      <vt:lpstr>Battle-Field-3</vt:lpstr>
      <vt:lpstr>Battle-Field-3</vt:lpstr>
      <vt:lpstr>Game features</vt:lpstr>
      <vt:lpstr>Tools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Angel</dc:creator>
  <cp:lastModifiedBy>Tsigularoff</cp:lastModifiedBy>
  <cp:revision>4</cp:revision>
  <dcterms:created xsi:type="dcterms:W3CDTF">2014-07-29T14:40:21Z</dcterms:created>
  <dcterms:modified xsi:type="dcterms:W3CDTF">2014-07-30T17:46:23Z</dcterms:modified>
</cp:coreProperties>
</file>