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sldIdLst>
    <p:sldId id="265" r:id="rId2"/>
    <p:sldId id="259" r:id="rId3"/>
    <p:sldId id="260" r:id="rId4"/>
    <p:sldId id="257" r:id="rId5"/>
    <p:sldId id="264" r:id="rId6"/>
    <p:sldId id="258" r:id="rId7"/>
    <p:sldId id="261" r:id="rId8"/>
    <p:sldId id="262" r:id="rId9"/>
    <p:sldId id="25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p:scale>
          <a:sx n="90" d="100"/>
          <a:sy n="90" d="100"/>
        </p:scale>
        <p:origin x="33" y="-3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002A-D7D0-9935-FB89-E12811FD7F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2B034F-975E-1BB6-A9F9-28B8000D41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537046-C7FC-7263-517E-3FF9A119457D}"/>
              </a:ext>
            </a:extLst>
          </p:cNvPr>
          <p:cNvSpPr>
            <a:spLocks noGrp="1"/>
          </p:cNvSpPr>
          <p:nvPr>
            <p:ph type="dt" sz="half" idx="10"/>
          </p:nvPr>
        </p:nvSpPr>
        <p:spPr/>
        <p:txBody>
          <a:bodyPr/>
          <a:lstStyle/>
          <a:p>
            <a:fld id="{F22BBBC4-6DE4-4E89-9A5C-F81B54976669}" type="datetimeFigureOut">
              <a:rPr lang="en-US" smtClean="0"/>
              <a:t>3/15/2024</a:t>
            </a:fld>
            <a:endParaRPr lang="en-US"/>
          </a:p>
        </p:txBody>
      </p:sp>
      <p:sp>
        <p:nvSpPr>
          <p:cNvPr id="5" name="Footer Placeholder 4">
            <a:extLst>
              <a:ext uri="{FF2B5EF4-FFF2-40B4-BE49-F238E27FC236}">
                <a16:creationId xmlns:a16="http://schemas.microsoft.com/office/drawing/2014/main" id="{D80C46AF-0182-F421-C4EA-44D888C183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E121AB-0380-9ADE-F53F-BF7416C0F9EA}"/>
              </a:ext>
            </a:extLst>
          </p:cNvPr>
          <p:cNvSpPr>
            <a:spLocks noGrp="1"/>
          </p:cNvSpPr>
          <p:nvPr>
            <p:ph type="sldNum" sz="quarter" idx="12"/>
          </p:nvPr>
        </p:nvSpPr>
        <p:spPr/>
        <p:txBody>
          <a:bodyPr/>
          <a:lstStyle/>
          <a:p>
            <a:fld id="{E0644A6F-8E1E-4F19-9195-C0B9962A143D}" type="slidenum">
              <a:rPr lang="en-US" smtClean="0"/>
              <a:t>‹#›</a:t>
            </a:fld>
            <a:endParaRPr lang="en-US"/>
          </a:p>
        </p:txBody>
      </p:sp>
    </p:spTree>
    <p:extLst>
      <p:ext uri="{BB962C8B-B14F-4D97-AF65-F5344CB8AC3E}">
        <p14:creationId xmlns:p14="http://schemas.microsoft.com/office/powerpoint/2010/main" val="2539246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9ACF9-DD58-1F99-8339-27354CCD368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548058-3633-C40F-1D20-F161BFEF08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70C40F-44A8-6747-29E5-086490AE6905}"/>
              </a:ext>
            </a:extLst>
          </p:cNvPr>
          <p:cNvSpPr>
            <a:spLocks noGrp="1"/>
          </p:cNvSpPr>
          <p:nvPr>
            <p:ph type="dt" sz="half" idx="10"/>
          </p:nvPr>
        </p:nvSpPr>
        <p:spPr/>
        <p:txBody>
          <a:bodyPr/>
          <a:lstStyle/>
          <a:p>
            <a:fld id="{F22BBBC4-6DE4-4E89-9A5C-F81B54976669}" type="datetimeFigureOut">
              <a:rPr lang="en-US" smtClean="0"/>
              <a:t>3/15/2024</a:t>
            </a:fld>
            <a:endParaRPr lang="en-US"/>
          </a:p>
        </p:txBody>
      </p:sp>
      <p:sp>
        <p:nvSpPr>
          <p:cNvPr id="5" name="Footer Placeholder 4">
            <a:extLst>
              <a:ext uri="{FF2B5EF4-FFF2-40B4-BE49-F238E27FC236}">
                <a16:creationId xmlns:a16="http://schemas.microsoft.com/office/drawing/2014/main" id="{472C8180-A7A7-7B5A-7E6E-2FCEF4447F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4329FB-25CB-5E4E-ED40-319953BDAEA3}"/>
              </a:ext>
            </a:extLst>
          </p:cNvPr>
          <p:cNvSpPr>
            <a:spLocks noGrp="1"/>
          </p:cNvSpPr>
          <p:nvPr>
            <p:ph type="sldNum" sz="quarter" idx="12"/>
          </p:nvPr>
        </p:nvSpPr>
        <p:spPr/>
        <p:txBody>
          <a:bodyPr/>
          <a:lstStyle/>
          <a:p>
            <a:fld id="{E0644A6F-8E1E-4F19-9195-C0B9962A143D}" type="slidenum">
              <a:rPr lang="en-US" smtClean="0"/>
              <a:t>‹#›</a:t>
            </a:fld>
            <a:endParaRPr lang="en-US"/>
          </a:p>
        </p:txBody>
      </p:sp>
    </p:spTree>
    <p:extLst>
      <p:ext uri="{BB962C8B-B14F-4D97-AF65-F5344CB8AC3E}">
        <p14:creationId xmlns:p14="http://schemas.microsoft.com/office/powerpoint/2010/main" val="3344237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E3D1A3-E26F-891D-655E-E1E71B44EDE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46580C-2202-294F-8D04-C716B097B6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84F6B4-DD2B-9974-F28E-9721E01326A5}"/>
              </a:ext>
            </a:extLst>
          </p:cNvPr>
          <p:cNvSpPr>
            <a:spLocks noGrp="1"/>
          </p:cNvSpPr>
          <p:nvPr>
            <p:ph type="dt" sz="half" idx="10"/>
          </p:nvPr>
        </p:nvSpPr>
        <p:spPr/>
        <p:txBody>
          <a:bodyPr/>
          <a:lstStyle/>
          <a:p>
            <a:fld id="{F22BBBC4-6DE4-4E89-9A5C-F81B54976669}" type="datetimeFigureOut">
              <a:rPr lang="en-US" smtClean="0"/>
              <a:t>3/15/2024</a:t>
            </a:fld>
            <a:endParaRPr lang="en-US"/>
          </a:p>
        </p:txBody>
      </p:sp>
      <p:sp>
        <p:nvSpPr>
          <p:cNvPr id="5" name="Footer Placeholder 4">
            <a:extLst>
              <a:ext uri="{FF2B5EF4-FFF2-40B4-BE49-F238E27FC236}">
                <a16:creationId xmlns:a16="http://schemas.microsoft.com/office/drawing/2014/main" id="{BA341EF1-A75B-3362-A0F1-7CF8118702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C9250F-7C56-2C77-2D22-4DE83BEC0B51}"/>
              </a:ext>
            </a:extLst>
          </p:cNvPr>
          <p:cNvSpPr>
            <a:spLocks noGrp="1"/>
          </p:cNvSpPr>
          <p:nvPr>
            <p:ph type="sldNum" sz="quarter" idx="12"/>
          </p:nvPr>
        </p:nvSpPr>
        <p:spPr/>
        <p:txBody>
          <a:bodyPr/>
          <a:lstStyle/>
          <a:p>
            <a:fld id="{E0644A6F-8E1E-4F19-9195-C0B9962A143D}" type="slidenum">
              <a:rPr lang="en-US" smtClean="0"/>
              <a:t>‹#›</a:t>
            </a:fld>
            <a:endParaRPr lang="en-US"/>
          </a:p>
        </p:txBody>
      </p:sp>
    </p:spTree>
    <p:extLst>
      <p:ext uri="{BB962C8B-B14F-4D97-AF65-F5344CB8AC3E}">
        <p14:creationId xmlns:p14="http://schemas.microsoft.com/office/powerpoint/2010/main" val="1095891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1032C-7934-3362-EBB7-914264FF34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0BDE3F-E925-C7D3-9179-27A6C4D53E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DD1BCC-1AFB-1160-89EF-3DAB888EAA79}"/>
              </a:ext>
            </a:extLst>
          </p:cNvPr>
          <p:cNvSpPr>
            <a:spLocks noGrp="1"/>
          </p:cNvSpPr>
          <p:nvPr>
            <p:ph type="dt" sz="half" idx="10"/>
          </p:nvPr>
        </p:nvSpPr>
        <p:spPr/>
        <p:txBody>
          <a:bodyPr/>
          <a:lstStyle/>
          <a:p>
            <a:fld id="{F22BBBC4-6DE4-4E89-9A5C-F81B54976669}" type="datetimeFigureOut">
              <a:rPr lang="en-US" smtClean="0"/>
              <a:t>3/15/2024</a:t>
            </a:fld>
            <a:endParaRPr lang="en-US"/>
          </a:p>
        </p:txBody>
      </p:sp>
      <p:sp>
        <p:nvSpPr>
          <p:cNvPr id="5" name="Footer Placeholder 4">
            <a:extLst>
              <a:ext uri="{FF2B5EF4-FFF2-40B4-BE49-F238E27FC236}">
                <a16:creationId xmlns:a16="http://schemas.microsoft.com/office/drawing/2014/main" id="{B730B893-E7DC-63D0-A28B-19FD9D1E78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A4927C-032C-D142-87DE-D1DB7BB4F9AF}"/>
              </a:ext>
            </a:extLst>
          </p:cNvPr>
          <p:cNvSpPr>
            <a:spLocks noGrp="1"/>
          </p:cNvSpPr>
          <p:nvPr>
            <p:ph type="sldNum" sz="quarter" idx="12"/>
          </p:nvPr>
        </p:nvSpPr>
        <p:spPr/>
        <p:txBody>
          <a:bodyPr/>
          <a:lstStyle/>
          <a:p>
            <a:fld id="{E0644A6F-8E1E-4F19-9195-C0B9962A143D}" type="slidenum">
              <a:rPr lang="en-US" smtClean="0"/>
              <a:t>‹#›</a:t>
            </a:fld>
            <a:endParaRPr lang="en-US"/>
          </a:p>
        </p:txBody>
      </p:sp>
    </p:spTree>
    <p:extLst>
      <p:ext uri="{BB962C8B-B14F-4D97-AF65-F5344CB8AC3E}">
        <p14:creationId xmlns:p14="http://schemas.microsoft.com/office/powerpoint/2010/main" val="1226252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D798B-B280-A217-88D5-B182FE3612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994241-80AB-0DAA-6F91-DE7CDA5A5D5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0EA0E2-BBC7-ED34-BBE4-47F0641F2645}"/>
              </a:ext>
            </a:extLst>
          </p:cNvPr>
          <p:cNvSpPr>
            <a:spLocks noGrp="1"/>
          </p:cNvSpPr>
          <p:nvPr>
            <p:ph type="dt" sz="half" idx="10"/>
          </p:nvPr>
        </p:nvSpPr>
        <p:spPr/>
        <p:txBody>
          <a:bodyPr/>
          <a:lstStyle/>
          <a:p>
            <a:fld id="{F22BBBC4-6DE4-4E89-9A5C-F81B54976669}" type="datetimeFigureOut">
              <a:rPr lang="en-US" smtClean="0"/>
              <a:t>3/15/2024</a:t>
            </a:fld>
            <a:endParaRPr lang="en-US"/>
          </a:p>
        </p:txBody>
      </p:sp>
      <p:sp>
        <p:nvSpPr>
          <p:cNvPr id="5" name="Footer Placeholder 4">
            <a:extLst>
              <a:ext uri="{FF2B5EF4-FFF2-40B4-BE49-F238E27FC236}">
                <a16:creationId xmlns:a16="http://schemas.microsoft.com/office/drawing/2014/main" id="{AFDD1F57-32D5-BD3F-0F3E-D25D52515B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756D6E-2B4B-800D-F376-103A42A16569}"/>
              </a:ext>
            </a:extLst>
          </p:cNvPr>
          <p:cNvSpPr>
            <a:spLocks noGrp="1"/>
          </p:cNvSpPr>
          <p:nvPr>
            <p:ph type="sldNum" sz="quarter" idx="12"/>
          </p:nvPr>
        </p:nvSpPr>
        <p:spPr/>
        <p:txBody>
          <a:bodyPr/>
          <a:lstStyle/>
          <a:p>
            <a:fld id="{E0644A6F-8E1E-4F19-9195-C0B9962A143D}" type="slidenum">
              <a:rPr lang="en-US" smtClean="0"/>
              <a:t>‹#›</a:t>
            </a:fld>
            <a:endParaRPr lang="en-US"/>
          </a:p>
        </p:txBody>
      </p:sp>
    </p:spTree>
    <p:extLst>
      <p:ext uri="{BB962C8B-B14F-4D97-AF65-F5344CB8AC3E}">
        <p14:creationId xmlns:p14="http://schemas.microsoft.com/office/powerpoint/2010/main" val="785118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43A95-5403-8126-123F-5E82BC08DB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06A6FF-5978-2BDC-9D30-A9866C333E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406F78-7BA8-D1B1-013D-77373471F7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36C994-0E56-B78C-F9A8-5C27A8BD80C0}"/>
              </a:ext>
            </a:extLst>
          </p:cNvPr>
          <p:cNvSpPr>
            <a:spLocks noGrp="1"/>
          </p:cNvSpPr>
          <p:nvPr>
            <p:ph type="dt" sz="half" idx="10"/>
          </p:nvPr>
        </p:nvSpPr>
        <p:spPr/>
        <p:txBody>
          <a:bodyPr/>
          <a:lstStyle/>
          <a:p>
            <a:fld id="{F22BBBC4-6DE4-4E89-9A5C-F81B54976669}" type="datetimeFigureOut">
              <a:rPr lang="en-US" smtClean="0"/>
              <a:t>3/15/2024</a:t>
            </a:fld>
            <a:endParaRPr lang="en-US"/>
          </a:p>
        </p:txBody>
      </p:sp>
      <p:sp>
        <p:nvSpPr>
          <p:cNvPr id="6" name="Footer Placeholder 5">
            <a:extLst>
              <a:ext uri="{FF2B5EF4-FFF2-40B4-BE49-F238E27FC236}">
                <a16:creationId xmlns:a16="http://schemas.microsoft.com/office/drawing/2014/main" id="{B0EFB23F-BDEA-19FE-7CA0-942700C117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DE895-3835-6D87-1F96-28E3BDA3BAF8}"/>
              </a:ext>
            </a:extLst>
          </p:cNvPr>
          <p:cNvSpPr>
            <a:spLocks noGrp="1"/>
          </p:cNvSpPr>
          <p:nvPr>
            <p:ph type="sldNum" sz="quarter" idx="12"/>
          </p:nvPr>
        </p:nvSpPr>
        <p:spPr/>
        <p:txBody>
          <a:bodyPr/>
          <a:lstStyle/>
          <a:p>
            <a:fld id="{E0644A6F-8E1E-4F19-9195-C0B9962A143D}" type="slidenum">
              <a:rPr lang="en-US" smtClean="0"/>
              <a:t>‹#›</a:t>
            </a:fld>
            <a:endParaRPr lang="en-US"/>
          </a:p>
        </p:txBody>
      </p:sp>
    </p:spTree>
    <p:extLst>
      <p:ext uri="{BB962C8B-B14F-4D97-AF65-F5344CB8AC3E}">
        <p14:creationId xmlns:p14="http://schemas.microsoft.com/office/powerpoint/2010/main" val="3347067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02D9E-A16B-63C4-00B4-BAFF61130C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2446580-66DE-2BFD-9936-86DD3456D9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0A0962-4FB7-09AA-EE90-F41C983A09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2BB5B1-3C1B-0D91-D21B-64ED6051EB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6FDE7C-A804-8EB4-666A-4671DEC573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EE1017-792B-E18B-4893-9D6B5EE8C9D4}"/>
              </a:ext>
            </a:extLst>
          </p:cNvPr>
          <p:cNvSpPr>
            <a:spLocks noGrp="1"/>
          </p:cNvSpPr>
          <p:nvPr>
            <p:ph type="dt" sz="half" idx="10"/>
          </p:nvPr>
        </p:nvSpPr>
        <p:spPr/>
        <p:txBody>
          <a:bodyPr/>
          <a:lstStyle/>
          <a:p>
            <a:fld id="{F22BBBC4-6DE4-4E89-9A5C-F81B54976669}" type="datetimeFigureOut">
              <a:rPr lang="en-US" smtClean="0"/>
              <a:t>3/15/2024</a:t>
            </a:fld>
            <a:endParaRPr lang="en-US"/>
          </a:p>
        </p:txBody>
      </p:sp>
      <p:sp>
        <p:nvSpPr>
          <p:cNvPr id="8" name="Footer Placeholder 7">
            <a:extLst>
              <a:ext uri="{FF2B5EF4-FFF2-40B4-BE49-F238E27FC236}">
                <a16:creationId xmlns:a16="http://schemas.microsoft.com/office/drawing/2014/main" id="{63478D70-300E-25BD-B44A-D86E4FB0AD3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931EA4-CE0A-E520-6DC5-4EF9A210BD32}"/>
              </a:ext>
            </a:extLst>
          </p:cNvPr>
          <p:cNvSpPr>
            <a:spLocks noGrp="1"/>
          </p:cNvSpPr>
          <p:nvPr>
            <p:ph type="sldNum" sz="quarter" idx="12"/>
          </p:nvPr>
        </p:nvSpPr>
        <p:spPr/>
        <p:txBody>
          <a:bodyPr/>
          <a:lstStyle/>
          <a:p>
            <a:fld id="{E0644A6F-8E1E-4F19-9195-C0B9962A143D}" type="slidenum">
              <a:rPr lang="en-US" smtClean="0"/>
              <a:t>‹#›</a:t>
            </a:fld>
            <a:endParaRPr lang="en-US"/>
          </a:p>
        </p:txBody>
      </p:sp>
    </p:spTree>
    <p:extLst>
      <p:ext uri="{BB962C8B-B14F-4D97-AF65-F5344CB8AC3E}">
        <p14:creationId xmlns:p14="http://schemas.microsoft.com/office/powerpoint/2010/main" val="3413235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B0D2D-002E-06A3-27BF-9904041EEF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9BCC13-ACB6-CBC3-C68D-B34483B36B91}"/>
              </a:ext>
            </a:extLst>
          </p:cNvPr>
          <p:cNvSpPr>
            <a:spLocks noGrp="1"/>
          </p:cNvSpPr>
          <p:nvPr>
            <p:ph type="dt" sz="half" idx="10"/>
          </p:nvPr>
        </p:nvSpPr>
        <p:spPr/>
        <p:txBody>
          <a:bodyPr/>
          <a:lstStyle/>
          <a:p>
            <a:fld id="{F22BBBC4-6DE4-4E89-9A5C-F81B54976669}" type="datetimeFigureOut">
              <a:rPr lang="en-US" smtClean="0"/>
              <a:t>3/15/2024</a:t>
            </a:fld>
            <a:endParaRPr lang="en-US"/>
          </a:p>
        </p:txBody>
      </p:sp>
      <p:sp>
        <p:nvSpPr>
          <p:cNvPr id="4" name="Footer Placeholder 3">
            <a:extLst>
              <a:ext uri="{FF2B5EF4-FFF2-40B4-BE49-F238E27FC236}">
                <a16:creationId xmlns:a16="http://schemas.microsoft.com/office/drawing/2014/main" id="{D9E396C5-F318-BA5D-F1C7-02A40AD4233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6E9A14-0AC8-F1DA-536A-CCC0CDE79358}"/>
              </a:ext>
            </a:extLst>
          </p:cNvPr>
          <p:cNvSpPr>
            <a:spLocks noGrp="1"/>
          </p:cNvSpPr>
          <p:nvPr>
            <p:ph type="sldNum" sz="quarter" idx="12"/>
          </p:nvPr>
        </p:nvSpPr>
        <p:spPr/>
        <p:txBody>
          <a:bodyPr/>
          <a:lstStyle/>
          <a:p>
            <a:fld id="{E0644A6F-8E1E-4F19-9195-C0B9962A143D}" type="slidenum">
              <a:rPr lang="en-US" smtClean="0"/>
              <a:t>‹#›</a:t>
            </a:fld>
            <a:endParaRPr lang="en-US"/>
          </a:p>
        </p:txBody>
      </p:sp>
    </p:spTree>
    <p:extLst>
      <p:ext uri="{BB962C8B-B14F-4D97-AF65-F5344CB8AC3E}">
        <p14:creationId xmlns:p14="http://schemas.microsoft.com/office/powerpoint/2010/main" val="3127781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055C86-25C3-6F6E-AF17-24DFB560697B}"/>
              </a:ext>
            </a:extLst>
          </p:cNvPr>
          <p:cNvSpPr>
            <a:spLocks noGrp="1"/>
          </p:cNvSpPr>
          <p:nvPr>
            <p:ph type="dt" sz="half" idx="10"/>
          </p:nvPr>
        </p:nvSpPr>
        <p:spPr/>
        <p:txBody>
          <a:bodyPr/>
          <a:lstStyle/>
          <a:p>
            <a:fld id="{F22BBBC4-6DE4-4E89-9A5C-F81B54976669}" type="datetimeFigureOut">
              <a:rPr lang="en-US" smtClean="0"/>
              <a:t>3/15/2024</a:t>
            </a:fld>
            <a:endParaRPr lang="en-US"/>
          </a:p>
        </p:txBody>
      </p:sp>
      <p:sp>
        <p:nvSpPr>
          <p:cNvPr id="3" name="Footer Placeholder 2">
            <a:extLst>
              <a:ext uri="{FF2B5EF4-FFF2-40B4-BE49-F238E27FC236}">
                <a16:creationId xmlns:a16="http://schemas.microsoft.com/office/drawing/2014/main" id="{253E710A-7D9C-3C76-661B-797EE176DF2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DAED5D-E790-21B0-EBF1-C6A0CEC95F2E}"/>
              </a:ext>
            </a:extLst>
          </p:cNvPr>
          <p:cNvSpPr>
            <a:spLocks noGrp="1"/>
          </p:cNvSpPr>
          <p:nvPr>
            <p:ph type="sldNum" sz="quarter" idx="12"/>
          </p:nvPr>
        </p:nvSpPr>
        <p:spPr/>
        <p:txBody>
          <a:bodyPr/>
          <a:lstStyle/>
          <a:p>
            <a:fld id="{E0644A6F-8E1E-4F19-9195-C0B9962A143D}" type="slidenum">
              <a:rPr lang="en-US" smtClean="0"/>
              <a:t>‹#›</a:t>
            </a:fld>
            <a:endParaRPr lang="en-US"/>
          </a:p>
        </p:txBody>
      </p:sp>
    </p:spTree>
    <p:extLst>
      <p:ext uri="{BB962C8B-B14F-4D97-AF65-F5344CB8AC3E}">
        <p14:creationId xmlns:p14="http://schemas.microsoft.com/office/powerpoint/2010/main" val="1856384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00EEC-FB40-EFF2-7097-D83063906C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0DC0CA-0B20-4856-20CA-9842EBA405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9B96346-CF28-BB08-E236-A9B4CB0824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F3864D-1CEB-818C-8223-15C5BC35BB9F}"/>
              </a:ext>
            </a:extLst>
          </p:cNvPr>
          <p:cNvSpPr>
            <a:spLocks noGrp="1"/>
          </p:cNvSpPr>
          <p:nvPr>
            <p:ph type="dt" sz="half" idx="10"/>
          </p:nvPr>
        </p:nvSpPr>
        <p:spPr/>
        <p:txBody>
          <a:bodyPr/>
          <a:lstStyle/>
          <a:p>
            <a:fld id="{F22BBBC4-6DE4-4E89-9A5C-F81B54976669}" type="datetimeFigureOut">
              <a:rPr lang="en-US" smtClean="0"/>
              <a:t>3/15/2024</a:t>
            </a:fld>
            <a:endParaRPr lang="en-US"/>
          </a:p>
        </p:txBody>
      </p:sp>
      <p:sp>
        <p:nvSpPr>
          <p:cNvPr id="6" name="Footer Placeholder 5">
            <a:extLst>
              <a:ext uri="{FF2B5EF4-FFF2-40B4-BE49-F238E27FC236}">
                <a16:creationId xmlns:a16="http://schemas.microsoft.com/office/drawing/2014/main" id="{C0C144BF-819E-992B-7CFE-6DDF4790E8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D3872-1CAA-44CD-C00A-A41705D2FFBC}"/>
              </a:ext>
            </a:extLst>
          </p:cNvPr>
          <p:cNvSpPr>
            <a:spLocks noGrp="1"/>
          </p:cNvSpPr>
          <p:nvPr>
            <p:ph type="sldNum" sz="quarter" idx="12"/>
          </p:nvPr>
        </p:nvSpPr>
        <p:spPr/>
        <p:txBody>
          <a:bodyPr/>
          <a:lstStyle/>
          <a:p>
            <a:fld id="{E0644A6F-8E1E-4F19-9195-C0B9962A143D}" type="slidenum">
              <a:rPr lang="en-US" smtClean="0"/>
              <a:t>‹#›</a:t>
            </a:fld>
            <a:endParaRPr lang="en-US"/>
          </a:p>
        </p:txBody>
      </p:sp>
    </p:spTree>
    <p:extLst>
      <p:ext uri="{BB962C8B-B14F-4D97-AF65-F5344CB8AC3E}">
        <p14:creationId xmlns:p14="http://schemas.microsoft.com/office/powerpoint/2010/main" val="641842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BF369-CD6C-A694-7167-221DF79F76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9D6285-39E3-E830-EFD6-E2D64CECC6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19F8E0A-C025-ADFC-3634-A47CF27BD9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9C1617-7479-F8E6-98A9-7C776B1A1E0D}"/>
              </a:ext>
            </a:extLst>
          </p:cNvPr>
          <p:cNvSpPr>
            <a:spLocks noGrp="1"/>
          </p:cNvSpPr>
          <p:nvPr>
            <p:ph type="dt" sz="half" idx="10"/>
          </p:nvPr>
        </p:nvSpPr>
        <p:spPr/>
        <p:txBody>
          <a:bodyPr/>
          <a:lstStyle/>
          <a:p>
            <a:fld id="{F22BBBC4-6DE4-4E89-9A5C-F81B54976669}" type="datetimeFigureOut">
              <a:rPr lang="en-US" smtClean="0"/>
              <a:t>3/15/2024</a:t>
            </a:fld>
            <a:endParaRPr lang="en-US"/>
          </a:p>
        </p:txBody>
      </p:sp>
      <p:sp>
        <p:nvSpPr>
          <p:cNvPr id="6" name="Footer Placeholder 5">
            <a:extLst>
              <a:ext uri="{FF2B5EF4-FFF2-40B4-BE49-F238E27FC236}">
                <a16:creationId xmlns:a16="http://schemas.microsoft.com/office/drawing/2014/main" id="{A7F57790-D268-48E6-E76A-E8DDBFBA07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2C3105-C152-0B6B-840B-1D4D08AA2EDF}"/>
              </a:ext>
            </a:extLst>
          </p:cNvPr>
          <p:cNvSpPr>
            <a:spLocks noGrp="1"/>
          </p:cNvSpPr>
          <p:nvPr>
            <p:ph type="sldNum" sz="quarter" idx="12"/>
          </p:nvPr>
        </p:nvSpPr>
        <p:spPr/>
        <p:txBody>
          <a:bodyPr/>
          <a:lstStyle/>
          <a:p>
            <a:fld id="{E0644A6F-8E1E-4F19-9195-C0B9962A143D}" type="slidenum">
              <a:rPr lang="en-US" smtClean="0"/>
              <a:t>‹#›</a:t>
            </a:fld>
            <a:endParaRPr lang="en-US"/>
          </a:p>
        </p:txBody>
      </p:sp>
    </p:spTree>
    <p:extLst>
      <p:ext uri="{BB962C8B-B14F-4D97-AF65-F5344CB8AC3E}">
        <p14:creationId xmlns:p14="http://schemas.microsoft.com/office/powerpoint/2010/main" val="2855253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E0C8F7-9017-2223-337F-75EFE285BD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88AA88-745E-D32B-B23D-ABB626C1FA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4C997B-3CC6-4A75-B871-A70DD96DDA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22BBBC4-6DE4-4E89-9A5C-F81B54976669}" type="datetimeFigureOut">
              <a:rPr lang="en-US" smtClean="0"/>
              <a:t>3/15/2024</a:t>
            </a:fld>
            <a:endParaRPr lang="en-US"/>
          </a:p>
        </p:txBody>
      </p:sp>
      <p:sp>
        <p:nvSpPr>
          <p:cNvPr id="5" name="Footer Placeholder 4">
            <a:extLst>
              <a:ext uri="{FF2B5EF4-FFF2-40B4-BE49-F238E27FC236}">
                <a16:creationId xmlns:a16="http://schemas.microsoft.com/office/drawing/2014/main" id="{0610CE15-A906-DE13-6298-E973D0C05D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99CA55B-41C7-6A83-51D5-FD08C20217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0644A6F-8E1E-4F19-9195-C0B9962A143D}" type="slidenum">
              <a:rPr lang="en-US" smtClean="0"/>
              <a:t>‹#›</a:t>
            </a:fld>
            <a:endParaRPr lang="en-US"/>
          </a:p>
        </p:txBody>
      </p:sp>
    </p:spTree>
    <p:extLst>
      <p:ext uri="{BB962C8B-B14F-4D97-AF65-F5344CB8AC3E}">
        <p14:creationId xmlns:p14="http://schemas.microsoft.com/office/powerpoint/2010/main" val="1325650572"/>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10000"/>
            <a:lumOff val="9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F882EC-EE71-8419-D6BC-F9E12A3B88D6}"/>
              </a:ext>
            </a:extLst>
          </p:cNvPr>
          <p:cNvSpPr>
            <a:spLocks noGrp="1"/>
          </p:cNvSpPr>
          <p:nvPr>
            <p:ph idx="1"/>
          </p:nvPr>
        </p:nvSpPr>
        <p:spPr>
          <a:xfrm>
            <a:off x="641497" y="650727"/>
            <a:ext cx="10515600" cy="4351338"/>
          </a:xfrm>
        </p:spPr>
        <p:txBody>
          <a:bodyPr/>
          <a:lstStyle/>
          <a:p>
            <a:endParaRPr lang="en-US" dirty="0"/>
          </a:p>
          <a:p>
            <a:endParaRPr lang="en-US" dirty="0"/>
          </a:p>
          <a:p>
            <a:endParaRPr lang="en-US" dirty="0"/>
          </a:p>
          <a:p>
            <a:pPr marL="0" indent="0">
              <a:buNone/>
            </a:pPr>
            <a:endParaRPr lang="en-US" dirty="0"/>
          </a:p>
        </p:txBody>
      </p:sp>
      <p:sp>
        <p:nvSpPr>
          <p:cNvPr id="5" name="TextBox 4">
            <a:extLst>
              <a:ext uri="{FF2B5EF4-FFF2-40B4-BE49-F238E27FC236}">
                <a16:creationId xmlns:a16="http://schemas.microsoft.com/office/drawing/2014/main" id="{7D14FD7C-408F-6695-6985-ECF27B166195}"/>
              </a:ext>
            </a:extLst>
          </p:cNvPr>
          <p:cNvSpPr txBox="1"/>
          <p:nvPr/>
        </p:nvSpPr>
        <p:spPr>
          <a:xfrm>
            <a:off x="451884" y="2641730"/>
            <a:ext cx="11610753" cy="1938992"/>
          </a:xfrm>
          <a:prstGeom prst="rect">
            <a:avLst/>
          </a:prstGeom>
          <a:noFill/>
        </p:spPr>
        <p:txBody>
          <a:bodyPr wrap="square">
            <a:spAutoFit/>
          </a:bodyPr>
          <a:lstStyle/>
          <a:p>
            <a:pPr algn="ctr"/>
            <a:r>
              <a:rPr lang="en-US" sz="4000" b="1" dirty="0">
                <a:effectLst>
                  <a:outerShdw blurRad="38100" dist="38100" dir="2700000" algn="tl">
                    <a:srgbClr val="000000">
                      <a:alpha val="43137"/>
                    </a:srgbClr>
                  </a:outerShdw>
                </a:effectLst>
              </a:rPr>
              <a:t>Sustainability Benchmarking </a:t>
            </a:r>
          </a:p>
          <a:p>
            <a:pPr algn="ctr"/>
            <a:r>
              <a:rPr lang="en-US" sz="4000" b="1" dirty="0">
                <a:effectLst>
                  <a:outerShdw blurRad="38100" dist="38100" dir="2700000" algn="tl">
                    <a:srgbClr val="000000">
                      <a:alpha val="43137"/>
                    </a:srgbClr>
                  </a:outerShdw>
                </a:effectLst>
              </a:rPr>
              <a:t>&amp; </a:t>
            </a:r>
          </a:p>
          <a:p>
            <a:pPr algn="ctr"/>
            <a:r>
              <a:rPr lang="en-US" sz="4000" b="1" dirty="0">
                <a:effectLst>
                  <a:outerShdw blurRad="38100" dist="38100" dir="2700000" algn="tl">
                    <a:srgbClr val="000000">
                      <a:alpha val="43137"/>
                    </a:srgbClr>
                  </a:outerShdw>
                </a:effectLst>
              </a:rPr>
              <a:t>Predictive Forecasting</a:t>
            </a:r>
            <a:endParaRPr lang="en-US" sz="4000" dirty="0"/>
          </a:p>
        </p:txBody>
      </p:sp>
    </p:spTree>
    <p:extLst>
      <p:ext uri="{BB962C8B-B14F-4D97-AF65-F5344CB8AC3E}">
        <p14:creationId xmlns:p14="http://schemas.microsoft.com/office/powerpoint/2010/main" val="1643513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10000"/>
            <a:lumOff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76BC5-38A0-B996-F5FC-06DD28202E3B}"/>
              </a:ext>
            </a:extLst>
          </p:cNvPr>
          <p:cNvSpPr>
            <a:spLocks noGrp="1"/>
          </p:cNvSpPr>
          <p:nvPr>
            <p:ph type="title"/>
          </p:nvPr>
        </p:nvSpPr>
        <p:spPr>
          <a:xfrm>
            <a:off x="545840" y="284260"/>
            <a:ext cx="10515600" cy="642581"/>
          </a:xfrm>
        </p:spPr>
        <p:txBody>
          <a:bodyPr>
            <a:noAutofit/>
          </a:bodyPr>
          <a:lstStyle/>
          <a:p>
            <a:r>
              <a:rPr lang="en-US" sz="3600" b="1" dirty="0">
                <a:effectLst>
                  <a:outerShdw blurRad="38100" dist="38100" dir="2700000" algn="tl">
                    <a:srgbClr val="000000">
                      <a:alpha val="43137"/>
                    </a:srgbClr>
                  </a:outerShdw>
                </a:effectLst>
              </a:rPr>
              <a:t>Sustainability Benchmarking &amp; Predictive Forecasting</a:t>
            </a:r>
          </a:p>
        </p:txBody>
      </p:sp>
      <p:sp>
        <p:nvSpPr>
          <p:cNvPr id="3" name="Content Placeholder 2">
            <a:extLst>
              <a:ext uri="{FF2B5EF4-FFF2-40B4-BE49-F238E27FC236}">
                <a16:creationId xmlns:a16="http://schemas.microsoft.com/office/drawing/2014/main" id="{2A6E2832-08F1-EB0B-6518-203BFF601CF5}"/>
              </a:ext>
            </a:extLst>
          </p:cNvPr>
          <p:cNvSpPr>
            <a:spLocks noGrp="1"/>
          </p:cNvSpPr>
          <p:nvPr>
            <p:ph idx="1"/>
          </p:nvPr>
        </p:nvSpPr>
        <p:spPr>
          <a:xfrm>
            <a:off x="695131" y="1296890"/>
            <a:ext cx="10515600" cy="4351338"/>
          </a:xfrm>
          <a:noFill/>
        </p:spPr>
        <p:txBody>
          <a:bodyPr>
            <a:normAutofit/>
          </a:bodyPr>
          <a:lstStyle/>
          <a:p>
            <a:pPr marL="0" indent="0">
              <a:buNone/>
            </a:pPr>
            <a:r>
              <a:rPr lang="en-US" sz="2400" b="1" u="sng" dirty="0"/>
              <a:t>Goal</a:t>
            </a:r>
            <a:r>
              <a:rPr lang="en-US" sz="2400" dirty="0"/>
              <a:t>: Goal of this exercise is to measure various factors concerning the ESG of the company and automate the manual process by processing publicly available ESG reports leveraging cutting edge technologies to improve operational efficiencies and time-to-market.</a:t>
            </a:r>
          </a:p>
          <a:p>
            <a:endParaRPr lang="en-US" sz="2400" dirty="0"/>
          </a:p>
          <a:p>
            <a:pPr marL="0" indent="0">
              <a:buNone/>
            </a:pPr>
            <a:r>
              <a:rPr lang="en-US" sz="2400" b="1" u="sng" dirty="0"/>
              <a:t>Solution</a:t>
            </a:r>
            <a:r>
              <a:rPr lang="en-US" sz="2400" dirty="0"/>
              <a:t>:  Solution involves creating custom AI model using  pre-trained text based AI model “textembedding-gecko@001”.  Pdf file content transformed to text &amp; ingested to new custom model using Vertex AI </a:t>
            </a:r>
            <a:r>
              <a:rPr lang="en-US" sz="2400" dirty="0" err="1"/>
              <a:t>api</a:t>
            </a:r>
            <a:r>
              <a:rPr lang="en-US" sz="2400" dirty="0"/>
              <a:t> text embedding, new vertex index to be created &amp; deployed in Vertex AI.</a:t>
            </a:r>
          </a:p>
          <a:p>
            <a:pPr marL="0" indent="0">
              <a:buNone/>
            </a:pPr>
            <a:r>
              <a:rPr lang="en-US" sz="2400" dirty="0"/>
              <a:t>Python flask microservice exposes REST endpoints  for ESG benchmarking report.  </a:t>
            </a:r>
          </a:p>
          <a:p>
            <a:endParaRPr lang="en-US" sz="2400" dirty="0"/>
          </a:p>
          <a:p>
            <a:endParaRPr lang="en-US" sz="2400" dirty="0"/>
          </a:p>
        </p:txBody>
      </p:sp>
    </p:spTree>
    <p:extLst>
      <p:ext uri="{BB962C8B-B14F-4D97-AF65-F5344CB8AC3E}">
        <p14:creationId xmlns:p14="http://schemas.microsoft.com/office/powerpoint/2010/main" val="2857987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10000"/>
            <a:lumOff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1B768-D138-DA91-3C63-3A1A0EEF8DBA}"/>
              </a:ext>
            </a:extLst>
          </p:cNvPr>
          <p:cNvSpPr>
            <a:spLocks noGrp="1"/>
          </p:cNvSpPr>
          <p:nvPr>
            <p:ph type="title"/>
          </p:nvPr>
        </p:nvSpPr>
        <p:spPr>
          <a:xfrm>
            <a:off x="838200" y="365126"/>
            <a:ext cx="10515600" cy="561716"/>
          </a:xfrm>
        </p:spPr>
        <p:txBody>
          <a:bodyPr>
            <a:normAutofit fontScale="90000"/>
          </a:bodyPr>
          <a:lstStyle/>
          <a:p>
            <a:r>
              <a:rPr lang="en-US" sz="4000" b="1" dirty="0">
                <a:effectLst>
                  <a:outerShdw blurRad="38100" dist="38100" dir="2700000" algn="tl">
                    <a:srgbClr val="000000">
                      <a:alpha val="43137"/>
                    </a:srgbClr>
                  </a:outerShdw>
                </a:effectLst>
              </a:rPr>
              <a:t>Challenges</a:t>
            </a:r>
            <a:endParaRPr lang="en-US"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EBAF62DC-9394-7CDA-A35A-B19BF2D8FFBE}"/>
              </a:ext>
            </a:extLst>
          </p:cNvPr>
          <p:cNvSpPr>
            <a:spLocks noGrp="1"/>
          </p:cNvSpPr>
          <p:nvPr>
            <p:ph idx="1"/>
          </p:nvPr>
        </p:nvSpPr>
        <p:spPr>
          <a:xfrm>
            <a:off x="757335" y="1263909"/>
            <a:ext cx="10515600" cy="4351338"/>
          </a:xfrm>
        </p:spPr>
        <p:txBody>
          <a:bodyPr/>
          <a:lstStyle/>
          <a:p>
            <a:r>
              <a:rPr lang="en-US" sz="2400" dirty="0"/>
              <a:t>Personal laptop vs Work laptop transition issues</a:t>
            </a:r>
          </a:p>
          <a:p>
            <a:r>
              <a:rPr lang="en-US" sz="2400" dirty="0"/>
              <a:t>Git to GCP access issue</a:t>
            </a:r>
          </a:p>
          <a:p>
            <a:r>
              <a:rPr lang="en-US" sz="2400" dirty="0"/>
              <a:t>Vertex AI access</a:t>
            </a:r>
          </a:p>
          <a:p>
            <a:r>
              <a:rPr lang="en-US" sz="2400" dirty="0"/>
              <a:t>File Upload to </a:t>
            </a:r>
            <a:r>
              <a:rPr lang="en-US" sz="2400" dirty="0" err="1"/>
              <a:t>gitrepos</a:t>
            </a:r>
            <a:endParaRPr lang="en-US" sz="2400" dirty="0"/>
          </a:p>
          <a:p>
            <a:r>
              <a:rPr lang="en-US" sz="2400" dirty="0"/>
              <a:t>Converting pdf to text file</a:t>
            </a:r>
          </a:p>
          <a:p>
            <a:r>
              <a:rPr lang="en-US" sz="2400" dirty="0"/>
              <a:t>Creating custom LLM model time consuming given timeframe</a:t>
            </a:r>
          </a:p>
          <a:p>
            <a:endParaRPr lang="en-US" dirty="0"/>
          </a:p>
        </p:txBody>
      </p:sp>
    </p:spTree>
    <p:extLst>
      <p:ext uri="{BB962C8B-B14F-4D97-AF65-F5344CB8AC3E}">
        <p14:creationId xmlns:p14="http://schemas.microsoft.com/office/powerpoint/2010/main" val="1958453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3E0393F-C9AB-14EC-CBC2-3398521AF92F}"/>
              </a:ext>
            </a:extLst>
          </p:cNvPr>
          <p:cNvSpPr/>
          <p:nvPr/>
        </p:nvSpPr>
        <p:spPr>
          <a:xfrm>
            <a:off x="972605" y="1928230"/>
            <a:ext cx="1097280" cy="4267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100" dirty="0"/>
              <a:t>pdf 3</a:t>
            </a:r>
          </a:p>
        </p:txBody>
      </p:sp>
      <p:sp>
        <p:nvSpPr>
          <p:cNvPr id="5" name="Rectangle 4">
            <a:extLst>
              <a:ext uri="{FF2B5EF4-FFF2-40B4-BE49-F238E27FC236}">
                <a16:creationId xmlns:a16="http://schemas.microsoft.com/office/drawing/2014/main" id="{09F607F0-A0D2-FB10-5447-854BC5D41963}"/>
              </a:ext>
            </a:extLst>
          </p:cNvPr>
          <p:cNvSpPr/>
          <p:nvPr/>
        </p:nvSpPr>
        <p:spPr>
          <a:xfrm>
            <a:off x="1171360" y="2252650"/>
            <a:ext cx="1097280" cy="4267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100" dirty="0"/>
              <a:t>pdf 2</a:t>
            </a:r>
          </a:p>
        </p:txBody>
      </p:sp>
      <p:sp>
        <p:nvSpPr>
          <p:cNvPr id="6" name="Rectangle 5">
            <a:extLst>
              <a:ext uri="{FF2B5EF4-FFF2-40B4-BE49-F238E27FC236}">
                <a16:creationId xmlns:a16="http://schemas.microsoft.com/office/drawing/2014/main" id="{488343AB-363D-6D32-ED46-F1C3D5B9488F}"/>
              </a:ext>
            </a:extLst>
          </p:cNvPr>
          <p:cNvSpPr/>
          <p:nvPr/>
        </p:nvSpPr>
        <p:spPr>
          <a:xfrm>
            <a:off x="1434885" y="2520490"/>
            <a:ext cx="1097280" cy="4267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pdf1</a:t>
            </a:r>
          </a:p>
        </p:txBody>
      </p:sp>
      <p:sp>
        <p:nvSpPr>
          <p:cNvPr id="7" name="Rectangle 6">
            <a:extLst>
              <a:ext uri="{FF2B5EF4-FFF2-40B4-BE49-F238E27FC236}">
                <a16:creationId xmlns:a16="http://schemas.microsoft.com/office/drawing/2014/main" id="{829441ED-300F-5735-70DE-D376051EE355}"/>
              </a:ext>
            </a:extLst>
          </p:cNvPr>
          <p:cNvSpPr/>
          <p:nvPr/>
        </p:nvSpPr>
        <p:spPr>
          <a:xfrm>
            <a:off x="3117850" y="1422400"/>
            <a:ext cx="1545800" cy="1446400"/>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vert="horz" rtlCol="0" anchor="ctr"/>
          <a:lstStyle/>
          <a:p>
            <a:pPr algn="ctr"/>
            <a:r>
              <a:rPr lang="en-US" sz="1100" dirty="0"/>
              <a:t>Python Microservice</a:t>
            </a:r>
          </a:p>
        </p:txBody>
      </p:sp>
      <p:sp>
        <p:nvSpPr>
          <p:cNvPr id="8" name="Rectangle 7">
            <a:extLst>
              <a:ext uri="{FF2B5EF4-FFF2-40B4-BE49-F238E27FC236}">
                <a16:creationId xmlns:a16="http://schemas.microsoft.com/office/drawing/2014/main" id="{EF5E4450-0394-1259-18AC-97036361A4BC}"/>
              </a:ext>
            </a:extLst>
          </p:cNvPr>
          <p:cNvSpPr/>
          <p:nvPr/>
        </p:nvSpPr>
        <p:spPr>
          <a:xfrm>
            <a:off x="7807601" y="2405541"/>
            <a:ext cx="2167136" cy="1334557"/>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Report with Indexes</a:t>
            </a:r>
          </a:p>
          <a:p>
            <a:pPr marL="285750" indent="-285750" algn="ctr">
              <a:buFont typeface="Arial" panose="020B0604020202020204" pitchFamily="34" charset="0"/>
              <a:buChar char="•"/>
            </a:pPr>
            <a:r>
              <a:rPr lang="en-US" sz="1100" dirty="0" err="1"/>
              <a:t>Idex</a:t>
            </a:r>
            <a:r>
              <a:rPr lang="en-US" sz="1100" dirty="0"/>
              <a:t> 1</a:t>
            </a:r>
          </a:p>
          <a:p>
            <a:pPr marL="285750" indent="-285750" algn="ctr">
              <a:buFont typeface="Arial" panose="020B0604020202020204" pitchFamily="34" charset="0"/>
              <a:buChar char="•"/>
            </a:pPr>
            <a:r>
              <a:rPr lang="en-US" sz="1100" dirty="0"/>
              <a:t>Index 2</a:t>
            </a:r>
          </a:p>
        </p:txBody>
      </p:sp>
      <p:sp>
        <p:nvSpPr>
          <p:cNvPr id="12" name="Rectangle 11">
            <a:extLst>
              <a:ext uri="{FF2B5EF4-FFF2-40B4-BE49-F238E27FC236}">
                <a16:creationId xmlns:a16="http://schemas.microsoft.com/office/drawing/2014/main" id="{4F02FEBB-2AD6-13B9-F824-772EC0DB10C4}"/>
              </a:ext>
            </a:extLst>
          </p:cNvPr>
          <p:cNvSpPr/>
          <p:nvPr/>
        </p:nvSpPr>
        <p:spPr>
          <a:xfrm>
            <a:off x="881062" y="1432558"/>
            <a:ext cx="1762266" cy="172104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tx1"/>
              </a:solidFill>
            </a:endParaRPr>
          </a:p>
          <a:p>
            <a:pPr algn="ctr"/>
            <a:endParaRPr lang="en-US" sz="1100" b="1" dirty="0">
              <a:solidFill>
                <a:schemeClr val="tx1"/>
              </a:solidFill>
            </a:endParaRPr>
          </a:p>
          <a:p>
            <a:pPr algn="ctr"/>
            <a:endParaRPr lang="en-US" sz="1100" b="1" dirty="0">
              <a:solidFill>
                <a:schemeClr val="tx1"/>
              </a:solidFill>
            </a:endParaRPr>
          </a:p>
          <a:p>
            <a:pPr algn="ctr"/>
            <a:endParaRPr lang="en-US" sz="1100" b="1" dirty="0">
              <a:solidFill>
                <a:schemeClr val="tx1"/>
              </a:solidFill>
            </a:endParaRPr>
          </a:p>
          <a:p>
            <a:pPr algn="ctr"/>
            <a:endParaRPr lang="en-US" sz="1100" b="1" dirty="0">
              <a:solidFill>
                <a:schemeClr val="tx1"/>
              </a:solidFill>
            </a:endParaRPr>
          </a:p>
          <a:p>
            <a:pPr algn="ctr"/>
            <a:endParaRPr lang="en-US" sz="1100" b="1" dirty="0">
              <a:solidFill>
                <a:schemeClr val="tx1"/>
              </a:solidFill>
            </a:endParaRPr>
          </a:p>
          <a:p>
            <a:pPr algn="ctr"/>
            <a:endParaRPr lang="en-US" sz="1100" b="1" dirty="0">
              <a:solidFill>
                <a:schemeClr val="tx1"/>
              </a:solidFill>
            </a:endParaRPr>
          </a:p>
          <a:p>
            <a:pPr algn="ctr"/>
            <a:r>
              <a:rPr lang="en-US" sz="1100" b="1" dirty="0">
                <a:solidFill>
                  <a:schemeClr val="tx1"/>
                </a:solidFill>
              </a:rPr>
              <a:t>User in Postman</a:t>
            </a:r>
          </a:p>
          <a:p>
            <a:pPr algn="ctr"/>
            <a:r>
              <a:rPr lang="en-US" sz="1100" b="1" dirty="0">
                <a:solidFill>
                  <a:schemeClr val="tx1"/>
                </a:solidFill>
              </a:rPr>
              <a:t> calls REST endpoint</a:t>
            </a:r>
          </a:p>
          <a:p>
            <a:pPr algn="ctr"/>
            <a:endParaRPr lang="en-US" sz="1100" b="1" dirty="0">
              <a:solidFill>
                <a:schemeClr val="tx1"/>
              </a:solidFill>
            </a:endParaRPr>
          </a:p>
          <a:p>
            <a:pPr algn="ctr"/>
            <a:endParaRPr lang="en-US" sz="1100" b="1" dirty="0">
              <a:solidFill>
                <a:schemeClr val="tx1"/>
              </a:solidFill>
            </a:endParaRPr>
          </a:p>
          <a:p>
            <a:pPr algn="ctr"/>
            <a:endParaRPr lang="en-US" sz="1100" b="1" dirty="0">
              <a:solidFill>
                <a:schemeClr val="tx1"/>
              </a:solidFill>
            </a:endParaRPr>
          </a:p>
          <a:p>
            <a:pPr algn="ctr"/>
            <a:endParaRPr lang="en-US" sz="1100" b="1" dirty="0">
              <a:solidFill>
                <a:schemeClr val="tx1"/>
              </a:solidFill>
            </a:endParaRPr>
          </a:p>
          <a:p>
            <a:pPr algn="ctr"/>
            <a:endParaRPr lang="en-US" sz="1100" b="1" dirty="0">
              <a:solidFill>
                <a:schemeClr val="tx1"/>
              </a:solidFill>
            </a:endParaRPr>
          </a:p>
          <a:p>
            <a:pPr algn="ctr"/>
            <a:endParaRPr lang="en-US" sz="1100" b="1" dirty="0">
              <a:solidFill>
                <a:schemeClr val="tx1"/>
              </a:solidFill>
            </a:endParaRPr>
          </a:p>
          <a:p>
            <a:pPr algn="ctr"/>
            <a:endParaRPr lang="en-US" sz="1100" b="1" dirty="0">
              <a:solidFill>
                <a:schemeClr val="tx1"/>
              </a:solidFill>
            </a:endParaRPr>
          </a:p>
          <a:p>
            <a:pPr algn="ctr"/>
            <a:endParaRPr lang="en-US" sz="1100" b="1" dirty="0">
              <a:solidFill>
                <a:schemeClr val="tx1"/>
              </a:solidFill>
            </a:endParaRPr>
          </a:p>
          <a:p>
            <a:pPr algn="ctr"/>
            <a:endParaRPr lang="en-US" sz="1100" b="1" dirty="0">
              <a:solidFill>
                <a:schemeClr val="tx1"/>
              </a:solidFill>
            </a:endParaRPr>
          </a:p>
          <a:p>
            <a:pPr algn="ctr"/>
            <a:endParaRPr lang="en-US" sz="1100" b="1" dirty="0">
              <a:solidFill>
                <a:schemeClr val="tx1"/>
              </a:solidFill>
            </a:endParaRPr>
          </a:p>
          <a:p>
            <a:pPr algn="ctr"/>
            <a:endParaRPr lang="en-US" sz="1100" b="1" dirty="0">
              <a:solidFill>
                <a:schemeClr val="tx1"/>
              </a:solidFill>
            </a:endParaRPr>
          </a:p>
          <a:p>
            <a:pPr algn="ctr"/>
            <a:endParaRPr lang="en-US" sz="1100" b="1" dirty="0">
              <a:solidFill>
                <a:schemeClr val="tx1"/>
              </a:solidFill>
            </a:endParaRPr>
          </a:p>
          <a:p>
            <a:pPr algn="ctr"/>
            <a:endParaRPr lang="en-US" sz="1100" b="1" dirty="0">
              <a:solidFill>
                <a:schemeClr val="tx1"/>
              </a:solidFill>
            </a:endParaRPr>
          </a:p>
          <a:p>
            <a:pPr algn="ctr"/>
            <a:endParaRPr lang="en-US" sz="1100" b="1" dirty="0">
              <a:solidFill>
                <a:schemeClr val="tx1"/>
              </a:solidFill>
            </a:endParaRPr>
          </a:p>
          <a:p>
            <a:pPr algn="ctr"/>
            <a:endParaRPr lang="en-US" sz="1100" b="1" dirty="0">
              <a:solidFill>
                <a:schemeClr val="tx1"/>
              </a:solidFill>
            </a:endParaRPr>
          </a:p>
        </p:txBody>
      </p:sp>
      <p:sp>
        <p:nvSpPr>
          <p:cNvPr id="26" name="Rectangle 25">
            <a:extLst>
              <a:ext uri="{FF2B5EF4-FFF2-40B4-BE49-F238E27FC236}">
                <a16:creationId xmlns:a16="http://schemas.microsoft.com/office/drawing/2014/main" id="{B1867ABB-87A4-FCC7-0B05-A925D901CBED}"/>
              </a:ext>
            </a:extLst>
          </p:cNvPr>
          <p:cNvSpPr/>
          <p:nvPr/>
        </p:nvSpPr>
        <p:spPr>
          <a:xfrm>
            <a:off x="285750" y="176213"/>
            <a:ext cx="11528522" cy="4563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Design Diagram</a:t>
            </a:r>
          </a:p>
        </p:txBody>
      </p:sp>
      <p:sp>
        <p:nvSpPr>
          <p:cNvPr id="2" name="Rectangle 1">
            <a:extLst>
              <a:ext uri="{FF2B5EF4-FFF2-40B4-BE49-F238E27FC236}">
                <a16:creationId xmlns:a16="http://schemas.microsoft.com/office/drawing/2014/main" id="{FA145671-54B3-14C0-F227-293FAABFF9F6}"/>
              </a:ext>
            </a:extLst>
          </p:cNvPr>
          <p:cNvSpPr/>
          <p:nvPr/>
        </p:nvSpPr>
        <p:spPr>
          <a:xfrm>
            <a:off x="4663650" y="3153606"/>
            <a:ext cx="2073745" cy="127815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Custom Model</a:t>
            </a:r>
          </a:p>
          <a:p>
            <a:pPr algn="ctr"/>
            <a:endParaRPr lang="en-US" sz="1100" b="1" dirty="0">
              <a:solidFill>
                <a:schemeClr val="tx1"/>
              </a:solidFill>
            </a:endParaRPr>
          </a:p>
          <a:p>
            <a:pPr algn="ctr"/>
            <a:endParaRPr lang="en-US" sz="1100" b="1" dirty="0">
              <a:solidFill>
                <a:schemeClr val="tx1"/>
              </a:solidFill>
            </a:endParaRPr>
          </a:p>
          <a:p>
            <a:pPr algn="ctr"/>
            <a:endParaRPr lang="en-US" sz="1100" b="1" dirty="0">
              <a:solidFill>
                <a:schemeClr val="tx1"/>
              </a:solidFill>
            </a:endParaRPr>
          </a:p>
          <a:p>
            <a:pPr algn="ctr"/>
            <a:endParaRPr lang="en-US" sz="1100" b="1" dirty="0">
              <a:solidFill>
                <a:schemeClr val="tx1"/>
              </a:solidFill>
            </a:endParaRPr>
          </a:p>
          <a:p>
            <a:pPr algn="ctr"/>
            <a:endParaRPr lang="en-US" sz="1100" b="1" dirty="0">
              <a:solidFill>
                <a:schemeClr val="tx1"/>
              </a:solidFill>
            </a:endParaRPr>
          </a:p>
          <a:p>
            <a:pPr algn="ctr"/>
            <a:endParaRPr lang="en-US" sz="1100" b="1" dirty="0">
              <a:solidFill>
                <a:schemeClr val="tx1"/>
              </a:solidFill>
            </a:endParaRPr>
          </a:p>
          <a:p>
            <a:pPr algn="ctr"/>
            <a:endParaRPr lang="en-US" sz="1100" b="1" dirty="0">
              <a:solidFill>
                <a:schemeClr val="tx1"/>
              </a:solidFill>
            </a:endParaRPr>
          </a:p>
        </p:txBody>
      </p:sp>
      <p:sp>
        <p:nvSpPr>
          <p:cNvPr id="3" name="Rectangle 2">
            <a:extLst>
              <a:ext uri="{FF2B5EF4-FFF2-40B4-BE49-F238E27FC236}">
                <a16:creationId xmlns:a16="http://schemas.microsoft.com/office/drawing/2014/main" id="{A8842259-A372-48AC-720F-6B01EEF14CCB}"/>
              </a:ext>
            </a:extLst>
          </p:cNvPr>
          <p:cNvSpPr/>
          <p:nvPr/>
        </p:nvSpPr>
        <p:spPr>
          <a:xfrm>
            <a:off x="3109268" y="3185861"/>
            <a:ext cx="1189418" cy="9025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Vector embedding vertex AI</a:t>
            </a:r>
          </a:p>
        </p:txBody>
      </p:sp>
      <p:sp>
        <p:nvSpPr>
          <p:cNvPr id="13" name="Rectangle 12">
            <a:extLst>
              <a:ext uri="{FF2B5EF4-FFF2-40B4-BE49-F238E27FC236}">
                <a16:creationId xmlns:a16="http://schemas.microsoft.com/office/drawing/2014/main" id="{68DCD7D1-2536-9444-0D09-B1247E7FA135}"/>
              </a:ext>
            </a:extLst>
          </p:cNvPr>
          <p:cNvSpPr/>
          <p:nvPr/>
        </p:nvSpPr>
        <p:spPr>
          <a:xfrm>
            <a:off x="4813899" y="3377878"/>
            <a:ext cx="1773245" cy="9025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LLM Model – “text embedding-gecko@001”</a:t>
            </a:r>
          </a:p>
          <a:p>
            <a:pPr algn="ctr"/>
            <a:r>
              <a:rPr lang="en-US" sz="1050" dirty="0"/>
              <a:t>(applied to text data extracted from the pdf)</a:t>
            </a:r>
          </a:p>
        </p:txBody>
      </p:sp>
      <p:cxnSp>
        <p:nvCxnSpPr>
          <p:cNvPr id="15" name="Straight Arrow Connector 14">
            <a:extLst>
              <a:ext uri="{FF2B5EF4-FFF2-40B4-BE49-F238E27FC236}">
                <a16:creationId xmlns:a16="http://schemas.microsoft.com/office/drawing/2014/main" id="{B15C56CF-D6A0-FEDB-BB50-6E03DCDF1A89}"/>
              </a:ext>
            </a:extLst>
          </p:cNvPr>
          <p:cNvCxnSpPr>
            <a:cxnSpLocks/>
          </p:cNvCxnSpPr>
          <p:nvPr/>
        </p:nvCxnSpPr>
        <p:spPr>
          <a:xfrm>
            <a:off x="3921420" y="2831588"/>
            <a:ext cx="0" cy="322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8186C77-E1C7-F0BF-7F01-84EF2E857B0C}"/>
              </a:ext>
            </a:extLst>
          </p:cNvPr>
          <p:cNvSpPr/>
          <p:nvPr/>
        </p:nvSpPr>
        <p:spPr>
          <a:xfrm>
            <a:off x="3109268" y="4573052"/>
            <a:ext cx="1189418" cy="9025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AI Custom Model</a:t>
            </a:r>
          </a:p>
          <a:p>
            <a:pPr algn="ctr"/>
            <a:r>
              <a:rPr lang="en-US" sz="1050" dirty="0"/>
              <a:t>(Vertex AI embedded for txt LMM Model)</a:t>
            </a:r>
          </a:p>
        </p:txBody>
      </p:sp>
      <p:sp>
        <p:nvSpPr>
          <p:cNvPr id="19" name="Arrow: Down 18">
            <a:extLst>
              <a:ext uri="{FF2B5EF4-FFF2-40B4-BE49-F238E27FC236}">
                <a16:creationId xmlns:a16="http://schemas.microsoft.com/office/drawing/2014/main" id="{409111C0-32A3-95DD-8C56-83857CD68C2E}"/>
              </a:ext>
            </a:extLst>
          </p:cNvPr>
          <p:cNvSpPr/>
          <p:nvPr/>
        </p:nvSpPr>
        <p:spPr>
          <a:xfrm>
            <a:off x="3534188" y="4078678"/>
            <a:ext cx="238774" cy="494374"/>
          </a:xfrm>
          <a:prstGeom prst="downArrow">
            <a:avLst>
              <a:gd name="adj1" fmla="val 25540"/>
              <a:gd name="adj2" fmla="val 5000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0" name="Rectangle 19">
            <a:extLst>
              <a:ext uri="{FF2B5EF4-FFF2-40B4-BE49-F238E27FC236}">
                <a16:creationId xmlns:a16="http://schemas.microsoft.com/office/drawing/2014/main" id="{1669F206-7506-390C-B258-4796B4F00C43}"/>
              </a:ext>
            </a:extLst>
          </p:cNvPr>
          <p:cNvSpPr/>
          <p:nvPr/>
        </p:nvSpPr>
        <p:spPr>
          <a:xfrm>
            <a:off x="3062963" y="4165357"/>
            <a:ext cx="1189418" cy="14754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rPr>
              <a:t>Vector index</a:t>
            </a:r>
          </a:p>
        </p:txBody>
      </p:sp>
      <p:sp>
        <p:nvSpPr>
          <p:cNvPr id="24" name="Rectangle 23">
            <a:extLst>
              <a:ext uri="{FF2B5EF4-FFF2-40B4-BE49-F238E27FC236}">
                <a16:creationId xmlns:a16="http://schemas.microsoft.com/office/drawing/2014/main" id="{AEF69A06-145D-BD81-3845-7CC44AC89DAA}"/>
              </a:ext>
            </a:extLst>
          </p:cNvPr>
          <p:cNvSpPr/>
          <p:nvPr/>
        </p:nvSpPr>
        <p:spPr>
          <a:xfrm>
            <a:off x="4860593" y="4765993"/>
            <a:ext cx="1189418" cy="7075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Endpoint </a:t>
            </a:r>
          </a:p>
        </p:txBody>
      </p:sp>
      <p:sp>
        <p:nvSpPr>
          <p:cNvPr id="28" name="Rectangle 27">
            <a:extLst>
              <a:ext uri="{FF2B5EF4-FFF2-40B4-BE49-F238E27FC236}">
                <a16:creationId xmlns:a16="http://schemas.microsoft.com/office/drawing/2014/main" id="{F083E725-CB4A-2A37-B1E7-ADA3494F2436}"/>
              </a:ext>
            </a:extLst>
          </p:cNvPr>
          <p:cNvSpPr/>
          <p:nvPr/>
        </p:nvSpPr>
        <p:spPr>
          <a:xfrm>
            <a:off x="4821066" y="4799195"/>
            <a:ext cx="1189418" cy="14754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bg1"/>
                </a:solidFill>
              </a:rPr>
              <a:t>Vertex AI container</a:t>
            </a:r>
          </a:p>
        </p:txBody>
      </p:sp>
      <p:cxnSp>
        <p:nvCxnSpPr>
          <p:cNvPr id="32" name="Straight Arrow Connector 31">
            <a:extLst>
              <a:ext uri="{FF2B5EF4-FFF2-40B4-BE49-F238E27FC236}">
                <a16:creationId xmlns:a16="http://schemas.microsoft.com/office/drawing/2014/main" id="{5E75E43A-CA8E-3F0F-08A6-3AE4D92A5E91}"/>
              </a:ext>
            </a:extLst>
          </p:cNvPr>
          <p:cNvCxnSpPr>
            <a:cxnSpLocks/>
            <a:stCxn id="2" idx="1"/>
          </p:cNvCxnSpPr>
          <p:nvPr/>
        </p:nvCxnSpPr>
        <p:spPr>
          <a:xfrm flipH="1">
            <a:off x="4298686" y="3792681"/>
            <a:ext cx="3649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Arrow: Down 42">
            <a:extLst>
              <a:ext uri="{FF2B5EF4-FFF2-40B4-BE49-F238E27FC236}">
                <a16:creationId xmlns:a16="http://schemas.microsoft.com/office/drawing/2014/main" id="{CE94A300-4F06-9EF7-D5B2-649EFE7C8145}"/>
              </a:ext>
            </a:extLst>
          </p:cNvPr>
          <p:cNvSpPr/>
          <p:nvPr/>
        </p:nvSpPr>
        <p:spPr>
          <a:xfrm rot="16200000">
            <a:off x="4474972" y="4931463"/>
            <a:ext cx="270868" cy="500383"/>
          </a:xfrm>
          <a:prstGeom prst="downArrow">
            <a:avLst>
              <a:gd name="adj1" fmla="val 20841"/>
              <a:gd name="adj2" fmla="val 5000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58" name="Rectangle 57">
            <a:extLst>
              <a:ext uri="{FF2B5EF4-FFF2-40B4-BE49-F238E27FC236}">
                <a16:creationId xmlns:a16="http://schemas.microsoft.com/office/drawing/2014/main" id="{3FECF6F8-267A-4368-DB75-C9339CD395A7}"/>
              </a:ext>
            </a:extLst>
          </p:cNvPr>
          <p:cNvSpPr/>
          <p:nvPr/>
        </p:nvSpPr>
        <p:spPr>
          <a:xfrm>
            <a:off x="2883445" y="1256599"/>
            <a:ext cx="4336388" cy="465613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Connector: Elbow 60">
            <a:extLst>
              <a:ext uri="{FF2B5EF4-FFF2-40B4-BE49-F238E27FC236}">
                <a16:creationId xmlns:a16="http://schemas.microsoft.com/office/drawing/2014/main" id="{57FEDC12-07A0-BFA5-1E38-2218CD3D5AEC}"/>
              </a:ext>
            </a:extLst>
          </p:cNvPr>
          <p:cNvCxnSpPr>
            <a:stCxn id="12" idx="2"/>
            <a:endCxn id="58" idx="1"/>
          </p:cNvCxnSpPr>
          <p:nvPr/>
        </p:nvCxnSpPr>
        <p:spPr>
          <a:xfrm rot="16200000" flipH="1">
            <a:off x="2107289" y="2808511"/>
            <a:ext cx="431063" cy="11212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E596902-3A81-D22E-5739-3E234A1A5A8D}"/>
              </a:ext>
            </a:extLst>
          </p:cNvPr>
          <p:cNvCxnSpPr>
            <a:cxnSpLocks/>
            <a:endCxn id="8" idx="1"/>
          </p:cNvCxnSpPr>
          <p:nvPr/>
        </p:nvCxnSpPr>
        <p:spPr>
          <a:xfrm>
            <a:off x="7169345" y="3072819"/>
            <a:ext cx="63825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6334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F5E4450-0394-1259-18AC-97036361A4BC}"/>
              </a:ext>
            </a:extLst>
          </p:cNvPr>
          <p:cNvSpPr/>
          <p:nvPr/>
        </p:nvSpPr>
        <p:spPr>
          <a:xfrm>
            <a:off x="1892006" y="900202"/>
            <a:ext cx="2167136" cy="822851"/>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Base Model</a:t>
            </a:r>
          </a:p>
          <a:p>
            <a:pPr algn="ctr"/>
            <a:r>
              <a:rPr lang="en-US" sz="1100" dirty="0"/>
              <a:t>Pre-trained Text Model</a:t>
            </a:r>
          </a:p>
          <a:p>
            <a:pPr algn="ctr"/>
            <a:r>
              <a:rPr lang="en-US" sz="1100" dirty="0"/>
              <a:t>Text-embedding-geck0@001</a:t>
            </a:r>
          </a:p>
        </p:txBody>
      </p:sp>
      <p:sp>
        <p:nvSpPr>
          <p:cNvPr id="26" name="Rectangle 25">
            <a:extLst>
              <a:ext uri="{FF2B5EF4-FFF2-40B4-BE49-F238E27FC236}">
                <a16:creationId xmlns:a16="http://schemas.microsoft.com/office/drawing/2014/main" id="{B1867ABB-87A4-FCC7-0B05-A925D901CBED}"/>
              </a:ext>
            </a:extLst>
          </p:cNvPr>
          <p:cNvSpPr/>
          <p:nvPr/>
        </p:nvSpPr>
        <p:spPr>
          <a:xfrm>
            <a:off x="130240" y="267780"/>
            <a:ext cx="11528522" cy="4563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Custom LLM Model &amp; Monitoring</a:t>
            </a:r>
          </a:p>
        </p:txBody>
      </p:sp>
      <p:sp>
        <p:nvSpPr>
          <p:cNvPr id="9" name="Rectangle 8">
            <a:extLst>
              <a:ext uri="{FF2B5EF4-FFF2-40B4-BE49-F238E27FC236}">
                <a16:creationId xmlns:a16="http://schemas.microsoft.com/office/drawing/2014/main" id="{482960D0-018D-A4E7-2DE9-C14110C957BA}"/>
              </a:ext>
            </a:extLst>
          </p:cNvPr>
          <p:cNvSpPr/>
          <p:nvPr/>
        </p:nvSpPr>
        <p:spPr>
          <a:xfrm>
            <a:off x="1892006" y="1909786"/>
            <a:ext cx="2167136" cy="822851"/>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Pdf </a:t>
            </a:r>
          </a:p>
          <a:p>
            <a:pPr algn="ctr"/>
            <a:r>
              <a:rPr lang="en-US" sz="1100" dirty="0"/>
              <a:t>to</a:t>
            </a:r>
          </a:p>
          <a:p>
            <a:pPr algn="ctr"/>
            <a:r>
              <a:rPr lang="en-US" sz="1100" dirty="0"/>
              <a:t> Text </a:t>
            </a:r>
          </a:p>
        </p:txBody>
      </p:sp>
      <p:sp>
        <p:nvSpPr>
          <p:cNvPr id="10" name="Rectangle 9">
            <a:extLst>
              <a:ext uri="{FF2B5EF4-FFF2-40B4-BE49-F238E27FC236}">
                <a16:creationId xmlns:a16="http://schemas.microsoft.com/office/drawing/2014/main" id="{B1DC9505-9C5E-22BB-62BB-04576664D6C6}"/>
              </a:ext>
            </a:extLst>
          </p:cNvPr>
          <p:cNvSpPr/>
          <p:nvPr/>
        </p:nvSpPr>
        <p:spPr>
          <a:xfrm>
            <a:off x="1892006" y="3927803"/>
            <a:ext cx="2167136" cy="822851"/>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Create Vector Index</a:t>
            </a:r>
          </a:p>
        </p:txBody>
      </p:sp>
      <p:sp>
        <p:nvSpPr>
          <p:cNvPr id="11" name="Rectangle 10">
            <a:extLst>
              <a:ext uri="{FF2B5EF4-FFF2-40B4-BE49-F238E27FC236}">
                <a16:creationId xmlns:a16="http://schemas.microsoft.com/office/drawing/2014/main" id="{5B9185FE-6FC4-8A73-B052-9A8A2357DA81}"/>
              </a:ext>
            </a:extLst>
          </p:cNvPr>
          <p:cNvSpPr/>
          <p:nvPr/>
        </p:nvSpPr>
        <p:spPr>
          <a:xfrm>
            <a:off x="1892006" y="2926820"/>
            <a:ext cx="2167136" cy="822851"/>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Create Vector Embedding</a:t>
            </a:r>
          </a:p>
        </p:txBody>
      </p:sp>
      <p:sp>
        <p:nvSpPr>
          <p:cNvPr id="16" name="Rectangle 15">
            <a:extLst>
              <a:ext uri="{FF2B5EF4-FFF2-40B4-BE49-F238E27FC236}">
                <a16:creationId xmlns:a16="http://schemas.microsoft.com/office/drawing/2014/main" id="{A0939BCD-86A7-3B92-62D9-D0181B45476C}"/>
              </a:ext>
            </a:extLst>
          </p:cNvPr>
          <p:cNvSpPr/>
          <p:nvPr/>
        </p:nvSpPr>
        <p:spPr>
          <a:xfrm>
            <a:off x="7046705" y="4917979"/>
            <a:ext cx="2001077" cy="822851"/>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Python Microservice</a:t>
            </a:r>
          </a:p>
        </p:txBody>
      </p:sp>
      <p:sp>
        <p:nvSpPr>
          <p:cNvPr id="17" name="Rectangle 16">
            <a:extLst>
              <a:ext uri="{FF2B5EF4-FFF2-40B4-BE49-F238E27FC236}">
                <a16:creationId xmlns:a16="http://schemas.microsoft.com/office/drawing/2014/main" id="{3DE5754D-3720-0DCD-78C8-66C2CA2D2906}"/>
              </a:ext>
            </a:extLst>
          </p:cNvPr>
          <p:cNvSpPr/>
          <p:nvPr/>
        </p:nvSpPr>
        <p:spPr>
          <a:xfrm>
            <a:off x="4502358" y="3927803"/>
            <a:ext cx="2167136" cy="822851"/>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Deploy in Vertex AI</a:t>
            </a:r>
          </a:p>
        </p:txBody>
      </p:sp>
      <p:sp>
        <p:nvSpPr>
          <p:cNvPr id="21" name="Rectangle 20">
            <a:extLst>
              <a:ext uri="{FF2B5EF4-FFF2-40B4-BE49-F238E27FC236}">
                <a16:creationId xmlns:a16="http://schemas.microsoft.com/office/drawing/2014/main" id="{8142D31F-632D-E95E-814A-981E8B3BB8D7}"/>
              </a:ext>
            </a:extLst>
          </p:cNvPr>
          <p:cNvSpPr/>
          <p:nvPr/>
        </p:nvSpPr>
        <p:spPr>
          <a:xfrm>
            <a:off x="7049292" y="3927803"/>
            <a:ext cx="2001077" cy="822851"/>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Endpoint</a:t>
            </a:r>
          </a:p>
        </p:txBody>
      </p:sp>
      <p:sp>
        <p:nvSpPr>
          <p:cNvPr id="22" name="Rectangle 21">
            <a:extLst>
              <a:ext uri="{FF2B5EF4-FFF2-40B4-BE49-F238E27FC236}">
                <a16:creationId xmlns:a16="http://schemas.microsoft.com/office/drawing/2014/main" id="{6737FB46-A545-CB72-6483-F616B84DD0EA}"/>
              </a:ext>
            </a:extLst>
          </p:cNvPr>
          <p:cNvSpPr/>
          <p:nvPr/>
        </p:nvSpPr>
        <p:spPr>
          <a:xfrm>
            <a:off x="7099380" y="5866592"/>
            <a:ext cx="2001077" cy="822851"/>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User Postman</a:t>
            </a:r>
          </a:p>
        </p:txBody>
      </p:sp>
      <p:pic>
        <p:nvPicPr>
          <p:cNvPr id="27" name="Picture 26">
            <a:extLst>
              <a:ext uri="{FF2B5EF4-FFF2-40B4-BE49-F238E27FC236}">
                <a16:creationId xmlns:a16="http://schemas.microsoft.com/office/drawing/2014/main" id="{653FC403-8698-8EB3-9A0D-CC0AEA4E8390}"/>
              </a:ext>
            </a:extLst>
          </p:cNvPr>
          <p:cNvPicPr>
            <a:picLocks noChangeAspect="1"/>
          </p:cNvPicPr>
          <p:nvPr/>
        </p:nvPicPr>
        <p:blipFill>
          <a:blip r:embed="rId2"/>
          <a:stretch>
            <a:fillRect/>
          </a:stretch>
        </p:blipFill>
        <p:spPr>
          <a:xfrm>
            <a:off x="7203233" y="6127992"/>
            <a:ext cx="453548" cy="471499"/>
          </a:xfrm>
          <a:prstGeom prst="rect">
            <a:avLst/>
          </a:prstGeom>
        </p:spPr>
      </p:pic>
      <p:sp>
        <p:nvSpPr>
          <p:cNvPr id="29" name="Flowchart: Magnetic Disk 28">
            <a:extLst>
              <a:ext uri="{FF2B5EF4-FFF2-40B4-BE49-F238E27FC236}">
                <a16:creationId xmlns:a16="http://schemas.microsoft.com/office/drawing/2014/main" id="{E902EB50-B8F6-C84F-2A8E-653303A3BE9C}"/>
              </a:ext>
            </a:extLst>
          </p:cNvPr>
          <p:cNvSpPr/>
          <p:nvPr/>
        </p:nvSpPr>
        <p:spPr>
          <a:xfrm>
            <a:off x="5437301" y="1950219"/>
            <a:ext cx="914400" cy="782418"/>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Storage bucket-pdfs</a:t>
            </a:r>
            <a:endParaRPr lang="en-US" dirty="0"/>
          </a:p>
        </p:txBody>
      </p:sp>
      <p:cxnSp>
        <p:nvCxnSpPr>
          <p:cNvPr id="31" name="Straight Arrow Connector 30">
            <a:extLst>
              <a:ext uri="{FF2B5EF4-FFF2-40B4-BE49-F238E27FC236}">
                <a16:creationId xmlns:a16="http://schemas.microsoft.com/office/drawing/2014/main" id="{D9D3033D-1DBE-0062-40F3-F2B95F1DB2A4}"/>
              </a:ext>
            </a:extLst>
          </p:cNvPr>
          <p:cNvCxnSpPr>
            <a:cxnSpLocks/>
            <a:stCxn id="8" idx="2"/>
            <a:endCxn id="9" idx="0"/>
          </p:cNvCxnSpPr>
          <p:nvPr/>
        </p:nvCxnSpPr>
        <p:spPr>
          <a:xfrm>
            <a:off x="2975574" y="1723053"/>
            <a:ext cx="0" cy="186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0BB771D-57B9-B451-AB85-C12A2AAE4F9A}"/>
              </a:ext>
            </a:extLst>
          </p:cNvPr>
          <p:cNvCxnSpPr>
            <a:cxnSpLocks/>
          </p:cNvCxnSpPr>
          <p:nvPr/>
        </p:nvCxnSpPr>
        <p:spPr>
          <a:xfrm>
            <a:off x="2980903" y="2732637"/>
            <a:ext cx="0" cy="186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561D5A4-CA70-2EBB-632C-DEA47A1D9EA7}"/>
              </a:ext>
            </a:extLst>
          </p:cNvPr>
          <p:cNvCxnSpPr>
            <a:cxnSpLocks/>
          </p:cNvCxnSpPr>
          <p:nvPr/>
        </p:nvCxnSpPr>
        <p:spPr>
          <a:xfrm>
            <a:off x="3033783" y="3780767"/>
            <a:ext cx="0" cy="186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C078E66-6841-11B8-3919-98FD6F07D902}"/>
              </a:ext>
            </a:extLst>
          </p:cNvPr>
          <p:cNvCxnSpPr>
            <a:cxnSpLocks/>
            <a:stCxn id="29" idx="2"/>
            <a:endCxn id="9" idx="3"/>
          </p:cNvCxnSpPr>
          <p:nvPr/>
        </p:nvCxnSpPr>
        <p:spPr>
          <a:xfrm flipH="1" flipV="1">
            <a:off x="4059142" y="2321212"/>
            <a:ext cx="1378159" cy="202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32E257B-1094-872A-FE65-2F195E5949A7}"/>
              </a:ext>
            </a:extLst>
          </p:cNvPr>
          <p:cNvCxnSpPr>
            <a:stCxn id="10" idx="3"/>
            <a:endCxn id="17" idx="1"/>
          </p:cNvCxnSpPr>
          <p:nvPr/>
        </p:nvCxnSpPr>
        <p:spPr>
          <a:xfrm>
            <a:off x="4059142" y="4339229"/>
            <a:ext cx="4432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AA1ABDB-83CD-403E-2C60-1ECCC3579812}"/>
              </a:ext>
            </a:extLst>
          </p:cNvPr>
          <p:cNvCxnSpPr/>
          <p:nvPr/>
        </p:nvCxnSpPr>
        <p:spPr>
          <a:xfrm>
            <a:off x="6606076" y="4339229"/>
            <a:ext cx="4432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C724FBB1-65BB-616C-A2D6-0F2D7E608C71}"/>
              </a:ext>
            </a:extLst>
          </p:cNvPr>
          <p:cNvCxnSpPr>
            <a:stCxn id="21" idx="2"/>
            <a:endCxn id="16" idx="0"/>
          </p:cNvCxnSpPr>
          <p:nvPr/>
        </p:nvCxnSpPr>
        <p:spPr>
          <a:xfrm flipH="1">
            <a:off x="8047244" y="4750654"/>
            <a:ext cx="2587" cy="167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DBBD6050-7645-1E94-FC33-074552E4C7DD}"/>
              </a:ext>
            </a:extLst>
          </p:cNvPr>
          <p:cNvCxnSpPr>
            <a:stCxn id="16" idx="2"/>
            <a:endCxn id="22" idx="0"/>
          </p:cNvCxnSpPr>
          <p:nvPr/>
        </p:nvCxnSpPr>
        <p:spPr>
          <a:xfrm>
            <a:off x="8047244" y="5740830"/>
            <a:ext cx="52675" cy="125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0358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B1867ABB-87A4-FCC7-0B05-A925D901CBED}"/>
              </a:ext>
            </a:extLst>
          </p:cNvPr>
          <p:cNvSpPr/>
          <p:nvPr/>
        </p:nvSpPr>
        <p:spPr>
          <a:xfrm>
            <a:off x="285750" y="176213"/>
            <a:ext cx="11528522" cy="4563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/upload API Sequence Diagram</a:t>
            </a:r>
          </a:p>
        </p:txBody>
      </p:sp>
      <p:sp>
        <p:nvSpPr>
          <p:cNvPr id="9" name="Rectangle 8">
            <a:extLst>
              <a:ext uri="{FF2B5EF4-FFF2-40B4-BE49-F238E27FC236}">
                <a16:creationId xmlns:a16="http://schemas.microsoft.com/office/drawing/2014/main" id="{89D42DEA-9F6F-A1B1-0E5A-176D4D7E3CC1}"/>
              </a:ext>
            </a:extLst>
          </p:cNvPr>
          <p:cNvSpPr/>
          <p:nvPr/>
        </p:nvSpPr>
        <p:spPr>
          <a:xfrm>
            <a:off x="2313992" y="1437991"/>
            <a:ext cx="230157" cy="46715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DF913FF-FAEB-E951-74D1-E2B9D1211350}"/>
              </a:ext>
            </a:extLst>
          </p:cNvPr>
          <p:cNvSpPr/>
          <p:nvPr/>
        </p:nvSpPr>
        <p:spPr>
          <a:xfrm>
            <a:off x="1032588" y="1430691"/>
            <a:ext cx="276812" cy="46715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EF219A2-3182-6BCE-2148-259FB82FABEC}"/>
              </a:ext>
            </a:extLst>
          </p:cNvPr>
          <p:cNvSpPr/>
          <p:nvPr/>
        </p:nvSpPr>
        <p:spPr>
          <a:xfrm>
            <a:off x="675904" y="747961"/>
            <a:ext cx="1072031" cy="612703"/>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API/endpoint</a:t>
            </a:r>
          </a:p>
        </p:txBody>
      </p:sp>
      <p:sp>
        <p:nvSpPr>
          <p:cNvPr id="17" name="Rectangle 16">
            <a:extLst>
              <a:ext uri="{FF2B5EF4-FFF2-40B4-BE49-F238E27FC236}">
                <a16:creationId xmlns:a16="http://schemas.microsoft.com/office/drawing/2014/main" id="{5ABC59C8-86DB-8C33-849B-FCAA79DA6981}"/>
              </a:ext>
            </a:extLst>
          </p:cNvPr>
          <p:cNvSpPr/>
          <p:nvPr/>
        </p:nvSpPr>
        <p:spPr>
          <a:xfrm>
            <a:off x="2040294" y="747962"/>
            <a:ext cx="1150000" cy="612710"/>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Python Microservice</a:t>
            </a:r>
          </a:p>
          <a:p>
            <a:pPr algn="ctr"/>
            <a:r>
              <a:rPr lang="en-US" sz="1100" dirty="0"/>
              <a:t>Request processor</a:t>
            </a:r>
          </a:p>
        </p:txBody>
      </p:sp>
      <p:sp>
        <p:nvSpPr>
          <p:cNvPr id="22" name="Rectangle 21">
            <a:extLst>
              <a:ext uri="{FF2B5EF4-FFF2-40B4-BE49-F238E27FC236}">
                <a16:creationId xmlns:a16="http://schemas.microsoft.com/office/drawing/2014/main" id="{4FAE8567-8D4C-BA4E-8CAB-5FBAEEDF6E51}"/>
              </a:ext>
            </a:extLst>
          </p:cNvPr>
          <p:cNvSpPr/>
          <p:nvPr/>
        </p:nvSpPr>
        <p:spPr>
          <a:xfrm>
            <a:off x="3479541" y="747962"/>
            <a:ext cx="900406" cy="612707"/>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GCP Storage API</a:t>
            </a:r>
          </a:p>
        </p:txBody>
      </p:sp>
      <p:sp>
        <p:nvSpPr>
          <p:cNvPr id="23" name="Rectangle 22">
            <a:extLst>
              <a:ext uri="{FF2B5EF4-FFF2-40B4-BE49-F238E27FC236}">
                <a16:creationId xmlns:a16="http://schemas.microsoft.com/office/drawing/2014/main" id="{3DDD06D2-77FF-DFE1-BB8B-6C655434C48C}"/>
              </a:ext>
            </a:extLst>
          </p:cNvPr>
          <p:cNvSpPr/>
          <p:nvPr/>
        </p:nvSpPr>
        <p:spPr>
          <a:xfrm>
            <a:off x="4921907" y="783230"/>
            <a:ext cx="900406" cy="603917"/>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GCP Storage</a:t>
            </a:r>
          </a:p>
        </p:txBody>
      </p:sp>
      <p:sp>
        <p:nvSpPr>
          <p:cNvPr id="27" name="Rectangle 26">
            <a:extLst>
              <a:ext uri="{FF2B5EF4-FFF2-40B4-BE49-F238E27FC236}">
                <a16:creationId xmlns:a16="http://schemas.microsoft.com/office/drawing/2014/main" id="{08977EA7-8CF1-8C9A-6B3C-477CEFD70667}"/>
              </a:ext>
            </a:extLst>
          </p:cNvPr>
          <p:cNvSpPr/>
          <p:nvPr/>
        </p:nvSpPr>
        <p:spPr>
          <a:xfrm>
            <a:off x="5226698" y="1437990"/>
            <a:ext cx="230156" cy="47223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7210B8A1-E192-0478-BFFE-C3109067513A}"/>
              </a:ext>
            </a:extLst>
          </p:cNvPr>
          <p:cNvCxnSpPr>
            <a:cxnSpLocks/>
          </p:cNvCxnSpPr>
          <p:nvPr/>
        </p:nvCxnSpPr>
        <p:spPr>
          <a:xfrm>
            <a:off x="1309400" y="2049624"/>
            <a:ext cx="1004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921DA08-13EB-B55A-8AF0-7AB014FA4020}"/>
              </a:ext>
            </a:extLst>
          </p:cNvPr>
          <p:cNvCxnSpPr>
            <a:cxnSpLocks/>
          </p:cNvCxnSpPr>
          <p:nvPr/>
        </p:nvCxnSpPr>
        <p:spPr>
          <a:xfrm>
            <a:off x="2466392" y="3144414"/>
            <a:ext cx="13055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27F57FDF-CB28-572D-C74B-4CCE7AF9E5EC}"/>
              </a:ext>
            </a:extLst>
          </p:cNvPr>
          <p:cNvCxnSpPr>
            <a:cxnSpLocks/>
            <a:stCxn id="53" idx="1"/>
            <a:endCxn id="9" idx="3"/>
          </p:cNvCxnSpPr>
          <p:nvPr/>
        </p:nvCxnSpPr>
        <p:spPr>
          <a:xfrm flipH="1">
            <a:off x="2544149" y="3773754"/>
            <a:ext cx="122775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D412846-69E1-BC63-496B-BDFB9DBC13EA}"/>
              </a:ext>
            </a:extLst>
          </p:cNvPr>
          <p:cNvCxnSpPr>
            <a:cxnSpLocks/>
          </p:cNvCxnSpPr>
          <p:nvPr/>
        </p:nvCxnSpPr>
        <p:spPr>
          <a:xfrm flipH="1">
            <a:off x="1309400" y="2691881"/>
            <a:ext cx="12378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DF764A32-F89E-100D-2CC7-FB2FE9B471AA}"/>
              </a:ext>
            </a:extLst>
          </p:cNvPr>
          <p:cNvSpPr/>
          <p:nvPr/>
        </p:nvSpPr>
        <p:spPr>
          <a:xfrm>
            <a:off x="3771900" y="1437990"/>
            <a:ext cx="230157" cy="46715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a:extLst>
              <a:ext uri="{FF2B5EF4-FFF2-40B4-BE49-F238E27FC236}">
                <a16:creationId xmlns:a16="http://schemas.microsoft.com/office/drawing/2014/main" id="{B0D7C7EA-0FEB-6452-B69C-89F98ABD87D3}"/>
              </a:ext>
            </a:extLst>
          </p:cNvPr>
          <p:cNvCxnSpPr>
            <a:cxnSpLocks/>
          </p:cNvCxnSpPr>
          <p:nvPr/>
        </p:nvCxnSpPr>
        <p:spPr>
          <a:xfrm>
            <a:off x="4020718" y="3144414"/>
            <a:ext cx="12059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983B3044-6262-B302-F280-4AF6B35AFE7A}"/>
              </a:ext>
            </a:extLst>
          </p:cNvPr>
          <p:cNvCxnSpPr>
            <a:cxnSpLocks/>
            <a:stCxn id="27" idx="1"/>
          </p:cNvCxnSpPr>
          <p:nvPr/>
        </p:nvCxnSpPr>
        <p:spPr>
          <a:xfrm flipH="1" flipV="1">
            <a:off x="4004384" y="3773754"/>
            <a:ext cx="1222314" cy="25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6280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B1867ABB-87A4-FCC7-0B05-A925D901CBED}"/>
              </a:ext>
            </a:extLst>
          </p:cNvPr>
          <p:cNvSpPr/>
          <p:nvPr/>
        </p:nvSpPr>
        <p:spPr>
          <a:xfrm>
            <a:off x="285750" y="176213"/>
            <a:ext cx="11528522" cy="4563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/entity API Sequence Diagram</a:t>
            </a:r>
          </a:p>
        </p:txBody>
      </p:sp>
      <p:sp>
        <p:nvSpPr>
          <p:cNvPr id="9" name="Rectangle 8">
            <a:extLst>
              <a:ext uri="{FF2B5EF4-FFF2-40B4-BE49-F238E27FC236}">
                <a16:creationId xmlns:a16="http://schemas.microsoft.com/office/drawing/2014/main" id="{89D42DEA-9F6F-A1B1-0E5A-176D4D7E3CC1}"/>
              </a:ext>
            </a:extLst>
          </p:cNvPr>
          <p:cNvSpPr/>
          <p:nvPr/>
        </p:nvSpPr>
        <p:spPr>
          <a:xfrm>
            <a:off x="2313992" y="1437991"/>
            <a:ext cx="230157" cy="46715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44A18E9-ECF0-8038-56C7-8AAEBC8E78DD}"/>
              </a:ext>
            </a:extLst>
          </p:cNvPr>
          <p:cNvSpPr/>
          <p:nvPr/>
        </p:nvSpPr>
        <p:spPr>
          <a:xfrm flipH="1">
            <a:off x="3646707" y="1387151"/>
            <a:ext cx="135301" cy="47223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AE15F54-21C0-C82D-58AB-7FA8A1EB4203}"/>
              </a:ext>
            </a:extLst>
          </p:cNvPr>
          <p:cNvSpPr/>
          <p:nvPr/>
        </p:nvSpPr>
        <p:spPr>
          <a:xfrm>
            <a:off x="4668414" y="1387152"/>
            <a:ext cx="213041" cy="46715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DF913FF-FAEB-E951-74D1-E2B9D1211350}"/>
              </a:ext>
            </a:extLst>
          </p:cNvPr>
          <p:cNvSpPr/>
          <p:nvPr/>
        </p:nvSpPr>
        <p:spPr>
          <a:xfrm>
            <a:off x="1032588" y="1387151"/>
            <a:ext cx="276812" cy="46715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EF219A2-3182-6BCE-2148-259FB82FABEC}"/>
              </a:ext>
            </a:extLst>
          </p:cNvPr>
          <p:cNvSpPr/>
          <p:nvPr/>
        </p:nvSpPr>
        <p:spPr>
          <a:xfrm>
            <a:off x="675904" y="747962"/>
            <a:ext cx="1072031" cy="381202"/>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API/endpoint</a:t>
            </a:r>
          </a:p>
        </p:txBody>
      </p:sp>
      <p:sp>
        <p:nvSpPr>
          <p:cNvPr id="17" name="Rectangle 16">
            <a:extLst>
              <a:ext uri="{FF2B5EF4-FFF2-40B4-BE49-F238E27FC236}">
                <a16:creationId xmlns:a16="http://schemas.microsoft.com/office/drawing/2014/main" id="{5ABC59C8-86DB-8C33-849B-FCAA79DA6981}"/>
              </a:ext>
            </a:extLst>
          </p:cNvPr>
          <p:cNvSpPr/>
          <p:nvPr/>
        </p:nvSpPr>
        <p:spPr>
          <a:xfrm>
            <a:off x="2040294" y="747962"/>
            <a:ext cx="1150000" cy="612710"/>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Python Microservice</a:t>
            </a:r>
          </a:p>
          <a:p>
            <a:pPr algn="ctr"/>
            <a:r>
              <a:rPr lang="en-US" sz="1100" dirty="0"/>
              <a:t>Request processor</a:t>
            </a:r>
          </a:p>
        </p:txBody>
      </p:sp>
      <p:sp>
        <p:nvSpPr>
          <p:cNvPr id="21" name="Rectangle 20">
            <a:extLst>
              <a:ext uri="{FF2B5EF4-FFF2-40B4-BE49-F238E27FC236}">
                <a16:creationId xmlns:a16="http://schemas.microsoft.com/office/drawing/2014/main" id="{7249B9EC-D415-6A6C-FCC5-695CE0E566CC}"/>
              </a:ext>
            </a:extLst>
          </p:cNvPr>
          <p:cNvSpPr/>
          <p:nvPr/>
        </p:nvSpPr>
        <p:spPr>
          <a:xfrm>
            <a:off x="4390052" y="765945"/>
            <a:ext cx="743339" cy="438411"/>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Vertex AI</a:t>
            </a:r>
          </a:p>
        </p:txBody>
      </p:sp>
      <p:sp>
        <p:nvSpPr>
          <p:cNvPr id="22" name="Rectangle 21">
            <a:extLst>
              <a:ext uri="{FF2B5EF4-FFF2-40B4-BE49-F238E27FC236}">
                <a16:creationId xmlns:a16="http://schemas.microsoft.com/office/drawing/2014/main" id="{4FAE8567-8D4C-BA4E-8CAB-5FBAEEDF6E51}"/>
              </a:ext>
            </a:extLst>
          </p:cNvPr>
          <p:cNvSpPr/>
          <p:nvPr/>
        </p:nvSpPr>
        <p:spPr>
          <a:xfrm>
            <a:off x="3479541" y="747962"/>
            <a:ext cx="743339" cy="456395"/>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Custom LLM</a:t>
            </a:r>
          </a:p>
        </p:txBody>
      </p:sp>
      <p:sp>
        <p:nvSpPr>
          <p:cNvPr id="23" name="Rectangle 22">
            <a:extLst>
              <a:ext uri="{FF2B5EF4-FFF2-40B4-BE49-F238E27FC236}">
                <a16:creationId xmlns:a16="http://schemas.microsoft.com/office/drawing/2014/main" id="{3DDD06D2-77FF-DFE1-BB8B-6C655434C48C}"/>
              </a:ext>
            </a:extLst>
          </p:cNvPr>
          <p:cNvSpPr/>
          <p:nvPr/>
        </p:nvSpPr>
        <p:spPr>
          <a:xfrm>
            <a:off x="5326226" y="765945"/>
            <a:ext cx="900406" cy="375458"/>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GCP Storage AI</a:t>
            </a:r>
          </a:p>
        </p:txBody>
      </p:sp>
      <p:sp>
        <p:nvSpPr>
          <p:cNvPr id="27" name="Rectangle 26">
            <a:extLst>
              <a:ext uri="{FF2B5EF4-FFF2-40B4-BE49-F238E27FC236}">
                <a16:creationId xmlns:a16="http://schemas.microsoft.com/office/drawing/2014/main" id="{08977EA7-8CF1-8C9A-6B3C-477CEFD70667}"/>
              </a:ext>
            </a:extLst>
          </p:cNvPr>
          <p:cNvSpPr/>
          <p:nvPr/>
        </p:nvSpPr>
        <p:spPr>
          <a:xfrm>
            <a:off x="5690122" y="1387150"/>
            <a:ext cx="213041" cy="467152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7210B8A1-E192-0478-BFFE-C3109067513A}"/>
              </a:ext>
            </a:extLst>
          </p:cNvPr>
          <p:cNvCxnSpPr>
            <a:cxnSpLocks/>
          </p:cNvCxnSpPr>
          <p:nvPr/>
        </p:nvCxnSpPr>
        <p:spPr>
          <a:xfrm>
            <a:off x="1309400" y="2049624"/>
            <a:ext cx="1004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921DA08-13EB-B55A-8AF0-7AB014FA4020}"/>
              </a:ext>
            </a:extLst>
          </p:cNvPr>
          <p:cNvCxnSpPr>
            <a:cxnSpLocks/>
          </p:cNvCxnSpPr>
          <p:nvPr/>
        </p:nvCxnSpPr>
        <p:spPr>
          <a:xfrm>
            <a:off x="2466392" y="2049624"/>
            <a:ext cx="13156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64F6C39-E666-CE02-7AA6-FF828E175919}"/>
              </a:ext>
            </a:extLst>
          </p:cNvPr>
          <p:cNvCxnSpPr>
            <a:cxnSpLocks/>
          </p:cNvCxnSpPr>
          <p:nvPr/>
        </p:nvCxnSpPr>
        <p:spPr>
          <a:xfrm>
            <a:off x="3817775" y="2049624"/>
            <a:ext cx="8506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6BEA1CF-1D46-40ED-D602-BEEB7E3B3262}"/>
              </a:ext>
            </a:extLst>
          </p:cNvPr>
          <p:cNvCxnSpPr>
            <a:cxnSpLocks/>
          </p:cNvCxnSpPr>
          <p:nvPr/>
        </p:nvCxnSpPr>
        <p:spPr>
          <a:xfrm>
            <a:off x="4839483" y="2049624"/>
            <a:ext cx="8506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B63FC867-ADCA-1C8F-6422-96D4A14012CC}"/>
              </a:ext>
            </a:extLst>
          </p:cNvPr>
          <p:cNvCxnSpPr>
            <a:cxnSpLocks/>
          </p:cNvCxnSpPr>
          <p:nvPr/>
        </p:nvCxnSpPr>
        <p:spPr>
          <a:xfrm flipH="1">
            <a:off x="3817775" y="2724538"/>
            <a:ext cx="9750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27F57FDF-CB28-572D-C74B-4CCE7AF9E5EC}"/>
              </a:ext>
            </a:extLst>
          </p:cNvPr>
          <p:cNvCxnSpPr>
            <a:cxnSpLocks/>
          </p:cNvCxnSpPr>
          <p:nvPr/>
        </p:nvCxnSpPr>
        <p:spPr>
          <a:xfrm flipH="1">
            <a:off x="2544149" y="2691881"/>
            <a:ext cx="12378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D412846-69E1-BC63-496B-BDFB9DBC13EA}"/>
              </a:ext>
            </a:extLst>
          </p:cNvPr>
          <p:cNvCxnSpPr>
            <a:cxnSpLocks/>
          </p:cNvCxnSpPr>
          <p:nvPr/>
        </p:nvCxnSpPr>
        <p:spPr>
          <a:xfrm flipH="1">
            <a:off x="1309400" y="2691881"/>
            <a:ext cx="12378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 name="Straight Arrow Connector 1">
            <a:extLst>
              <a:ext uri="{FF2B5EF4-FFF2-40B4-BE49-F238E27FC236}">
                <a16:creationId xmlns:a16="http://schemas.microsoft.com/office/drawing/2014/main" id="{44E5DF89-3D78-FE55-AEBA-577C9D4A77B2}"/>
              </a:ext>
            </a:extLst>
          </p:cNvPr>
          <p:cNvCxnSpPr>
            <a:cxnSpLocks/>
          </p:cNvCxnSpPr>
          <p:nvPr/>
        </p:nvCxnSpPr>
        <p:spPr>
          <a:xfrm flipH="1">
            <a:off x="4839483" y="2724538"/>
            <a:ext cx="8273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6442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B1867ABB-87A4-FCC7-0B05-A925D901CBED}"/>
              </a:ext>
            </a:extLst>
          </p:cNvPr>
          <p:cNvSpPr/>
          <p:nvPr/>
        </p:nvSpPr>
        <p:spPr>
          <a:xfrm>
            <a:off x="285750" y="176213"/>
            <a:ext cx="11528522" cy="4563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/keepalive API Sequence Diagram</a:t>
            </a:r>
          </a:p>
        </p:txBody>
      </p:sp>
      <p:sp>
        <p:nvSpPr>
          <p:cNvPr id="9" name="Rectangle 8">
            <a:extLst>
              <a:ext uri="{FF2B5EF4-FFF2-40B4-BE49-F238E27FC236}">
                <a16:creationId xmlns:a16="http://schemas.microsoft.com/office/drawing/2014/main" id="{89D42DEA-9F6F-A1B1-0E5A-176D4D7E3CC1}"/>
              </a:ext>
            </a:extLst>
          </p:cNvPr>
          <p:cNvSpPr/>
          <p:nvPr/>
        </p:nvSpPr>
        <p:spPr>
          <a:xfrm>
            <a:off x="2313992" y="1437991"/>
            <a:ext cx="230157" cy="46715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44A18E9-ECF0-8038-56C7-8AAEBC8E78DD}"/>
              </a:ext>
            </a:extLst>
          </p:cNvPr>
          <p:cNvSpPr/>
          <p:nvPr/>
        </p:nvSpPr>
        <p:spPr>
          <a:xfrm flipH="1">
            <a:off x="3646707" y="1387151"/>
            <a:ext cx="135301" cy="47223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AE15F54-21C0-C82D-58AB-7FA8A1EB4203}"/>
              </a:ext>
            </a:extLst>
          </p:cNvPr>
          <p:cNvSpPr/>
          <p:nvPr/>
        </p:nvSpPr>
        <p:spPr>
          <a:xfrm>
            <a:off x="4668414" y="1387152"/>
            <a:ext cx="213041" cy="46715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DF913FF-FAEB-E951-74D1-E2B9D1211350}"/>
              </a:ext>
            </a:extLst>
          </p:cNvPr>
          <p:cNvSpPr/>
          <p:nvPr/>
        </p:nvSpPr>
        <p:spPr>
          <a:xfrm>
            <a:off x="1032588" y="1387151"/>
            <a:ext cx="276812" cy="46715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EF219A2-3182-6BCE-2148-259FB82FABEC}"/>
              </a:ext>
            </a:extLst>
          </p:cNvPr>
          <p:cNvSpPr/>
          <p:nvPr/>
        </p:nvSpPr>
        <p:spPr>
          <a:xfrm>
            <a:off x="675904" y="747962"/>
            <a:ext cx="1072031" cy="381202"/>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API/endpoint</a:t>
            </a:r>
          </a:p>
        </p:txBody>
      </p:sp>
      <p:sp>
        <p:nvSpPr>
          <p:cNvPr id="17" name="Rectangle 16">
            <a:extLst>
              <a:ext uri="{FF2B5EF4-FFF2-40B4-BE49-F238E27FC236}">
                <a16:creationId xmlns:a16="http://schemas.microsoft.com/office/drawing/2014/main" id="{5ABC59C8-86DB-8C33-849B-FCAA79DA6981}"/>
              </a:ext>
            </a:extLst>
          </p:cNvPr>
          <p:cNvSpPr/>
          <p:nvPr/>
        </p:nvSpPr>
        <p:spPr>
          <a:xfrm>
            <a:off x="2040294" y="747962"/>
            <a:ext cx="1150000" cy="612710"/>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Python Microservice</a:t>
            </a:r>
          </a:p>
          <a:p>
            <a:pPr algn="ctr"/>
            <a:r>
              <a:rPr lang="en-US" sz="1100" dirty="0"/>
              <a:t>Request processor</a:t>
            </a:r>
          </a:p>
        </p:txBody>
      </p:sp>
      <p:sp>
        <p:nvSpPr>
          <p:cNvPr id="21" name="Rectangle 20">
            <a:extLst>
              <a:ext uri="{FF2B5EF4-FFF2-40B4-BE49-F238E27FC236}">
                <a16:creationId xmlns:a16="http://schemas.microsoft.com/office/drawing/2014/main" id="{7249B9EC-D415-6A6C-FCC5-695CE0E566CC}"/>
              </a:ext>
            </a:extLst>
          </p:cNvPr>
          <p:cNvSpPr/>
          <p:nvPr/>
        </p:nvSpPr>
        <p:spPr>
          <a:xfrm>
            <a:off x="4390052" y="765945"/>
            <a:ext cx="743339" cy="438411"/>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Vertex AI</a:t>
            </a:r>
          </a:p>
        </p:txBody>
      </p:sp>
      <p:sp>
        <p:nvSpPr>
          <p:cNvPr id="22" name="Rectangle 21">
            <a:extLst>
              <a:ext uri="{FF2B5EF4-FFF2-40B4-BE49-F238E27FC236}">
                <a16:creationId xmlns:a16="http://schemas.microsoft.com/office/drawing/2014/main" id="{4FAE8567-8D4C-BA4E-8CAB-5FBAEEDF6E51}"/>
              </a:ext>
            </a:extLst>
          </p:cNvPr>
          <p:cNvSpPr/>
          <p:nvPr/>
        </p:nvSpPr>
        <p:spPr>
          <a:xfrm>
            <a:off x="3407610" y="771662"/>
            <a:ext cx="743339" cy="456395"/>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Custom LLM</a:t>
            </a:r>
          </a:p>
        </p:txBody>
      </p:sp>
      <p:sp>
        <p:nvSpPr>
          <p:cNvPr id="23" name="Rectangle 22">
            <a:extLst>
              <a:ext uri="{FF2B5EF4-FFF2-40B4-BE49-F238E27FC236}">
                <a16:creationId xmlns:a16="http://schemas.microsoft.com/office/drawing/2014/main" id="{3DDD06D2-77FF-DFE1-BB8B-6C655434C48C}"/>
              </a:ext>
            </a:extLst>
          </p:cNvPr>
          <p:cNvSpPr/>
          <p:nvPr/>
        </p:nvSpPr>
        <p:spPr>
          <a:xfrm>
            <a:off x="5326226" y="765945"/>
            <a:ext cx="900406" cy="375458"/>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GCP Storage AI</a:t>
            </a:r>
          </a:p>
        </p:txBody>
      </p:sp>
      <p:sp>
        <p:nvSpPr>
          <p:cNvPr id="27" name="Rectangle 26">
            <a:extLst>
              <a:ext uri="{FF2B5EF4-FFF2-40B4-BE49-F238E27FC236}">
                <a16:creationId xmlns:a16="http://schemas.microsoft.com/office/drawing/2014/main" id="{08977EA7-8CF1-8C9A-6B3C-477CEFD70667}"/>
              </a:ext>
            </a:extLst>
          </p:cNvPr>
          <p:cNvSpPr/>
          <p:nvPr/>
        </p:nvSpPr>
        <p:spPr>
          <a:xfrm>
            <a:off x="5690122" y="1387150"/>
            <a:ext cx="213041" cy="467152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7210B8A1-E192-0478-BFFE-C3109067513A}"/>
              </a:ext>
            </a:extLst>
          </p:cNvPr>
          <p:cNvCxnSpPr>
            <a:cxnSpLocks/>
          </p:cNvCxnSpPr>
          <p:nvPr/>
        </p:nvCxnSpPr>
        <p:spPr>
          <a:xfrm>
            <a:off x="1309400" y="2049624"/>
            <a:ext cx="1004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921DA08-13EB-B55A-8AF0-7AB014FA4020}"/>
              </a:ext>
            </a:extLst>
          </p:cNvPr>
          <p:cNvCxnSpPr>
            <a:cxnSpLocks/>
          </p:cNvCxnSpPr>
          <p:nvPr/>
        </p:nvCxnSpPr>
        <p:spPr>
          <a:xfrm>
            <a:off x="2466392" y="2049624"/>
            <a:ext cx="13156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64F6C39-E666-CE02-7AA6-FF828E175919}"/>
              </a:ext>
            </a:extLst>
          </p:cNvPr>
          <p:cNvCxnSpPr>
            <a:cxnSpLocks/>
          </p:cNvCxnSpPr>
          <p:nvPr/>
        </p:nvCxnSpPr>
        <p:spPr>
          <a:xfrm>
            <a:off x="3817775" y="2049624"/>
            <a:ext cx="8506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6BEA1CF-1D46-40ED-D602-BEEB7E3B3262}"/>
              </a:ext>
            </a:extLst>
          </p:cNvPr>
          <p:cNvCxnSpPr>
            <a:cxnSpLocks/>
          </p:cNvCxnSpPr>
          <p:nvPr/>
        </p:nvCxnSpPr>
        <p:spPr>
          <a:xfrm>
            <a:off x="4839483" y="2049624"/>
            <a:ext cx="8506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B63FC867-ADCA-1C8F-6422-96D4A14012CC}"/>
              </a:ext>
            </a:extLst>
          </p:cNvPr>
          <p:cNvCxnSpPr>
            <a:cxnSpLocks/>
          </p:cNvCxnSpPr>
          <p:nvPr/>
        </p:nvCxnSpPr>
        <p:spPr>
          <a:xfrm flipH="1">
            <a:off x="3817775" y="2724538"/>
            <a:ext cx="9750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27F57FDF-CB28-572D-C74B-4CCE7AF9E5EC}"/>
              </a:ext>
            </a:extLst>
          </p:cNvPr>
          <p:cNvCxnSpPr>
            <a:cxnSpLocks/>
          </p:cNvCxnSpPr>
          <p:nvPr/>
        </p:nvCxnSpPr>
        <p:spPr>
          <a:xfrm flipH="1">
            <a:off x="2544149" y="2691881"/>
            <a:ext cx="12378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D412846-69E1-BC63-496B-BDFB9DBC13EA}"/>
              </a:ext>
            </a:extLst>
          </p:cNvPr>
          <p:cNvCxnSpPr>
            <a:cxnSpLocks/>
          </p:cNvCxnSpPr>
          <p:nvPr/>
        </p:nvCxnSpPr>
        <p:spPr>
          <a:xfrm flipH="1">
            <a:off x="1309400" y="2691881"/>
            <a:ext cx="12378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 name="Straight Arrow Connector 1">
            <a:extLst>
              <a:ext uri="{FF2B5EF4-FFF2-40B4-BE49-F238E27FC236}">
                <a16:creationId xmlns:a16="http://schemas.microsoft.com/office/drawing/2014/main" id="{44E5DF89-3D78-FE55-AEBA-577C9D4A77B2}"/>
              </a:ext>
            </a:extLst>
          </p:cNvPr>
          <p:cNvCxnSpPr>
            <a:cxnSpLocks/>
          </p:cNvCxnSpPr>
          <p:nvPr/>
        </p:nvCxnSpPr>
        <p:spPr>
          <a:xfrm flipH="1">
            <a:off x="4839483" y="2724538"/>
            <a:ext cx="8273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0965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3E0393F-C9AB-14EC-CBC2-3398521AF92F}"/>
              </a:ext>
            </a:extLst>
          </p:cNvPr>
          <p:cNvSpPr/>
          <p:nvPr/>
        </p:nvSpPr>
        <p:spPr>
          <a:xfrm>
            <a:off x="995045" y="1642129"/>
            <a:ext cx="1097280" cy="4267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100" dirty="0"/>
              <a:t>pdf 3</a:t>
            </a:r>
          </a:p>
        </p:txBody>
      </p:sp>
      <p:sp>
        <p:nvSpPr>
          <p:cNvPr id="5" name="Rectangle 4">
            <a:extLst>
              <a:ext uri="{FF2B5EF4-FFF2-40B4-BE49-F238E27FC236}">
                <a16:creationId xmlns:a16="http://schemas.microsoft.com/office/drawing/2014/main" id="{09F607F0-A0D2-FB10-5447-854BC5D41963}"/>
              </a:ext>
            </a:extLst>
          </p:cNvPr>
          <p:cNvSpPr/>
          <p:nvPr/>
        </p:nvSpPr>
        <p:spPr>
          <a:xfrm>
            <a:off x="1193800" y="1966549"/>
            <a:ext cx="1097280" cy="4267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100" dirty="0"/>
              <a:t>pdf 2</a:t>
            </a:r>
          </a:p>
        </p:txBody>
      </p:sp>
      <p:sp>
        <p:nvSpPr>
          <p:cNvPr id="6" name="Rectangle 5">
            <a:extLst>
              <a:ext uri="{FF2B5EF4-FFF2-40B4-BE49-F238E27FC236}">
                <a16:creationId xmlns:a16="http://schemas.microsoft.com/office/drawing/2014/main" id="{488343AB-363D-6D32-ED46-F1C3D5B9488F}"/>
              </a:ext>
            </a:extLst>
          </p:cNvPr>
          <p:cNvSpPr/>
          <p:nvPr/>
        </p:nvSpPr>
        <p:spPr>
          <a:xfrm>
            <a:off x="1457325" y="2234389"/>
            <a:ext cx="1097280" cy="4267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pdf1</a:t>
            </a:r>
          </a:p>
        </p:txBody>
      </p:sp>
      <p:sp>
        <p:nvSpPr>
          <p:cNvPr id="7" name="Rectangle 6">
            <a:extLst>
              <a:ext uri="{FF2B5EF4-FFF2-40B4-BE49-F238E27FC236}">
                <a16:creationId xmlns:a16="http://schemas.microsoft.com/office/drawing/2014/main" id="{829441ED-300F-5735-70DE-D376051EE355}"/>
              </a:ext>
            </a:extLst>
          </p:cNvPr>
          <p:cNvSpPr/>
          <p:nvPr/>
        </p:nvSpPr>
        <p:spPr>
          <a:xfrm>
            <a:off x="3117850" y="1422400"/>
            <a:ext cx="660400" cy="1446400"/>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1100" dirty="0"/>
              <a:t>ESG Benchmark Service</a:t>
            </a:r>
          </a:p>
        </p:txBody>
      </p:sp>
      <p:sp>
        <p:nvSpPr>
          <p:cNvPr id="8" name="Rectangle 7">
            <a:extLst>
              <a:ext uri="{FF2B5EF4-FFF2-40B4-BE49-F238E27FC236}">
                <a16:creationId xmlns:a16="http://schemas.microsoft.com/office/drawing/2014/main" id="{EF5E4450-0394-1259-18AC-97036361A4BC}"/>
              </a:ext>
            </a:extLst>
          </p:cNvPr>
          <p:cNvSpPr/>
          <p:nvPr/>
        </p:nvSpPr>
        <p:spPr>
          <a:xfrm>
            <a:off x="4256096" y="1451610"/>
            <a:ext cx="1422400" cy="1446400"/>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Report with ESG  Indexes</a:t>
            </a:r>
          </a:p>
          <a:p>
            <a:pPr marL="285750" indent="-285750" algn="ctr">
              <a:buFont typeface="Arial" panose="020B0604020202020204" pitchFamily="34" charset="0"/>
              <a:buChar char="•"/>
            </a:pPr>
            <a:r>
              <a:rPr lang="en-US" sz="1100" dirty="0"/>
              <a:t>Index 1</a:t>
            </a:r>
          </a:p>
          <a:p>
            <a:pPr marL="285750" indent="-285750" algn="ctr">
              <a:buFont typeface="Arial" panose="020B0604020202020204" pitchFamily="34" charset="0"/>
              <a:buChar char="•"/>
            </a:pPr>
            <a:r>
              <a:rPr lang="en-US" sz="1100" dirty="0"/>
              <a:t>Index 2</a:t>
            </a:r>
          </a:p>
        </p:txBody>
      </p:sp>
      <p:sp>
        <p:nvSpPr>
          <p:cNvPr id="9" name="Rectangle 8">
            <a:extLst>
              <a:ext uri="{FF2B5EF4-FFF2-40B4-BE49-F238E27FC236}">
                <a16:creationId xmlns:a16="http://schemas.microsoft.com/office/drawing/2014/main" id="{AF87B65B-2B5D-EAE1-D889-8E7502920FF9}"/>
              </a:ext>
            </a:extLst>
          </p:cNvPr>
          <p:cNvSpPr/>
          <p:nvPr/>
        </p:nvSpPr>
        <p:spPr>
          <a:xfrm>
            <a:off x="2832100" y="3266001"/>
            <a:ext cx="2844800" cy="14464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Wrapper</a:t>
            </a:r>
          </a:p>
          <a:p>
            <a:pPr algn="ctr"/>
            <a:endParaRPr lang="en-US" sz="1100" b="1" dirty="0">
              <a:solidFill>
                <a:schemeClr val="tx1"/>
              </a:solidFill>
            </a:endParaRPr>
          </a:p>
          <a:p>
            <a:pPr algn="ctr"/>
            <a:endParaRPr lang="en-US" sz="1100" b="1" dirty="0">
              <a:solidFill>
                <a:schemeClr val="tx1"/>
              </a:solidFill>
            </a:endParaRPr>
          </a:p>
          <a:p>
            <a:pPr algn="ctr"/>
            <a:endParaRPr lang="en-US" sz="1100" b="1" dirty="0">
              <a:solidFill>
                <a:schemeClr val="tx1"/>
              </a:solidFill>
            </a:endParaRPr>
          </a:p>
          <a:p>
            <a:pPr algn="ctr"/>
            <a:endParaRPr lang="en-US" sz="1100" b="1" dirty="0">
              <a:solidFill>
                <a:schemeClr val="tx1"/>
              </a:solidFill>
            </a:endParaRPr>
          </a:p>
          <a:p>
            <a:pPr algn="ctr"/>
            <a:endParaRPr lang="en-US" sz="1100" b="1" dirty="0">
              <a:solidFill>
                <a:schemeClr val="tx1"/>
              </a:solidFill>
            </a:endParaRPr>
          </a:p>
          <a:p>
            <a:pPr algn="ctr"/>
            <a:endParaRPr lang="en-US" sz="1100" b="1" dirty="0">
              <a:solidFill>
                <a:schemeClr val="tx1"/>
              </a:solidFill>
            </a:endParaRPr>
          </a:p>
          <a:p>
            <a:pPr algn="ctr"/>
            <a:endParaRPr lang="en-US" sz="1100" b="1" dirty="0">
              <a:solidFill>
                <a:schemeClr val="tx1"/>
              </a:solidFill>
            </a:endParaRPr>
          </a:p>
        </p:txBody>
      </p:sp>
      <p:sp>
        <p:nvSpPr>
          <p:cNvPr id="10" name="Rectangle 9">
            <a:extLst>
              <a:ext uri="{FF2B5EF4-FFF2-40B4-BE49-F238E27FC236}">
                <a16:creationId xmlns:a16="http://schemas.microsoft.com/office/drawing/2014/main" id="{D10A5503-C132-6BB9-3AB5-9909D4228F51}"/>
              </a:ext>
            </a:extLst>
          </p:cNvPr>
          <p:cNvSpPr/>
          <p:nvPr/>
        </p:nvSpPr>
        <p:spPr>
          <a:xfrm>
            <a:off x="2882837" y="3720270"/>
            <a:ext cx="1189418" cy="9025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AI Custom Model</a:t>
            </a:r>
          </a:p>
          <a:p>
            <a:pPr algn="ctr"/>
            <a:r>
              <a:rPr lang="en-US" sz="1050" dirty="0"/>
              <a:t>(Vertex AI embedded for txt LMM Model)</a:t>
            </a:r>
          </a:p>
        </p:txBody>
      </p:sp>
      <p:sp>
        <p:nvSpPr>
          <p:cNvPr id="11" name="Rectangle 10">
            <a:extLst>
              <a:ext uri="{FF2B5EF4-FFF2-40B4-BE49-F238E27FC236}">
                <a16:creationId xmlns:a16="http://schemas.microsoft.com/office/drawing/2014/main" id="{082AF783-417E-8518-C897-5FBF99ABDCB6}"/>
              </a:ext>
            </a:extLst>
          </p:cNvPr>
          <p:cNvSpPr/>
          <p:nvPr/>
        </p:nvSpPr>
        <p:spPr>
          <a:xfrm>
            <a:off x="4162097" y="3720269"/>
            <a:ext cx="1468445" cy="9025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LLM Model – “text embedding-geck0@001”</a:t>
            </a:r>
          </a:p>
          <a:p>
            <a:pPr algn="ctr"/>
            <a:r>
              <a:rPr lang="en-US" sz="1050" dirty="0"/>
              <a:t>(applied to text data extracted from the pdf)</a:t>
            </a:r>
          </a:p>
        </p:txBody>
      </p:sp>
      <p:sp>
        <p:nvSpPr>
          <p:cNvPr id="12" name="Rectangle 11">
            <a:extLst>
              <a:ext uri="{FF2B5EF4-FFF2-40B4-BE49-F238E27FC236}">
                <a16:creationId xmlns:a16="http://schemas.microsoft.com/office/drawing/2014/main" id="{4F02FEBB-2AD6-13B9-F824-772EC0DB10C4}"/>
              </a:ext>
            </a:extLst>
          </p:cNvPr>
          <p:cNvSpPr/>
          <p:nvPr/>
        </p:nvSpPr>
        <p:spPr>
          <a:xfrm>
            <a:off x="881062" y="1432559"/>
            <a:ext cx="1762266" cy="14171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tx1"/>
              </a:solidFill>
            </a:endParaRPr>
          </a:p>
          <a:p>
            <a:pPr algn="ctr"/>
            <a:endParaRPr lang="en-US" sz="1100" b="1" dirty="0">
              <a:solidFill>
                <a:schemeClr val="tx1"/>
              </a:solidFill>
            </a:endParaRPr>
          </a:p>
          <a:p>
            <a:pPr algn="ctr"/>
            <a:endParaRPr lang="en-US" sz="1100" b="1" dirty="0">
              <a:solidFill>
                <a:schemeClr val="tx1"/>
              </a:solidFill>
            </a:endParaRPr>
          </a:p>
          <a:p>
            <a:pPr algn="ctr"/>
            <a:endParaRPr lang="en-US" sz="1100" b="1" dirty="0">
              <a:solidFill>
                <a:schemeClr val="tx1"/>
              </a:solidFill>
            </a:endParaRPr>
          </a:p>
          <a:p>
            <a:pPr algn="ctr"/>
            <a:endParaRPr lang="en-US" sz="1100" b="1" dirty="0">
              <a:solidFill>
                <a:schemeClr val="tx1"/>
              </a:solidFill>
            </a:endParaRPr>
          </a:p>
          <a:p>
            <a:pPr algn="ctr"/>
            <a:endParaRPr lang="en-US" sz="1100" b="1" dirty="0">
              <a:solidFill>
                <a:schemeClr val="tx1"/>
              </a:solidFill>
            </a:endParaRPr>
          </a:p>
          <a:p>
            <a:pPr algn="ctr"/>
            <a:endParaRPr lang="en-US" sz="1100" b="1" dirty="0">
              <a:solidFill>
                <a:schemeClr val="tx1"/>
              </a:solidFill>
            </a:endParaRPr>
          </a:p>
          <a:p>
            <a:pPr algn="ctr"/>
            <a:endParaRPr lang="en-US" sz="1100" b="1" dirty="0">
              <a:solidFill>
                <a:schemeClr val="tx1"/>
              </a:solidFill>
            </a:endParaRPr>
          </a:p>
        </p:txBody>
      </p:sp>
      <p:cxnSp>
        <p:nvCxnSpPr>
          <p:cNvPr id="14" name="Straight Arrow Connector 13">
            <a:extLst>
              <a:ext uri="{FF2B5EF4-FFF2-40B4-BE49-F238E27FC236}">
                <a16:creationId xmlns:a16="http://schemas.microsoft.com/office/drawing/2014/main" id="{54F79670-A336-5629-45BB-B6596716CCD9}"/>
              </a:ext>
            </a:extLst>
          </p:cNvPr>
          <p:cNvCxnSpPr>
            <a:stCxn id="12" idx="3"/>
            <a:endCxn id="7" idx="1"/>
          </p:cNvCxnSpPr>
          <p:nvPr/>
        </p:nvCxnSpPr>
        <p:spPr>
          <a:xfrm>
            <a:off x="2643328" y="2141154"/>
            <a:ext cx="474522" cy="4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3FF95CB2-BC53-641B-8154-8DD216F26012}"/>
              </a:ext>
            </a:extLst>
          </p:cNvPr>
          <p:cNvCxnSpPr>
            <a:stCxn id="7" idx="2"/>
            <a:endCxn id="9" idx="0"/>
          </p:cNvCxnSpPr>
          <p:nvPr/>
        </p:nvCxnSpPr>
        <p:spPr>
          <a:xfrm rot="16200000" flipH="1">
            <a:off x="3652675" y="2664175"/>
            <a:ext cx="397201" cy="80645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42FCDB7-6CAF-3019-BF79-8E72F150F0F2}"/>
              </a:ext>
            </a:extLst>
          </p:cNvPr>
          <p:cNvCxnSpPr/>
          <p:nvPr/>
        </p:nvCxnSpPr>
        <p:spPr>
          <a:xfrm>
            <a:off x="3778250" y="2136708"/>
            <a:ext cx="474522" cy="4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B1867ABB-87A4-FCC7-0B05-A925D901CBED}"/>
              </a:ext>
            </a:extLst>
          </p:cNvPr>
          <p:cNvSpPr/>
          <p:nvPr/>
        </p:nvSpPr>
        <p:spPr>
          <a:xfrm>
            <a:off x="285750" y="176213"/>
            <a:ext cx="11528522" cy="4563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High level flow diagram</a:t>
            </a:r>
          </a:p>
        </p:txBody>
      </p:sp>
      <p:cxnSp>
        <p:nvCxnSpPr>
          <p:cNvPr id="27" name="Connector: Elbow 26">
            <a:extLst>
              <a:ext uri="{FF2B5EF4-FFF2-40B4-BE49-F238E27FC236}">
                <a16:creationId xmlns:a16="http://schemas.microsoft.com/office/drawing/2014/main" id="{4EE364C1-8776-90C3-07B9-482EA63B76D9}"/>
              </a:ext>
            </a:extLst>
          </p:cNvPr>
          <p:cNvCxnSpPr>
            <a:cxnSpLocks/>
            <a:stCxn id="9" idx="3"/>
            <a:endCxn id="8" idx="3"/>
          </p:cNvCxnSpPr>
          <p:nvPr/>
        </p:nvCxnSpPr>
        <p:spPr>
          <a:xfrm flipV="1">
            <a:off x="5676900" y="2174810"/>
            <a:ext cx="1596" cy="1814391"/>
          </a:xfrm>
          <a:prstGeom prst="bentConnector3">
            <a:avLst>
              <a:gd name="adj1" fmla="val 29940226"/>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5250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321</TotalTime>
  <Words>346</Words>
  <Application>Microsoft Office PowerPoint</Application>
  <PresentationFormat>Widescreen</PresentationFormat>
  <Paragraphs>119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Aptos Display</vt:lpstr>
      <vt:lpstr>Arial</vt:lpstr>
      <vt:lpstr>Office Theme</vt:lpstr>
      <vt:lpstr>PowerPoint Presentation</vt:lpstr>
      <vt:lpstr>Sustainability Benchmarking &amp; Predictive Forecasting</vt:lpstr>
      <vt:lpstr>Challenges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sarvesh karra</dc:creator>
  <cp:lastModifiedBy>sarvesh karra</cp:lastModifiedBy>
  <cp:revision>18</cp:revision>
  <dcterms:created xsi:type="dcterms:W3CDTF">2024-03-14T22:10:13Z</dcterms:created>
  <dcterms:modified xsi:type="dcterms:W3CDTF">2024-03-15T23:29:58Z</dcterms:modified>
</cp:coreProperties>
</file>