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43891200" cy="329184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25" d="100"/>
          <a:sy n="25" d="100"/>
        </p:scale>
        <p:origin x="618" y="-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68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39501720" cy="91069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2194560" y="17674920"/>
            <a:ext cx="39501720" cy="91069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68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560" cy="91069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22435200" y="7702560"/>
            <a:ext cx="19276560" cy="91069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22435200" y="17674920"/>
            <a:ext cx="19276560" cy="91069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5"/>
          <p:cNvSpPr>
            <a:spLocks noGrp="1"/>
          </p:cNvSpPr>
          <p:nvPr>
            <p:ph type="body"/>
          </p:nvPr>
        </p:nvSpPr>
        <p:spPr>
          <a:xfrm>
            <a:off x="2194560" y="17674920"/>
            <a:ext cx="19276560" cy="91069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68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39501720" cy="19092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2194560" y="7702560"/>
            <a:ext cx="39501720" cy="19092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3" name="Picture 32"/>
          <p:cNvPicPr/>
          <p:nvPr/>
        </p:nvPicPr>
        <p:blipFill>
          <a:blip r:embed="rId2"/>
          <a:stretch/>
        </p:blipFill>
        <p:spPr>
          <a:xfrm>
            <a:off x="9980640" y="7702560"/>
            <a:ext cx="23928840" cy="19092240"/>
          </a:xfrm>
          <a:prstGeom prst="rect">
            <a:avLst/>
          </a:prstGeom>
          <a:ln>
            <a:noFill/>
          </a:ln>
        </p:spPr>
      </p:pic>
      <p:pic>
        <p:nvPicPr>
          <p:cNvPr id="34" name="Picture 33"/>
          <p:cNvPicPr/>
          <p:nvPr/>
        </p:nvPicPr>
        <p:blipFill>
          <a:blip r:embed="rId2"/>
          <a:stretch/>
        </p:blipFill>
        <p:spPr>
          <a:xfrm>
            <a:off x="9980640" y="7702560"/>
            <a:ext cx="23928840" cy="190922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68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subTitle"/>
          </p:nvPr>
        </p:nvSpPr>
        <p:spPr>
          <a:xfrm>
            <a:off x="2194560" y="7702560"/>
            <a:ext cx="39501720" cy="19092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68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39501720" cy="19092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68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560" cy="19092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3"/>
          <p:cNvSpPr>
            <a:spLocks noGrp="1"/>
          </p:cNvSpPr>
          <p:nvPr>
            <p:ph type="body"/>
          </p:nvPr>
        </p:nvSpPr>
        <p:spPr>
          <a:xfrm>
            <a:off x="22435200" y="7702560"/>
            <a:ext cx="19276560" cy="19092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68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subTitle"/>
          </p:nvPr>
        </p:nvSpPr>
        <p:spPr>
          <a:xfrm>
            <a:off x="2194560" y="1313280"/>
            <a:ext cx="39501720" cy="25481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68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560" cy="91069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2194560" y="17674920"/>
            <a:ext cx="19276560" cy="91069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4"/>
          <p:cNvSpPr>
            <a:spLocks noGrp="1"/>
          </p:cNvSpPr>
          <p:nvPr>
            <p:ph type="body"/>
          </p:nvPr>
        </p:nvSpPr>
        <p:spPr>
          <a:xfrm>
            <a:off x="22435200" y="7702560"/>
            <a:ext cx="19276560" cy="19092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68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560" cy="19092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22435200" y="7702560"/>
            <a:ext cx="19276560" cy="91069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22435200" y="17674920"/>
            <a:ext cx="19276560" cy="91069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68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560" cy="91069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22435200" y="7702560"/>
            <a:ext cx="19276560" cy="91069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2194560" y="17674920"/>
            <a:ext cx="39501720" cy="91069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/>
          <p:cNvPicPr/>
          <p:nvPr/>
        </p:nvPicPr>
        <p:blipFill>
          <a:blip r:embed="rId14"/>
          <a:srcRect b="86803"/>
          <a:stretch/>
        </p:blipFill>
        <p:spPr>
          <a:xfrm>
            <a:off x="0" y="0"/>
            <a:ext cx="43889760" cy="4341960"/>
          </a:xfrm>
          <a:prstGeom prst="rect">
            <a:avLst/>
          </a:prstGeom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wmf"/><Relationship Id="rId18" Type="http://schemas.openxmlformats.org/officeDocument/2006/relationships/image" Target="../media/image19.emf"/><Relationship Id="rId3" Type="http://schemas.openxmlformats.org/officeDocument/2006/relationships/image" Target="../media/image4.wmf"/><Relationship Id="rId7" Type="http://schemas.openxmlformats.org/officeDocument/2006/relationships/image" Target="../media/image8.wmf"/><Relationship Id="rId12" Type="http://schemas.openxmlformats.org/officeDocument/2006/relationships/image" Target="../media/image13.wmf"/><Relationship Id="rId17" Type="http://schemas.openxmlformats.org/officeDocument/2006/relationships/image" Target="../media/image18.emf"/><Relationship Id="rId2" Type="http://schemas.openxmlformats.org/officeDocument/2006/relationships/image" Target="../media/image3.png"/><Relationship Id="rId16" Type="http://schemas.openxmlformats.org/officeDocument/2006/relationships/image" Target="../media/image17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wmf"/><Relationship Id="rId11" Type="http://schemas.openxmlformats.org/officeDocument/2006/relationships/image" Target="../media/image12.wmf"/><Relationship Id="rId5" Type="http://schemas.openxmlformats.org/officeDocument/2006/relationships/image" Target="../media/image6.wmf"/><Relationship Id="rId15" Type="http://schemas.openxmlformats.org/officeDocument/2006/relationships/image" Target="../media/image16.wmf"/><Relationship Id="rId10" Type="http://schemas.openxmlformats.org/officeDocument/2006/relationships/image" Target="../media/image11.png"/><Relationship Id="rId19" Type="http://schemas.openxmlformats.org/officeDocument/2006/relationships/image" Target="../media/image20.emf"/><Relationship Id="rId4" Type="http://schemas.openxmlformats.org/officeDocument/2006/relationships/image" Target="../media/image5.wmf"/><Relationship Id="rId9" Type="http://schemas.openxmlformats.org/officeDocument/2006/relationships/image" Target="../media/image10.png"/><Relationship Id="rId14" Type="http://schemas.openxmlformats.org/officeDocument/2006/relationships/image" Target="../media/image15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ustomShape 1"/>
          <p:cNvSpPr/>
          <p:nvPr/>
        </p:nvSpPr>
        <p:spPr>
          <a:xfrm>
            <a:off x="11486160" y="14837760"/>
            <a:ext cx="10052280" cy="98863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  <a:round/>
          </a:ln>
          <a:effectLst>
            <a:glow rad="63500">
              <a:schemeClr val="accent5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/>
        </p:style>
      </p:sp>
      <p:sp>
        <p:nvSpPr>
          <p:cNvPr id="36" name="CustomShape 2"/>
          <p:cNvSpPr/>
          <p:nvPr/>
        </p:nvSpPr>
        <p:spPr>
          <a:xfrm>
            <a:off x="11721600" y="15293880"/>
            <a:ext cx="4883760" cy="38242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  <a:round/>
          </a:ln>
          <a:effectLst>
            <a:glow rad="63500">
              <a:schemeClr val="accent5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/>
        </p:style>
      </p:sp>
      <p:pic>
        <p:nvPicPr>
          <p:cNvPr id="37" name="Picture 10"/>
          <p:cNvPicPr/>
          <p:nvPr/>
        </p:nvPicPr>
        <p:blipFill>
          <a:blip r:embed="rId2"/>
          <a:stretch/>
        </p:blipFill>
        <p:spPr>
          <a:xfrm>
            <a:off x="3347280" y="562320"/>
            <a:ext cx="5556240" cy="3330360"/>
          </a:xfrm>
          <a:prstGeom prst="rect">
            <a:avLst/>
          </a:prstGeom>
          <a:ln>
            <a:noFill/>
          </a:ln>
        </p:spPr>
      </p:pic>
      <p:sp>
        <p:nvSpPr>
          <p:cNvPr id="38" name="CustomShape 3"/>
          <p:cNvSpPr/>
          <p:nvPr/>
        </p:nvSpPr>
        <p:spPr>
          <a:xfrm>
            <a:off x="8905320" y="648720"/>
            <a:ext cx="26722440" cy="3440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66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Weighting Explicit and Latent Concepts in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66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Clinical Decision Support Queries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44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Saeid Balaneshin-kordan and Alexander Kotov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44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Computer Science Department, Wayne State University, Detroit, MI 48202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CustomShape 4"/>
          <p:cNvSpPr/>
          <p:nvPr/>
        </p:nvSpPr>
        <p:spPr>
          <a:xfrm>
            <a:off x="493200" y="6567840"/>
            <a:ext cx="10395000" cy="25768080"/>
          </a:xfrm>
          <a:prstGeom prst="rect">
            <a:avLst/>
          </a:prstGeom>
          <a:noFill/>
          <a:ln w="28440">
            <a:solidFill>
              <a:schemeClr val="accent6">
                <a:lumMod val="5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" name="CustomShape 5"/>
          <p:cNvSpPr/>
          <p:nvPr/>
        </p:nvSpPr>
        <p:spPr>
          <a:xfrm>
            <a:off x="11326680" y="6567840"/>
            <a:ext cx="10395000" cy="25768080"/>
          </a:xfrm>
          <a:prstGeom prst="rect">
            <a:avLst/>
          </a:prstGeom>
          <a:noFill/>
          <a:ln w="28440">
            <a:solidFill>
              <a:schemeClr val="accent6">
                <a:lumMod val="5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" name="CustomShape 6"/>
          <p:cNvSpPr/>
          <p:nvPr/>
        </p:nvSpPr>
        <p:spPr>
          <a:xfrm>
            <a:off x="22159800" y="6567840"/>
            <a:ext cx="10395000" cy="25768080"/>
          </a:xfrm>
          <a:prstGeom prst="rect">
            <a:avLst/>
          </a:prstGeom>
          <a:noFill/>
          <a:ln w="28440">
            <a:solidFill>
              <a:schemeClr val="accent6">
                <a:lumMod val="5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" name="CustomShape 7"/>
          <p:cNvSpPr/>
          <p:nvPr/>
        </p:nvSpPr>
        <p:spPr>
          <a:xfrm>
            <a:off x="32992920" y="6567120"/>
            <a:ext cx="10395000" cy="25768080"/>
          </a:xfrm>
          <a:prstGeom prst="rect">
            <a:avLst/>
          </a:prstGeom>
          <a:noFill/>
          <a:ln w="28440">
            <a:solidFill>
              <a:schemeClr val="accent6">
                <a:lumMod val="5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" name="CustomShape 8"/>
          <p:cNvSpPr/>
          <p:nvPr/>
        </p:nvSpPr>
        <p:spPr>
          <a:xfrm>
            <a:off x="0" y="4515120"/>
            <a:ext cx="43889760" cy="1619640"/>
          </a:xfrm>
          <a:prstGeom prst="rect">
            <a:avLst/>
          </a:prstGeom>
          <a:solidFill>
            <a:srgbClr val="2E2E2F"/>
          </a:solidFill>
          <a:ln w="5724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64008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6400" b="1" i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Analytic Approach: </a:t>
            </a:r>
            <a:r>
              <a:rPr lang="en-US" sz="4800" b="1" i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Graduated Non-convexity Optimization (GNC) method to learn importance of the clinical concepts in query.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CustomShape 9"/>
          <p:cNvSpPr/>
          <p:nvPr/>
        </p:nvSpPr>
        <p:spPr>
          <a:xfrm>
            <a:off x="754200" y="7633440"/>
            <a:ext cx="9874080" cy="8489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30680" tIns="130680" rIns="130680" bIns="130680"/>
          <a:lstStyle/>
          <a:p>
            <a:pPr marL="216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Accurately answering verbose queries that describe a clinical case and finding articles in a collection of medical literature requires capturing many explicit and latent aspects of complex information needs underlying such queries.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Proper representation of these aspects often requires query analysis to identify the most important query concepts as well as query transformation by adding new concepts to a query, which can be extracted from the top retrieved documents or medical knowledge bases.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CustomShape 10"/>
          <p:cNvSpPr/>
          <p:nvPr/>
        </p:nvSpPr>
        <p:spPr>
          <a:xfrm>
            <a:off x="504720" y="6724440"/>
            <a:ext cx="10383480" cy="927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2200" tIns="52200" rIns="52200" bIns="52200" anchor="ctr"/>
          <a:lstStyle/>
          <a:p>
            <a:pPr algn="ctr">
              <a:lnSpc>
                <a:spcPct val="100000"/>
              </a:lnSpc>
            </a:pPr>
            <a:r>
              <a:rPr lang="en-US" sz="5400" b="1" u="sng" strike="noStrike" spc="-1">
                <a:solidFill>
                  <a:srgbClr val="385623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INTRODUCTION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CustomShape 11"/>
          <p:cNvSpPr/>
          <p:nvPr/>
        </p:nvSpPr>
        <p:spPr>
          <a:xfrm>
            <a:off x="754200" y="17273160"/>
            <a:ext cx="9874080" cy="15073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30680" tIns="130680" rIns="130680" bIns="130680"/>
          <a:lstStyle/>
          <a:p>
            <a:pPr marL="216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Represent verbose domain-specific queries based on weighted unigram, bigram, and multi-term concepts in the query itself, as well as extracted from the top retrieved documents and external knowledge bases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Unify query analysis and expansion by jointly determining the importance weights for the query and expansion concepts depending on their type and source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6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Example: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lvl="1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 </a:t>
            </a:r>
            <a:r>
              <a:rPr lang="en-US" sz="36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Query:</a:t>
            </a:r>
            <a:r>
              <a:rPr lang="en-US" sz="3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 33-year-old male presents with severe abdominal pain one week after a bike accident, in which he sustained abdominal trauma. He is hypotensive and tachycardic, and imaging reveals a ruptured spleen and intraperitoneal hemorrhage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lvl="1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6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 Explicit concepts: </a:t>
            </a:r>
            <a:r>
              <a:rPr lang="en-US" sz="3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“bike accident”, “abdominal trauma”, “tachycardia”, “splenic rupture”, “intraperitoneal hemorrhage”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lvl="1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 </a:t>
            </a:r>
            <a:r>
              <a:rPr lang="en-US" sz="36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Latent concepts: </a:t>
            </a:r>
            <a:r>
              <a:rPr lang="en-US" sz="3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“splenic trauma”, “Injury of spleen”, “Traffic accidents”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CustomShape 12"/>
          <p:cNvSpPr/>
          <p:nvPr/>
        </p:nvSpPr>
        <p:spPr>
          <a:xfrm>
            <a:off x="504720" y="16274520"/>
            <a:ext cx="10383480" cy="927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2200" tIns="52200" rIns="52200" bIns="52200" anchor="ctr"/>
          <a:lstStyle/>
          <a:p>
            <a:pPr algn="ctr">
              <a:lnSpc>
                <a:spcPct val="100000"/>
              </a:lnSpc>
            </a:pPr>
            <a:r>
              <a:rPr lang="en-US" sz="5400" b="1" u="sng" strike="noStrike" spc="-1">
                <a:solidFill>
                  <a:srgbClr val="385623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OBJECTIVES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CustomShape 13"/>
          <p:cNvSpPr/>
          <p:nvPr/>
        </p:nvSpPr>
        <p:spPr>
          <a:xfrm>
            <a:off x="11628720" y="7633440"/>
            <a:ext cx="10092960" cy="300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30680" tIns="130680" rIns="130680" bIns="130680"/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Leverage Graduated Non-Convexity Optimization (GNC) method to jointly determine the importance weights for the query and expansion concepts depending on their type and source: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CustomShape 14"/>
          <p:cNvSpPr/>
          <p:nvPr/>
        </p:nvSpPr>
        <p:spPr>
          <a:xfrm>
            <a:off x="11337840" y="6726960"/>
            <a:ext cx="10383480" cy="927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2200" tIns="52200" rIns="52200" bIns="52200" anchor="ctr"/>
          <a:lstStyle/>
          <a:p>
            <a:pPr algn="ctr">
              <a:lnSpc>
                <a:spcPct val="100000"/>
              </a:lnSpc>
            </a:pPr>
            <a:r>
              <a:rPr lang="en-US" sz="5400" b="1" u="sng" strike="noStrike" spc="-1">
                <a:solidFill>
                  <a:srgbClr val="385623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MATERIALS &amp; METHODS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CustomShape 15"/>
          <p:cNvSpPr/>
          <p:nvPr/>
        </p:nvSpPr>
        <p:spPr>
          <a:xfrm>
            <a:off x="22159800" y="6726960"/>
            <a:ext cx="10383480" cy="927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2200" tIns="52200" rIns="52200" bIns="52200" anchor="ctr"/>
          <a:lstStyle/>
          <a:p>
            <a:pPr algn="ctr">
              <a:lnSpc>
                <a:spcPct val="100000"/>
              </a:lnSpc>
            </a:pPr>
            <a:r>
              <a:rPr lang="en-US" sz="5400" b="1" u="sng" strike="noStrike" spc="-1">
                <a:solidFill>
                  <a:srgbClr val="385623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EXPERIMENTS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CustomShape 16"/>
          <p:cNvSpPr/>
          <p:nvPr/>
        </p:nvSpPr>
        <p:spPr>
          <a:xfrm>
            <a:off x="33284160" y="7632360"/>
            <a:ext cx="9874080" cy="922689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30680" tIns="130680" rIns="130680" bIns="130680"/>
          <a:lstStyle/>
          <a:p>
            <a:pPr marL="571500" indent="-5715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We proposed a method to represent CDS queries using explicit concepts from the original query and the latent concepts from the top retrieved documents and knowledge bases </a:t>
            </a:r>
          </a:p>
          <a:p>
            <a:pPr marL="571500" indent="-5715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We proposed the features to individually weigh each query concept depending on its type and source </a:t>
            </a:r>
          </a:p>
          <a:p>
            <a:pPr marL="571500" indent="-5715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We proposed to use graduated optimization method to directly optimize the parameters of the concept based retrieval model with respect to the target retrieval metric </a:t>
            </a:r>
          </a:p>
          <a:p>
            <a:pPr marL="571500" indent="-5715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Proposed method significantly outperforms state-of-the-art baselines as well as best systems in CDS track of TREC 2014 and 2015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CustomShape 17"/>
          <p:cNvSpPr/>
          <p:nvPr/>
        </p:nvSpPr>
        <p:spPr>
          <a:xfrm>
            <a:off x="33025680" y="6726960"/>
            <a:ext cx="10383480" cy="927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2200" tIns="52200" rIns="52200" bIns="52200" anchor="ctr"/>
          <a:lstStyle/>
          <a:p>
            <a:pPr algn="ctr">
              <a:lnSpc>
                <a:spcPct val="100000"/>
              </a:lnSpc>
            </a:pPr>
            <a:r>
              <a:rPr lang="en-US" sz="5400" b="1" u="sng" strike="noStrike" spc="-1">
                <a:solidFill>
                  <a:srgbClr val="385623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CONCLUSIONS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CustomShape 18"/>
          <p:cNvSpPr/>
          <p:nvPr/>
        </p:nvSpPr>
        <p:spPr>
          <a:xfrm>
            <a:off x="33284160" y="18744390"/>
            <a:ext cx="9348120" cy="523649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30680" tIns="130680" rIns="130680" bIns="130680"/>
          <a:lstStyle/>
          <a:p>
            <a:pPr marL="571500" indent="-5715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Balaneshinkordan, Saeid, Alexander </a:t>
            </a:r>
            <a:r>
              <a:rPr lang="en-US" sz="3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Kotov</a:t>
            </a:r>
            <a:r>
              <a:rPr lang="en-US" sz="3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, and </a:t>
            </a:r>
            <a:r>
              <a:rPr lang="en-US" sz="3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Railan</a:t>
            </a:r>
            <a:r>
              <a:rPr lang="en-US" sz="3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3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Xisto</a:t>
            </a:r>
            <a:r>
              <a:rPr lang="en-US" sz="3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. "WSU-IR at TREC 2015 Clinical Decision Support Track: Joint Weighting of Explicit and Latent Medical Query Concepts from Diverse Sources." In TREC. 2015. </a:t>
            </a:r>
          </a:p>
          <a:p>
            <a:pPr marL="571500" indent="-5715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3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571500" indent="-5715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Balaneshin-kordan</a:t>
            </a:r>
            <a:r>
              <a:rPr lang="en-US" sz="3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, Saeid, and Alexander </a:t>
            </a:r>
            <a:r>
              <a:rPr lang="en-US" sz="3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Kotov</a:t>
            </a:r>
            <a:r>
              <a:rPr lang="en-US" sz="3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. "Optimization method for weighting explicit and latent concepts in clinical decision support queries." In Proceedings of the 2016 ACM on International Conference on the Theory of Information Retrieval, pp. 241-250. ACM, 2016.</a:t>
            </a:r>
          </a:p>
          <a:p>
            <a:pPr marL="571500" indent="-5715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CustomShape 19"/>
          <p:cNvSpPr/>
          <p:nvPr/>
        </p:nvSpPr>
        <p:spPr>
          <a:xfrm>
            <a:off x="32991480" y="17765910"/>
            <a:ext cx="10383480" cy="927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2200" tIns="52200" rIns="52200" bIns="52200" anchor="ctr"/>
          <a:lstStyle/>
          <a:p>
            <a:pPr algn="ctr">
              <a:lnSpc>
                <a:spcPct val="100000"/>
              </a:lnSpc>
            </a:pPr>
            <a:r>
              <a:rPr lang="en-US" sz="5400" b="1" u="sng" strike="noStrike" spc="-1" dirty="0">
                <a:solidFill>
                  <a:srgbClr val="385623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REFERENCES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Line 22"/>
          <p:cNvSpPr/>
          <p:nvPr/>
        </p:nvSpPr>
        <p:spPr>
          <a:xfrm>
            <a:off x="0" y="4515120"/>
            <a:ext cx="43909200" cy="360"/>
          </a:xfrm>
          <a:prstGeom prst="line">
            <a:avLst/>
          </a:prstGeom>
          <a:ln w="57240">
            <a:solidFill>
              <a:srgbClr val="FFC64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" name="Line 23"/>
          <p:cNvSpPr/>
          <p:nvPr/>
        </p:nvSpPr>
        <p:spPr>
          <a:xfrm>
            <a:off x="-9360" y="6115320"/>
            <a:ext cx="43908840" cy="360"/>
          </a:xfrm>
          <a:prstGeom prst="line">
            <a:avLst/>
          </a:prstGeom>
          <a:ln w="57240">
            <a:solidFill>
              <a:srgbClr val="FFC64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" name="CustomShape 24"/>
          <p:cNvSpPr/>
          <p:nvPr/>
        </p:nvSpPr>
        <p:spPr>
          <a:xfrm>
            <a:off x="33284160" y="29045880"/>
            <a:ext cx="9874080" cy="300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30680" tIns="130680" rIns="130680" bIns="130680"/>
          <a:lstStyle/>
          <a:p>
            <a:pPr algn="ctr">
              <a:lnSpc>
                <a:spcPct val="100000"/>
              </a:lnSpc>
            </a:pPr>
            <a:r>
              <a:rPr lang="en-US" sz="3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Saeid </a:t>
            </a:r>
            <a:r>
              <a:rPr lang="en-US" sz="3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Balaneshin-kordan</a:t>
            </a:r>
            <a:r>
              <a:rPr lang="en-US" sz="3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 and Alexander </a:t>
            </a:r>
            <a:r>
              <a:rPr lang="en-US" sz="3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Kotov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3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Computer Science Department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22360" algn="ctr">
              <a:lnSpc>
                <a:spcPct val="100000"/>
              </a:lnSpc>
            </a:pPr>
            <a:r>
              <a:rPr lang="en-US" sz="3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313-316-6723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22360" algn="ctr">
              <a:lnSpc>
                <a:spcPct val="100000"/>
              </a:lnSpc>
            </a:pPr>
            <a:r>
              <a:rPr lang="en-US" sz="3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E-Mail-saeid@wayne.edu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CustomShape 25"/>
          <p:cNvSpPr/>
          <p:nvPr/>
        </p:nvSpPr>
        <p:spPr>
          <a:xfrm>
            <a:off x="33000840" y="28168560"/>
            <a:ext cx="10383480" cy="927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2200" tIns="52200" rIns="52200" bIns="52200" anchor="ctr"/>
          <a:lstStyle/>
          <a:p>
            <a:pPr algn="ctr">
              <a:lnSpc>
                <a:spcPct val="100000"/>
              </a:lnSpc>
            </a:pPr>
            <a:r>
              <a:rPr lang="en-US" sz="5400" b="1" u="sng" strike="noStrike" spc="-1">
                <a:solidFill>
                  <a:srgbClr val="385623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CONTACT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1" name="Picture 64"/>
          <p:cNvPicPr/>
          <p:nvPr/>
        </p:nvPicPr>
        <p:blipFill>
          <a:blip r:embed="rId3"/>
          <a:stretch/>
        </p:blipFill>
        <p:spPr>
          <a:xfrm>
            <a:off x="11919600" y="19839240"/>
            <a:ext cx="4590360" cy="4474080"/>
          </a:xfrm>
          <a:prstGeom prst="rect">
            <a:avLst/>
          </a:prstGeom>
          <a:ln>
            <a:noFill/>
          </a:ln>
        </p:spPr>
      </p:pic>
      <p:pic>
        <p:nvPicPr>
          <p:cNvPr id="62" name="Picture 65"/>
          <p:cNvPicPr/>
          <p:nvPr/>
        </p:nvPicPr>
        <p:blipFill>
          <a:blip r:embed="rId4"/>
          <a:stretch/>
        </p:blipFill>
        <p:spPr>
          <a:xfrm>
            <a:off x="16782840" y="14942520"/>
            <a:ext cx="4590000" cy="4474080"/>
          </a:xfrm>
          <a:prstGeom prst="rect">
            <a:avLst/>
          </a:prstGeom>
          <a:ln>
            <a:noFill/>
          </a:ln>
        </p:spPr>
      </p:pic>
      <p:pic>
        <p:nvPicPr>
          <p:cNvPr id="63" name="Picture 66"/>
          <p:cNvPicPr/>
          <p:nvPr/>
        </p:nvPicPr>
        <p:blipFill>
          <a:blip r:embed="rId5"/>
          <a:stretch/>
        </p:blipFill>
        <p:spPr>
          <a:xfrm>
            <a:off x="16948440" y="19855080"/>
            <a:ext cx="4590000" cy="4473720"/>
          </a:xfrm>
          <a:prstGeom prst="rect">
            <a:avLst/>
          </a:prstGeom>
          <a:ln>
            <a:noFill/>
          </a:ln>
        </p:spPr>
      </p:pic>
      <p:pic>
        <p:nvPicPr>
          <p:cNvPr id="64" name="Picture 69"/>
          <p:cNvPicPr/>
          <p:nvPr/>
        </p:nvPicPr>
        <p:blipFill>
          <a:blip r:embed="rId6"/>
          <a:stretch/>
        </p:blipFill>
        <p:spPr>
          <a:xfrm>
            <a:off x="13984200" y="10908720"/>
            <a:ext cx="7345080" cy="3649320"/>
          </a:xfrm>
          <a:prstGeom prst="rect">
            <a:avLst/>
          </a:prstGeom>
          <a:ln>
            <a:solidFill>
              <a:schemeClr val="tx2"/>
            </a:solidFill>
          </a:ln>
        </p:spPr>
      </p:pic>
      <p:pic>
        <p:nvPicPr>
          <p:cNvPr id="65" name="Picture 70"/>
          <p:cNvPicPr/>
          <p:nvPr/>
        </p:nvPicPr>
        <p:blipFill>
          <a:blip r:embed="rId7"/>
          <a:stretch/>
        </p:blipFill>
        <p:spPr>
          <a:xfrm>
            <a:off x="12203280" y="25295400"/>
            <a:ext cx="8464680" cy="6844680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66" name="CustomShape 26"/>
          <p:cNvSpPr/>
          <p:nvPr/>
        </p:nvSpPr>
        <p:spPr>
          <a:xfrm>
            <a:off x="18777600" y="19372320"/>
            <a:ext cx="1664640" cy="39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First Iteration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CustomShape 27"/>
          <p:cNvSpPr/>
          <p:nvPr/>
        </p:nvSpPr>
        <p:spPr>
          <a:xfrm>
            <a:off x="13522680" y="24329520"/>
            <a:ext cx="2033640" cy="39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Second Iteration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CustomShape 28"/>
          <p:cNvSpPr/>
          <p:nvPr/>
        </p:nvSpPr>
        <p:spPr>
          <a:xfrm>
            <a:off x="18777600" y="24314040"/>
            <a:ext cx="1749960" cy="39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Third Iteration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CustomShape 29"/>
          <p:cNvSpPr/>
          <p:nvPr/>
        </p:nvSpPr>
        <p:spPr>
          <a:xfrm>
            <a:off x="12202920" y="12013920"/>
            <a:ext cx="1457640" cy="1004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Nonconvex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Objective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Function: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CustomShape 30"/>
          <p:cNvSpPr/>
          <p:nvPr/>
        </p:nvSpPr>
        <p:spPr>
          <a:xfrm>
            <a:off x="12728160" y="15305040"/>
            <a:ext cx="2870280" cy="942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Savitzky-Golay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Smoothing Filter: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CustomShape 31"/>
          <p:cNvSpPr/>
          <p:nvPr/>
        </p:nvSpPr>
        <p:spPr>
          <a:xfrm>
            <a:off x="11626200" y="16503120"/>
            <a:ext cx="4883760" cy="1037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2" name="CustomShape 32"/>
          <p:cNvSpPr/>
          <p:nvPr/>
        </p:nvSpPr>
        <p:spPr>
          <a:xfrm>
            <a:off x="11767680" y="16522200"/>
            <a:ext cx="4883760" cy="1037880"/>
          </a:xfrm>
          <a:prstGeom prst="rect">
            <a:avLst/>
          </a:prstGeom>
          <a:blipFill>
            <a:blip r:embed="rId8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 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CustomShape 33"/>
          <p:cNvSpPr/>
          <p:nvPr/>
        </p:nvSpPr>
        <p:spPr>
          <a:xfrm>
            <a:off x="11626200" y="17734320"/>
            <a:ext cx="4883760" cy="36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4" name="CustomShape 34"/>
          <p:cNvSpPr/>
          <p:nvPr/>
        </p:nvSpPr>
        <p:spPr>
          <a:xfrm>
            <a:off x="11757240" y="17743320"/>
            <a:ext cx="4883760" cy="368280"/>
          </a:xfrm>
          <a:prstGeom prst="rect">
            <a:avLst/>
          </a:prstGeom>
          <a:blipFill>
            <a:blip r:embed="rId9"/>
            <a:stretch>
              <a:fillRect b="-38149"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 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CustomShape 35"/>
          <p:cNvSpPr/>
          <p:nvPr/>
        </p:nvSpPr>
        <p:spPr>
          <a:xfrm>
            <a:off x="12499200" y="18601920"/>
            <a:ext cx="3328920" cy="516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is a Jacobian matrix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CustomShape 36"/>
          <p:cNvSpPr/>
          <p:nvPr/>
        </p:nvSpPr>
        <p:spPr>
          <a:xfrm>
            <a:off x="12134520" y="18661680"/>
            <a:ext cx="413280" cy="429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7" name="CustomShape 37"/>
          <p:cNvSpPr/>
          <p:nvPr/>
        </p:nvSpPr>
        <p:spPr>
          <a:xfrm>
            <a:off x="12134520" y="18623520"/>
            <a:ext cx="413280" cy="429840"/>
          </a:xfrm>
          <a:prstGeom prst="rect">
            <a:avLst/>
          </a:prstGeom>
          <a:blipFill>
            <a:blip r:embed="rId10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 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8" name="Picture 76"/>
          <p:cNvPicPr/>
          <p:nvPr/>
        </p:nvPicPr>
        <p:blipFill>
          <a:blip r:embed="rId11"/>
          <a:stretch/>
        </p:blipFill>
        <p:spPr>
          <a:xfrm>
            <a:off x="22537800" y="18507240"/>
            <a:ext cx="4761360" cy="4037400"/>
          </a:xfrm>
          <a:prstGeom prst="rect">
            <a:avLst/>
          </a:prstGeom>
          <a:ln w="25560">
            <a:solidFill>
              <a:schemeClr val="accent1"/>
            </a:solidFill>
            <a:round/>
          </a:ln>
        </p:spPr>
      </p:pic>
      <p:pic>
        <p:nvPicPr>
          <p:cNvPr id="79" name="Picture 77"/>
          <p:cNvPicPr/>
          <p:nvPr/>
        </p:nvPicPr>
        <p:blipFill>
          <a:blip r:embed="rId12"/>
          <a:stretch/>
        </p:blipFill>
        <p:spPr>
          <a:xfrm>
            <a:off x="22557240" y="13522680"/>
            <a:ext cx="4761360" cy="4037400"/>
          </a:xfrm>
          <a:prstGeom prst="rect">
            <a:avLst/>
          </a:prstGeom>
          <a:ln w="25560">
            <a:solidFill>
              <a:schemeClr val="accent1"/>
            </a:solidFill>
            <a:round/>
          </a:ln>
          <a:effectLst>
            <a:softEdge rad="0"/>
          </a:effectLst>
        </p:spPr>
      </p:pic>
      <p:pic>
        <p:nvPicPr>
          <p:cNvPr id="80" name="Picture 78"/>
          <p:cNvPicPr/>
          <p:nvPr/>
        </p:nvPicPr>
        <p:blipFill>
          <a:blip r:embed="rId13"/>
          <a:stretch/>
        </p:blipFill>
        <p:spPr>
          <a:xfrm>
            <a:off x="27556200" y="13558680"/>
            <a:ext cx="4761360" cy="4037400"/>
          </a:xfrm>
          <a:prstGeom prst="rect">
            <a:avLst/>
          </a:prstGeom>
          <a:ln w="25560">
            <a:solidFill>
              <a:schemeClr val="accent1"/>
            </a:solidFill>
            <a:round/>
          </a:ln>
        </p:spPr>
      </p:pic>
      <p:pic>
        <p:nvPicPr>
          <p:cNvPr id="81" name="Picture 79"/>
          <p:cNvPicPr/>
          <p:nvPr/>
        </p:nvPicPr>
        <p:blipFill>
          <a:blip r:embed="rId14"/>
          <a:stretch/>
        </p:blipFill>
        <p:spPr>
          <a:xfrm>
            <a:off x="27534960" y="18507240"/>
            <a:ext cx="4761360" cy="4037400"/>
          </a:xfrm>
          <a:prstGeom prst="rect">
            <a:avLst/>
          </a:prstGeom>
          <a:ln w="25560">
            <a:solidFill>
              <a:schemeClr val="accent1"/>
            </a:solidFill>
            <a:round/>
          </a:ln>
        </p:spPr>
      </p:pic>
      <p:pic>
        <p:nvPicPr>
          <p:cNvPr id="82" name="Picture 82"/>
          <p:cNvPicPr/>
          <p:nvPr/>
        </p:nvPicPr>
        <p:blipFill>
          <a:blip r:embed="rId15"/>
          <a:stretch/>
        </p:blipFill>
        <p:spPr>
          <a:xfrm>
            <a:off x="22402440" y="8098200"/>
            <a:ext cx="9915120" cy="4594680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83" name="CustomShape 38"/>
          <p:cNvSpPr/>
          <p:nvPr/>
        </p:nvSpPr>
        <p:spPr>
          <a:xfrm>
            <a:off x="24102720" y="17717040"/>
            <a:ext cx="2566800" cy="39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Task A – Automatic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CustomShape 39"/>
          <p:cNvSpPr/>
          <p:nvPr/>
        </p:nvSpPr>
        <p:spPr>
          <a:xfrm>
            <a:off x="28860840" y="17743320"/>
            <a:ext cx="2109600" cy="39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Task A – Manual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CustomShape 40"/>
          <p:cNvSpPr/>
          <p:nvPr/>
        </p:nvSpPr>
        <p:spPr>
          <a:xfrm>
            <a:off x="24102720" y="22780080"/>
            <a:ext cx="2566800" cy="39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Task B – Automatic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CustomShape 41"/>
          <p:cNvSpPr/>
          <p:nvPr/>
        </p:nvSpPr>
        <p:spPr>
          <a:xfrm>
            <a:off x="28860840" y="22806360"/>
            <a:ext cx="2109600" cy="39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Task B – Manual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CustomShape 42"/>
          <p:cNvSpPr/>
          <p:nvPr/>
        </p:nvSpPr>
        <p:spPr>
          <a:xfrm>
            <a:off x="27534960" y="15705000"/>
            <a:ext cx="4782600" cy="387720"/>
          </a:xfrm>
          <a:prstGeom prst="rect">
            <a:avLst/>
          </a:prstGeom>
          <a:noFill/>
          <a:ln w="50760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" name="CustomShape 43"/>
          <p:cNvSpPr/>
          <p:nvPr/>
        </p:nvSpPr>
        <p:spPr>
          <a:xfrm>
            <a:off x="22554360" y="15681960"/>
            <a:ext cx="4782600" cy="387720"/>
          </a:xfrm>
          <a:prstGeom prst="rect">
            <a:avLst/>
          </a:prstGeom>
          <a:noFill/>
          <a:ln w="50760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" name="CustomShape 44"/>
          <p:cNvSpPr/>
          <p:nvPr/>
        </p:nvSpPr>
        <p:spPr>
          <a:xfrm>
            <a:off x="27521280" y="21055680"/>
            <a:ext cx="4782600" cy="387720"/>
          </a:xfrm>
          <a:prstGeom prst="rect">
            <a:avLst/>
          </a:prstGeom>
          <a:noFill/>
          <a:ln w="50760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" name="CustomShape 45"/>
          <p:cNvSpPr/>
          <p:nvPr/>
        </p:nvSpPr>
        <p:spPr>
          <a:xfrm>
            <a:off x="22999680" y="8294400"/>
            <a:ext cx="888480" cy="306360"/>
          </a:xfrm>
          <a:prstGeom prst="rect">
            <a:avLst/>
          </a:prstGeom>
          <a:noFill/>
          <a:ln w="50760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" name="CustomShape 46"/>
          <p:cNvSpPr/>
          <p:nvPr/>
        </p:nvSpPr>
        <p:spPr>
          <a:xfrm>
            <a:off x="24131160" y="8294400"/>
            <a:ext cx="6335640" cy="1609200"/>
          </a:xfrm>
          <a:prstGeom prst="rect">
            <a:avLst/>
          </a:prstGeom>
          <a:noFill/>
          <a:ln w="50760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" name="CustomShape 47"/>
          <p:cNvSpPr/>
          <p:nvPr/>
        </p:nvSpPr>
        <p:spPr>
          <a:xfrm>
            <a:off x="24131160" y="9903960"/>
            <a:ext cx="6335640" cy="687600"/>
          </a:xfrm>
          <a:prstGeom prst="rect">
            <a:avLst/>
          </a:prstGeom>
          <a:noFill/>
          <a:ln w="50760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3" name="CustomShape 48"/>
          <p:cNvSpPr/>
          <p:nvPr/>
        </p:nvSpPr>
        <p:spPr>
          <a:xfrm>
            <a:off x="26213400" y="12705480"/>
            <a:ext cx="2109600" cy="39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Queries Example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4" name="Picture 93"/>
          <p:cNvPicPr/>
          <p:nvPr/>
        </p:nvPicPr>
        <p:blipFill>
          <a:blip r:embed="rId16"/>
          <a:stretch/>
        </p:blipFill>
        <p:spPr>
          <a:xfrm>
            <a:off x="22627308" y="23672784"/>
            <a:ext cx="4667573" cy="324612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95" name="Picture 94"/>
          <p:cNvPicPr/>
          <p:nvPr/>
        </p:nvPicPr>
        <p:blipFill>
          <a:blip r:embed="rId17"/>
          <a:stretch/>
        </p:blipFill>
        <p:spPr>
          <a:xfrm>
            <a:off x="27556605" y="23673624"/>
            <a:ext cx="4667573" cy="324612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96" name="Picture 95"/>
          <p:cNvPicPr/>
          <p:nvPr/>
        </p:nvPicPr>
        <p:blipFill>
          <a:blip r:embed="rId18"/>
          <a:stretch/>
        </p:blipFill>
        <p:spPr>
          <a:xfrm>
            <a:off x="22524166" y="28103007"/>
            <a:ext cx="4815800" cy="259206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97" name="Picture 96"/>
          <p:cNvPicPr/>
          <p:nvPr/>
        </p:nvPicPr>
        <p:blipFill>
          <a:blip r:embed="rId19"/>
          <a:stretch/>
        </p:blipFill>
        <p:spPr>
          <a:xfrm>
            <a:off x="27521280" y="28103007"/>
            <a:ext cx="4815800" cy="259206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98" name="CustomShape 40"/>
          <p:cNvSpPr/>
          <p:nvPr/>
        </p:nvSpPr>
        <p:spPr>
          <a:xfrm>
            <a:off x="23144054" y="27128285"/>
            <a:ext cx="3634080" cy="39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TREC 2014 CDS track topics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CustomShape 41"/>
          <p:cNvSpPr/>
          <p:nvPr/>
        </p:nvSpPr>
        <p:spPr>
          <a:xfrm>
            <a:off x="28095660" y="27128285"/>
            <a:ext cx="3682440" cy="39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TREC 2015 CDS track topics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CustomShape 40"/>
          <p:cNvSpPr/>
          <p:nvPr/>
        </p:nvSpPr>
        <p:spPr>
          <a:xfrm>
            <a:off x="23144054" y="30861052"/>
            <a:ext cx="3634080" cy="39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TREC 2014 CDS track topics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CustomShape 41"/>
          <p:cNvSpPr/>
          <p:nvPr/>
        </p:nvSpPr>
        <p:spPr>
          <a:xfrm>
            <a:off x="28049171" y="30893399"/>
            <a:ext cx="3682440" cy="39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TREC 2015 CDS track topics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2410</TotalTime>
  <Words>534</Words>
  <Application>Microsoft Office PowerPoint</Application>
  <PresentationFormat>Custom</PresentationFormat>
  <Paragraphs>58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DejaVu Sans</vt:lpstr>
      <vt:lpstr>Trebuchet MS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Seungyup Lee</dc:creator>
  <dc:description/>
  <cp:lastModifiedBy>Saeid Balaneshinkordan</cp:lastModifiedBy>
  <cp:revision>48</cp:revision>
  <dcterms:created xsi:type="dcterms:W3CDTF">2015-02-06T20:55:39Z</dcterms:created>
  <dcterms:modified xsi:type="dcterms:W3CDTF">2017-03-14T23:29:43Z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Custom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</vt:i4>
  </property>
</Properties>
</file>