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438912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14" autoAdjust="0"/>
  </p:normalViewPr>
  <p:slideViewPr>
    <p:cSldViewPr snapToGrid="0">
      <p:cViewPr>
        <p:scale>
          <a:sx n="10" d="100"/>
          <a:sy n="10" d="100"/>
        </p:scale>
        <p:origin x="183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2194560" y="7702560"/>
            <a:ext cx="3950172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2194560" y="17674920"/>
            <a:ext cx="3950172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219456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2243520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2243520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5"/>
          <p:cNvSpPr>
            <a:spLocks noGrp="1"/>
          </p:cNvSpPr>
          <p:nvPr>
            <p:ph type="body"/>
          </p:nvPr>
        </p:nvSpPr>
        <p:spPr>
          <a:xfrm>
            <a:off x="219456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1" name="PlaceHolder 2"/>
          <p:cNvSpPr>
            <a:spLocks noGrp="1"/>
          </p:cNvSpPr>
          <p:nvPr>
            <p:ph type="body"/>
          </p:nvPr>
        </p:nvSpPr>
        <p:spPr>
          <a:xfrm>
            <a:off x="2194560" y="7702560"/>
            <a:ext cx="3950172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2" name="PlaceHolder 3"/>
          <p:cNvSpPr>
            <a:spLocks noGrp="1"/>
          </p:cNvSpPr>
          <p:nvPr>
            <p:ph type="body"/>
          </p:nvPr>
        </p:nvSpPr>
        <p:spPr>
          <a:xfrm>
            <a:off x="2194560" y="7702560"/>
            <a:ext cx="3950172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3" name="Picture 32"/>
          <p:cNvPicPr/>
          <p:nvPr/>
        </p:nvPicPr>
        <p:blipFill>
          <a:blip r:embed="rId2"/>
          <a:stretch/>
        </p:blipFill>
        <p:spPr>
          <a:xfrm>
            <a:off x="9980640" y="7702560"/>
            <a:ext cx="23928840" cy="19092240"/>
          </a:xfrm>
          <a:prstGeom prst="rect">
            <a:avLst/>
          </a:prstGeom>
          <a:ln>
            <a:noFill/>
          </a:ln>
        </p:spPr>
      </p:pic>
      <p:pic>
        <p:nvPicPr>
          <p:cNvPr id="34" name="Picture 33"/>
          <p:cNvPicPr/>
          <p:nvPr/>
        </p:nvPicPr>
        <p:blipFill>
          <a:blip r:embed="rId2"/>
          <a:stretch/>
        </p:blipFill>
        <p:spPr>
          <a:xfrm>
            <a:off x="9980640" y="7702560"/>
            <a:ext cx="23928840" cy="190922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 name="PlaceHolder 2"/>
          <p:cNvSpPr>
            <a:spLocks noGrp="1"/>
          </p:cNvSpPr>
          <p:nvPr>
            <p:ph type="subTitle"/>
          </p:nvPr>
        </p:nvSpPr>
        <p:spPr>
          <a:xfrm>
            <a:off x="2194560" y="7702560"/>
            <a:ext cx="39501720" cy="190922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 name="PlaceHolder 2"/>
          <p:cNvSpPr>
            <a:spLocks noGrp="1"/>
          </p:cNvSpPr>
          <p:nvPr>
            <p:ph type="body"/>
          </p:nvPr>
        </p:nvSpPr>
        <p:spPr>
          <a:xfrm>
            <a:off x="2194560" y="7702560"/>
            <a:ext cx="3950172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219456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7" name="PlaceHolder 3"/>
          <p:cNvSpPr>
            <a:spLocks noGrp="1"/>
          </p:cNvSpPr>
          <p:nvPr>
            <p:ph type="body"/>
          </p:nvPr>
        </p:nvSpPr>
        <p:spPr>
          <a:xfrm>
            <a:off x="2243520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 name="PlaceHolder 1"/>
          <p:cNvSpPr>
            <a:spLocks noGrp="1"/>
          </p:cNvSpPr>
          <p:nvPr>
            <p:ph type="subTitle"/>
          </p:nvPr>
        </p:nvSpPr>
        <p:spPr>
          <a:xfrm>
            <a:off x="2194560" y="1313280"/>
            <a:ext cx="39501720" cy="2548152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 name="PlaceHolder 2"/>
          <p:cNvSpPr>
            <a:spLocks noGrp="1"/>
          </p:cNvSpPr>
          <p:nvPr>
            <p:ph type="body"/>
          </p:nvPr>
        </p:nvSpPr>
        <p:spPr>
          <a:xfrm>
            <a:off x="219456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2" name="PlaceHolder 3"/>
          <p:cNvSpPr>
            <a:spLocks noGrp="1"/>
          </p:cNvSpPr>
          <p:nvPr>
            <p:ph type="body"/>
          </p:nvPr>
        </p:nvSpPr>
        <p:spPr>
          <a:xfrm>
            <a:off x="219456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4"/>
          <p:cNvSpPr>
            <a:spLocks noGrp="1"/>
          </p:cNvSpPr>
          <p:nvPr>
            <p:ph type="body"/>
          </p:nvPr>
        </p:nvSpPr>
        <p:spPr>
          <a:xfrm>
            <a:off x="2243520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2194560" y="7702560"/>
            <a:ext cx="19276560" cy="1909224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2243520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22435200" y="1767492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68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219456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22435200" y="7702560"/>
            <a:ext cx="1927656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2194560" y="17674920"/>
            <a:ext cx="39501720" cy="910692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p:cNvPicPr/>
          <p:nvPr/>
        </p:nvPicPr>
        <p:blipFill>
          <a:blip r:embed="rId14"/>
          <a:srcRect b="86803"/>
          <a:stretch/>
        </p:blipFill>
        <p:spPr>
          <a:xfrm>
            <a:off x="0" y="0"/>
            <a:ext cx="43889760" cy="434196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4.e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em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5" Type="http://schemas.openxmlformats.org/officeDocument/2006/relationships/image" Target="../media/image16.e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 Id="rId1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ustomShape 1"/>
          <p:cNvSpPr/>
          <p:nvPr/>
        </p:nvSpPr>
        <p:spPr>
          <a:xfrm>
            <a:off x="11486160" y="14837760"/>
            <a:ext cx="10052280" cy="9886320"/>
          </a:xfrm>
          <a:prstGeom prst="rect">
            <a:avLst/>
          </a:prstGeom>
          <a:solidFill>
            <a:schemeClr val="bg1">
              <a:lumMod val="95000"/>
            </a:schemeClr>
          </a:solidFill>
          <a:ln>
            <a:solidFill>
              <a:schemeClr val="bg1">
                <a:lumMod val="50000"/>
              </a:schemeClr>
            </a:solidFill>
            <a:round/>
          </a:ln>
          <a:effectLst>
            <a:glow rad="63500">
              <a:schemeClr val="accent5">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p:style>
      </p:sp>
      <p:pic>
        <p:nvPicPr>
          <p:cNvPr id="37" name="Picture 10"/>
          <p:cNvPicPr/>
          <p:nvPr/>
        </p:nvPicPr>
        <p:blipFill>
          <a:blip r:embed="rId2"/>
          <a:stretch/>
        </p:blipFill>
        <p:spPr>
          <a:xfrm>
            <a:off x="3347280" y="562320"/>
            <a:ext cx="5556240" cy="3330360"/>
          </a:xfrm>
          <a:prstGeom prst="rect">
            <a:avLst/>
          </a:prstGeom>
          <a:ln>
            <a:noFill/>
          </a:ln>
        </p:spPr>
      </p:pic>
      <p:sp>
        <p:nvSpPr>
          <p:cNvPr id="38" name="CustomShape 3"/>
          <p:cNvSpPr/>
          <p:nvPr/>
        </p:nvSpPr>
        <p:spPr>
          <a:xfrm>
            <a:off x="8905320" y="648720"/>
            <a:ext cx="26722440" cy="344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6600" b="1" spc="-1" dirty="0">
                <a:solidFill>
                  <a:srgbClr val="FFFFFF"/>
                </a:solidFill>
                <a:uFill>
                  <a:solidFill>
                    <a:srgbClr val="FFFFFF"/>
                  </a:solidFill>
                </a:uFill>
              </a:rPr>
              <a:t>Intelligent Information Retrieval System for </a:t>
            </a:r>
          </a:p>
          <a:p>
            <a:pPr algn="ctr">
              <a:lnSpc>
                <a:spcPct val="100000"/>
              </a:lnSpc>
            </a:pPr>
            <a:r>
              <a:rPr lang="en-US" sz="6600" b="1" spc="-1" dirty="0">
                <a:solidFill>
                  <a:srgbClr val="FFFFFF"/>
                </a:solidFill>
                <a:uFill>
                  <a:solidFill>
                    <a:srgbClr val="FFFFFF"/>
                  </a:solidFill>
                </a:uFill>
              </a:rPr>
              <a:t>Case-Based Clinical Decision Support Queries</a:t>
            </a:r>
          </a:p>
          <a:p>
            <a:pPr algn="ctr">
              <a:lnSpc>
                <a:spcPct val="100000"/>
              </a:lnSpc>
            </a:pPr>
            <a:endParaRPr lang="en-US" b="1" spc="-1" dirty="0">
              <a:solidFill>
                <a:srgbClr val="FFFFFF"/>
              </a:solidFill>
              <a:uFill>
                <a:solidFill>
                  <a:srgbClr val="FFFFFF"/>
                </a:solidFill>
              </a:uFill>
            </a:endParaRPr>
          </a:p>
          <a:p>
            <a:pPr algn="ctr">
              <a:lnSpc>
                <a:spcPct val="100000"/>
              </a:lnSpc>
            </a:pPr>
            <a:r>
              <a:rPr lang="en-US" sz="3600" b="1" strike="noStrike" spc="-1" dirty="0">
                <a:solidFill>
                  <a:srgbClr val="FFFFFF"/>
                </a:solidFill>
                <a:uFill>
                  <a:solidFill>
                    <a:srgbClr val="FFFFFF"/>
                  </a:solidFill>
                </a:uFill>
                <a:latin typeface="Arial"/>
                <a:ea typeface="DejaVu Sans"/>
              </a:rPr>
              <a:t>Saeid </a:t>
            </a:r>
            <a:r>
              <a:rPr lang="en-US" sz="3600" b="1" strike="noStrike" spc="-1" dirty="0" err="1">
                <a:solidFill>
                  <a:srgbClr val="FFFFFF"/>
                </a:solidFill>
                <a:uFill>
                  <a:solidFill>
                    <a:srgbClr val="FFFFFF"/>
                  </a:solidFill>
                </a:uFill>
                <a:latin typeface="Arial"/>
                <a:ea typeface="DejaVu Sans"/>
              </a:rPr>
              <a:t>Balaneshin-kordan</a:t>
            </a:r>
            <a:r>
              <a:rPr lang="en-US" sz="3600" b="1" strike="noStrike" spc="-1" dirty="0">
                <a:solidFill>
                  <a:srgbClr val="FFFFFF"/>
                </a:solidFill>
                <a:uFill>
                  <a:solidFill>
                    <a:srgbClr val="FFFFFF"/>
                  </a:solidFill>
                </a:uFill>
                <a:latin typeface="Arial"/>
                <a:ea typeface="DejaVu Sans"/>
              </a:rPr>
              <a:t> and Alexander </a:t>
            </a:r>
            <a:r>
              <a:rPr lang="en-US" sz="3600" b="1" strike="noStrike" spc="-1" dirty="0" err="1">
                <a:solidFill>
                  <a:srgbClr val="FFFFFF"/>
                </a:solidFill>
                <a:uFill>
                  <a:solidFill>
                    <a:srgbClr val="FFFFFF"/>
                  </a:solidFill>
                </a:uFill>
                <a:latin typeface="Arial"/>
                <a:ea typeface="DejaVu Sans"/>
              </a:rPr>
              <a:t>Kotov</a:t>
            </a:r>
            <a:endParaRPr lang="en-US" sz="1400" b="0" strike="noStrike" spc="-1" dirty="0">
              <a:solidFill>
                <a:srgbClr val="000000"/>
              </a:solidFill>
              <a:uFill>
                <a:solidFill>
                  <a:srgbClr val="FFFFFF"/>
                </a:solidFill>
              </a:uFill>
              <a:latin typeface="Arial"/>
            </a:endParaRPr>
          </a:p>
          <a:p>
            <a:pPr algn="ctr">
              <a:lnSpc>
                <a:spcPct val="100000"/>
              </a:lnSpc>
            </a:pPr>
            <a:r>
              <a:rPr lang="en-US" sz="3600" b="1" strike="noStrike" spc="-1" dirty="0">
                <a:solidFill>
                  <a:srgbClr val="FFFFFF"/>
                </a:solidFill>
                <a:uFill>
                  <a:solidFill>
                    <a:srgbClr val="FFFFFF"/>
                  </a:solidFill>
                </a:uFill>
                <a:latin typeface="Arial"/>
                <a:ea typeface="DejaVu Sans"/>
              </a:rPr>
              <a:t>Computer Science Department, Wayne State University, Detroit, MI 48202</a:t>
            </a:r>
            <a:endParaRPr lang="en-US" b="0" strike="noStrike" spc="-1" dirty="0">
              <a:solidFill>
                <a:srgbClr val="000000"/>
              </a:solidFill>
              <a:uFill>
                <a:solidFill>
                  <a:srgbClr val="FFFFFF"/>
                </a:solidFill>
              </a:uFill>
              <a:latin typeface="Arial"/>
            </a:endParaRPr>
          </a:p>
        </p:txBody>
      </p:sp>
      <p:sp>
        <p:nvSpPr>
          <p:cNvPr id="39" name="CustomShape 4"/>
          <p:cNvSpPr/>
          <p:nvPr/>
        </p:nvSpPr>
        <p:spPr>
          <a:xfrm>
            <a:off x="493200" y="6567840"/>
            <a:ext cx="10395000" cy="2576808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0" name="CustomShape 5"/>
          <p:cNvSpPr/>
          <p:nvPr/>
        </p:nvSpPr>
        <p:spPr>
          <a:xfrm>
            <a:off x="11326680" y="6567840"/>
            <a:ext cx="10395000" cy="2576808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1" name="CustomShape 6"/>
          <p:cNvSpPr/>
          <p:nvPr/>
        </p:nvSpPr>
        <p:spPr>
          <a:xfrm>
            <a:off x="22159800" y="6567840"/>
            <a:ext cx="10395000" cy="2576808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2" name="CustomShape 7"/>
          <p:cNvSpPr/>
          <p:nvPr/>
        </p:nvSpPr>
        <p:spPr>
          <a:xfrm>
            <a:off x="32992920" y="6567120"/>
            <a:ext cx="10395000" cy="25768080"/>
          </a:xfrm>
          <a:prstGeom prst="rect">
            <a:avLst/>
          </a:prstGeom>
          <a:noFill/>
          <a:ln w="28440">
            <a:solidFill>
              <a:schemeClr val="accent6">
                <a:lumMod val="50000"/>
              </a:schemeClr>
            </a:solidFill>
            <a:miter/>
          </a:ln>
        </p:spPr>
        <p:style>
          <a:lnRef idx="0">
            <a:scrgbClr r="0" g="0" b="0"/>
          </a:lnRef>
          <a:fillRef idx="0">
            <a:scrgbClr r="0" g="0" b="0"/>
          </a:fillRef>
          <a:effectRef idx="0">
            <a:scrgbClr r="0" g="0" b="0"/>
          </a:effectRef>
          <a:fontRef idx="minor"/>
        </p:style>
      </p:sp>
      <p:sp>
        <p:nvSpPr>
          <p:cNvPr id="43" name="CustomShape 8"/>
          <p:cNvSpPr/>
          <p:nvPr/>
        </p:nvSpPr>
        <p:spPr>
          <a:xfrm>
            <a:off x="0" y="4515120"/>
            <a:ext cx="43889760" cy="1619640"/>
          </a:xfrm>
          <a:prstGeom prst="rect">
            <a:avLst/>
          </a:prstGeom>
          <a:solidFill>
            <a:srgbClr val="2E2E2F"/>
          </a:solidFill>
          <a:ln w="57240">
            <a:noFill/>
          </a:ln>
        </p:spPr>
        <p:style>
          <a:lnRef idx="2">
            <a:schemeClr val="accent1">
              <a:shade val="50000"/>
            </a:schemeClr>
          </a:lnRef>
          <a:fillRef idx="1">
            <a:schemeClr val="accent1"/>
          </a:fillRef>
          <a:effectRef idx="0">
            <a:schemeClr val="accent1"/>
          </a:effectRef>
          <a:fontRef idx="minor"/>
        </p:style>
        <p:txBody>
          <a:bodyPr lIns="640080" tIns="45000" rIns="90000" bIns="45000" anchor="ctr"/>
          <a:lstStyle/>
          <a:p>
            <a:pPr>
              <a:lnSpc>
                <a:spcPct val="100000"/>
              </a:lnSpc>
            </a:pPr>
            <a:r>
              <a:rPr lang="en-US" sz="6400" b="1" i="1" strike="noStrike" spc="-1">
                <a:solidFill>
                  <a:srgbClr val="FFFFFF"/>
                </a:solidFill>
                <a:uFill>
                  <a:solidFill>
                    <a:srgbClr val="FFFFFF"/>
                  </a:solidFill>
                </a:uFill>
                <a:latin typeface="Arial"/>
                <a:ea typeface="DejaVu Sans"/>
              </a:rPr>
              <a:t>Analytic Approach: </a:t>
            </a:r>
            <a:r>
              <a:rPr lang="en-US" sz="4800" b="1" i="1" strike="noStrike" spc="-1">
                <a:solidFill>
                  <a:srgbClr val="FFFFFF"/>
                </a:solidFill>
                <a:uFill>
                  <a:solidFill>
                    <a:srgbClr val="FFFFFF"/>
                  </a:solidFill>
                </a:uFill>
                <a:latin typeface="Arial"/>
                <a:ea typeface="DejaVu Sans"/>
              </a:rPr>
              <a:t>Graduated Non-convexity Optimization (GNC) method to learn importance of the clinical concepts in query.</a:t>
            </a:r>
            <a:endParaRPr lang="en-US" sz="1800" b="0" strike="noStrike" spc="-1">
              <a:solidFill>
                <a:srgbClr val="000000"/>
              </a:solidFill>
              <a:uFill>
                <a:solidFill>
                  <a:srgbClr val="FFFFFF"/>
                </a:solidFill>
              </a:uFill>
              <a:latin typeface="Arial"/>
            </a:endParaRPr>
          </a:p>
        </p:txBody>
      </p:sp>
      <p:sp>
        <p:nvSpPr>
          <p:cNvPr id="44" name="CustomShape 9"/>
          <p:cNvSpPr/>
          <p:nvPr/>
        </p:nvSpPr>
        <p:spPr>
          <a:xfrm>
            <a:off x="718816" y="7344512"/>
            <a:ext cx="9874080" cy="12165532"/>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marL="216000" indent="-214920">
              <a:lnSpc>
                <a:spcPct val="100000"/>
              </a:lnSpc>
              <a:buClr>
                <a:srgbClr val="000000"/>
              </a:buClr>
              <a:buSzPct val="45000"/>
              <a:buFont typeface="Wingdings" charset="2"/>
              <a:buChar char=""/>
            </a:pPr>
            <a:r>
              <a:rPr lang="en-US" sz="3600" spc="-1" dirty="0">
                <a:solidFill>
                  <a:srgbClr val="000000"/>
                </a:solidFill>
                <a:uFill>
                  <a:solidFill>
                    <a:srgbClr val="FFFFFF"/>
                  </a:solidFill>
                </a:uFill>
                <a:latin typeface="Trebuchet MS"/>
                <a:ea typeface="DejaVu Sans"/>
              </a:rPr>
              <a:t>I</a:t>
            </a:r>
            <a:r>
              <a:rPr lang="en-US" sz="3600" b="0" strike="noStrike" spc="-1" dirty="0">
                <a:solidFill>
                  <a:srgbClr val="000000"/>
                </a:solidFill>
                <a:uFill>
                  <a:solidFill>
                    <a:srgbClr val="FFFFFF"/>
                  </a:solidFill>
                </a:uFill>
                <a:latin typeface="Trebuchet MS"/>
                <a:ea typeface="DejaVu Sans"/>
              </a:rPr>
              <a:t>nformation retrieval component that can take a query describing a patient case and find relevant articles from collections of biomedical literature is an </a:t>
            </a:r>
            <a:r>
              <a:rPr lang="en-US" sz="3600" spc="-1" dirty="0">
                <a:solidFill>
                  <a:srgbClr val="000000"/>
                </a:solidFill>
                <a:uFill>
                  <a:solidFill>
                    <a:srgbClr val="FFFFFF"/>
                  </a:solidFill>
                </a:uFill>
                <a:latin typeface="Trebuchet MS"/>
                <a:ea typeface="DejaVu Sans"/>
              </a:rPr>
              <a:t>important</a:t>
            </a:r>
            <a:r>
              <a:rPr lang="en-US" sz="3600" b="0" strike="noStrike" spc="-1" dirty="0">
                <a:solidFill>
                  <a:srgbClr val="000000"/>
                </a:solidFill>
                <a:uFill>
                  <a:solidFill>
                    <a:srgbClr val="FFFFFF"/>
                  </a:solidFill>
                </a:uFill>
                <a:latin typeface="Trebuchet MS"/>
                <a:ea typeface="DejaVu Sans"/>
              </a:rPr>
              <a:t> part of clinical decision su</a:t>
            </a:r>
            <a:r>
              <a:rPr lang="en-US" sz="3600" spc="-1" dirty="0">
                <a:solidFill>
                  <a:srgbClr val="000000"/>
                </a:solidFill>
                <a:uFill>
                  <a:solidFill>
                    <a:srgbClr val="FFFFFF"/>
                  </a:solidFill>
                </a:uFill>
                <a:latin typeface="Trebuchet MS"/>
                <a:ea typeface="DejaVu Sans"/>
              </a:rPr>
              <a:t>pport systems</a:t>
            </a:r>
            <a:endParaRPr lang="en-US" sz="3600" b="0" strike="noStrike" spc="-1" dirty="0">
              <a:solidFill>
                <a:srgbClr val="000000"/>
              </a:solidFill>
              <a:uFill>
                <a:solidFill>
                  <a:srgbClr val="FFFFFF"/>
                </a:solidFill>
              </a:uFill>
              <a:latin typeface="Trebuchet MS"/>
              <a:ea typeface="DejaVu Sans"/>
            </a:endParaRPr>
          </a:p>
          <a:p>
            <a:pPr marL="216000" indent="-214920">
              <a:lnSpc>
                <a:spcPct val="100000"/>
              </a:lnSpc>
              <a:buClr>
                <a:srgbClr val="000000"/>
              </a:buClr>
              <a:buSzPct val="45000"/>
              <a:buFont typeface="Wingdings" charset="2"/>
              <a:buChar char=""/>
            </a:pPr>
            <a:r>
              <a:rPr lang="en-US" sz="3600" b="0" strike="noStrike" spc="-1" dirty="0">
                <a:solidFill>
                  <a:srgbClr val="000000"/>
                </a:solidFill>
                <a:uFill>
                  <a:solidFill>
                    <a:srgbClr val="FFFFFF"/>
                  </a:solidFill>
                </a:uFill>
                <a:latin typeface="Trebuchet MS"/>
                <a:ea typeface="DejaVu Sans"/>
              </a:rPr>
              <a:t>Accurately answering </a:t>
            </a:r>
            <a:r>
              <a:rPr lang="en-US" sz="3600" spc="-1" dirty="0">
                <a:solidFill>
                  <a:srgbClr val="000000"/>
                </a:solidFill>
                <a:uFill>
                  <a:solidFill>
                    <a:srgbClr val="FFFFFF"/>
                  </a:solidFill>
                </a:uFill>
                <a:latin typeface="Trebuchet MS"/>
                <a:ea typeface="DejaVu Sans"/>
              </a:rPr>
              <a:t>case-based queries </a:t>
            </a:r>
            <a:r>
              <a:rPr lang="en-US" sz="3600" b="0" strike="noStrike" spc="-1" dirty="0">
                <a:solidFill>
                  <a:srgbClr val="000000"/>
                </a:solidFill>
                <a:uFill>
                  <a:solidFill>
                    <a:srgbClr val="FFFFFF"/>
                  </a:solidFill>
                </a:uFill>
                <a:latin typeface="Trebuchet MS"/>
                <a:ea typeface="DejaVu Sans"/>
              </a:rPr>
              <a:t>requires capturing many explicit and latent aspects of complex information needs underlying such queries</a:t>
            </a:r>
            <a:endParaRPr lang="en-US" sz="3600" spc="-1" dirty="0">
              <a:solidFill>
                <a:srgbClr val="000000"/>
              </a:solidFill>
              <a:uFill>
                <a:solidFill>
                  <a:srgbClr val="FFFFFF"/>
                </a:solidFill>
              </a:uFill>
              <a:latin typeface="Trebuchet MS"/>
              <a:ea typeface="DejaVu Sans"/>
            </a:endParaRPr>
          </a:p>
          <a:p>
            <a:pPr marL="216000" indent="-214920">
              <a:lnSpc>
                <a:spcPct val="100000"/>
              </a:lnSpc>
              <a:buClr>
                <a:srgbClr val="000000"/>
              </a:buClr>
              <a:buSzPct val="45000"/>
              <a:buFont typeface="Wingdings" charset="2"/>
              <a:buChar char=""/>
            </a:pPr>
            <a:r>
              <a:rPr lang="en-US" sz="3600" spc="-1" dirty="0">
                <a:solidFill>
                  <a:srgbClr val="000000"/>
                </a:solidFill>
                <a:uFill>
                  <a:solidFill>
                    <a:srgbClr val="FFFFFF"/>
                  </a:solidFill>
                </a:uFill>
                <a:latin typeface="Trebuchet MS"/>
                <a:ea typeface="DejaVu Sans"/>
              </a:rPr>
              <a:t>Explicit medical concepts are  found in the query itself, latent concepts can be extracted from top-retrieved documents and medical knowledge bases</a:t>
            </a:r>
          </a:p>
          <a:p>
            <a:pPr marL="216000" indent="-214920">
              <a:lnSpc>
                <a:spcPct val="100000"/>
              </a:lnSpc>
              <a:buClr>
                <a:srgbClr val="000000"/>
              </a:buClr>
              <a:buSzPct val="45000"/>
              <a:buFont typeface="Wingdings" charset="2"/>
              <a:buChar char=""/>
            </a:pPr>
            <a:endParaRPr lang="en-US" sz="1800" b="0" strike="noStrike" spc="-1" dirty="0">
              <a:solidFill>
                <a:srgbClr val="000000"/>
              </a:solidFill>
              <a:uFill>
                <a:solidFill>
                  <a:srgbClr val="FFFFFF"/>
                </a:solidFill>
              </a:uFill>
              <a:latin typeface="Arial"/>
            </a:endParaRPr>
          </a:p>
          <a:p>
            <a:pPr marL="1080">
              <a:lnSpc>
                <a:spcPct val="100000"/>
              </a:lnSpc>
              <a:buClr>
                <a:srgbClr val="000000"/>
              </a:buClr>
              <a:buSzPct val="45000"/>
            </a:pPr>
            <a:r>
              <a:rPr lang="en-US" sz="3600" spc="-1" dirty="0">
                <a:solidFill>
                  <a:srgbClr val="FF0000"/>
                </a:solidFill>
                <a:uFill>
                  <a:solidFill>
                    <a:srgbClr val="FFFFFF"/>
                  </a:solidFill>
                </a:uFill>
                <a:latin typeface="Trebuchet MS"/>
              </a:rPr>
              <a:t>  Example query:</a:t>
            </a:r>
          </a:p>
          <a:p>
            <a:pPr marL="1080">
              <a:lnSpc>
                <a:spcPct val="100000"/>
              </a:lnSpc>
              <a:buClr>
                <a:srgbClr val="000000"/>
              </a:buClr>
              <a:buSzPct val="45000"/>
            </a:pPr>
            <a:r>
              <a:rPr lang="en-US" sz="3600" spc="-1" dirty="0">
                <a:solidFill>
                  <a:srgbClr val="000000"/>
                </a:solidFill>
                <a:uFill>
                  <a:solidFill>
                    <a:srgbClr val="FFFFFF"/>
                  </a:solidFill>
                </a:uFill>
                <a:latin typeface="Trebuchet MS"/>
              </a:rPr>
              <a:t> 33-year-old male presents with severe abdominal pain one week after a bike accident, in which he sustained abdominal trauma. He is hypotensive and </a:t>
            </a:r>
            <a:r>
              <a:rPr lang="en-US" sz="3600" spc="-1" dirty="0" err="1">
                <a:solidFill>
                  <a:srgbClr val="000000"/>
                </a:solidFill>
                <a:uFill>
                  <a:solidFill>
                    <a:srgbClr val="FFFFFF"/>
                  </a:solidFill>
                </a:uFill>
                <a:latin typeface="Trebuchet MS"/>
              </a:rPr>
              <a:t>tachycardic</a:t>
            </a:r>
            <a:r>
              <a:rPr lang="en-US" sz="3600" spc="-1" dirty="0">
                <a:solidFill>
                  <a:srgbClr val="000000"/>
                </a:solidFill>
                <a:uFill>
                  <a:solidFill>
                    <a:srgbClr val="FFFFFF"/>
                  </a:solidFill>
                </a:uFill>
                <a:latin typeface="Trebuchet MS"/>
              </a:rPr>
              <a:t>, and imaging reveals a ruptured spleen and intraperitoneal hemorrhage </a:t>
            </a:r>
            <a:endParaRPr lang="en-US" spc="-1" dirty="0">
              <a:solidFill>
                <a:srgbClr val="000000"/>
              </a:solidFill>
              <a:uFill>
                <a:solidFill>
                  <a:srgbClr val="FFFFFF"/>
                </a:solidFill>
              </a:uFill>
            </a:endParaRPr>
          </a:p>
          <a:p>
            <a:pPr marL="217080" lvl="1">
              <a:lnSpc>
                <a:spcPct val="100000"/>
              </a:lnSpc>
              <a:buClr>
                <a:srgbClr val="000000"/>
              </a:buClr>
              <a:buSzPct val="45000"/>
            </a:pPr>
            <a:r>
              <a:rPr lang="en-US" sz="3600" spc="-1" dirty="0">
                <a:solidFill>
                  <a:srgbClr val="FF0000"/>
                </a:solidFill>
                <a:uFill>
                  <a:solidFill>
                    <a:srgbClr val="FFFFFF"/>
                  </a:solidFill>
                </a:uFill>
                <a:latin typeface="Trebuchet MS"/>
              </a:rPr>
              <a:t> Explicit concepts: </a:t>
            </a:r>
            <a:r>
              <a:rPr lang="en-US" sz="3600" spc="-1" dirty="0">
                <a:solidFill>
                  <a:srgbClr val="000000"/>
                </a:solidFill>
                <a:uFill>
                  <a:solidFill>
                    <a:srgbClr val="FFFFFF"/>
                  </a:solidFill>
                </a:uFill>
                <a:latin typeface="Trebuchet MS"/>
              </a:rPr>
              <a:t>“bike accident”, “abdominal trauma”, “tachycardia”, “splenic rupture”, “intraperitoneal hemorrhage” </a:t>
            </a:r>
            <a:endParaRPr lang="en-US" spc="-1" dirty="0">
              <a:solidFill>
                <a:srgbClr val="000000"/>
              </a:solidFill>
              <a:uFill>
                <a:solidFill>
                  <a:srgbClr val="FFFFFF"/>
                </a:solidFill>
              </a:uFill>
            </a:endParaRPr>
          </a:p>
          <a:p>
            <a:pPr marL="217080" lvl="1">
              <a:lnSpc>
                <a:spcPct val="100000"/>
              </a:lnSpc>
              <a:buClr>
                <a:srgbClr val="000000"/>
              </a:buClr>
              <a:buSzPct val="45000"/>
            </a:pPr>
            <a:r>
              <a:rPr lang="en-US" sz="3600" spc="-1" dirty="0">
                <a:solidFill>
                  <a:srgbClr val="FF0000"/>
                </a:solidFill>
                <a:uFill>
                  <a:solidFill>
                    <a:srgbClr val="FFFFFF"/>
                  </a:solidFill>
                </a:uFill>
                <a:latin typeface="Trebuchet MS"/>
              </a:rPr>
              <a:t>Latent concepts: </a:t>
            </a:r>
            <a:r>
              <a:rPr lang="en-US" sz="3600" spc="-1" dirty="0">
                <a:solidFill>
                  <a:srgbClr val="000000"/>
                </a:solidFill>
                <a:uFill>
                  <a:solidFill>
                    <a:srgbClr val="FFFFFF"/>
                  </a:solidFill>
                </a:uFill>
                <a:latin typeface="Trebuchet MS"/>
              </a:rPr>
              <a:t>“splenic trauma”, “Injury of spleen”, “Traffic accidents”</a:t>
            </a:r>
            <a:endParaRPr lang="en-US" spc="-1" dirty="0">
              <a:solidFill>
                <a:srgbClr val="000000"/>
              </a:solidFill>
              <a:uFill>
                <a:solidFill>
                  <a:srgbClr val="FFFFFF"/>
                </a:solidFill>
              </a:uFill>
            </a:endParaRPr>
          </a:p>
          <a:p>
            <a:pPr>
              <a:lnSpc>
                <a:spcPct val="100000"/>
              </a:lnSpc>
            </a:pPr>
            <a:endParaRPr lang="en-US" sz="1800" b="0" strike="noStrike" spc="-1" dirty="0">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3600" b="1" spc="-1" dirty="0">
                <a:solidFill>
                  <a:srgbClr val="000000"/>
                </a:solidFill>
                <a:uFill>
                  <a:solidFill>
                    <a:srgbClr val="FFFFFF"/>
                  </a:solidFill>
                </a:uFill>
                <a:latin typeface="Trebuchet MS"/>
                <a:ea typeface="DejaVu Sans"/>
              </a:rPr>
              <a:t>Challenges:</a:t>
            </a:r>
            <a:r>
              <a:rPr lang="en-US" sz="3600" b="0" strike="noStrike" spc="-1" dirty="0">
                <a:solidFill>
                  <a:srgbClr val="000000"/>
                </a:solidFill>
                <a:uFill>
                  <a:solidFill>
                    <a:srgbClr val="FFFFFF"/>
                  </a:solidFill>
                </a:uFill>
                <a:latin typeface="Trebuchet MS"/>
                <a:ea typeface="DejaVu Sans"/>
              </a:rPr>
              <a:t> </a:t>
            </a:r>
          </a:p>
          <a:p>
            <a:pPr marL="1080">
              <a:lnSpc>
                <a:spcPct val="100000"/>
              </a:lnSpc>
              <a:buClr>
                <a:srgbClr val="000000"/>
              </a:buClr>
              <a:buSzPct val="45000"/>
            </a:pPr>
            <a:r>
              <a:rPr lang="en-US" sz="3600" spc="-1" dirty="0">
                <a:solidFill>
                  <a:srgbClr val="000000"/>
                </a:solidFill>
                <a:uFill>
                  <a:solidFill>
                    <a:srgbClr val="FFFFFF"/>
                  </a:solidFill>
                </a:uFill>
                <a:latin typeface="Trebuchet MS"/>
                <a:ea typeface="DejaVu Sans"/>
              </a:rPr>
              <a:t>1. Dealing with very long queries </a:t>
            </a:r>
          </a:p>
          <a:p>
            <a:pPr marL="1080">
              <a:lnSpc>
                <a:spcPct val="100000"/>
              </a:lnSpc>
              <a:buClr>
                <a:srgbClr val="000000"/>
              </a:buClr>
              <a:buSzPct val="45000"/>
            </a:pPr>
            <a:r>
              <a:rPr lang="en-US" sz="3600" spc="-1" dirty="0">
                <a:solidFill>
                  <a:srgbClr val="000000"/>
                </a:solidFill>
                <a:uFill>
                  <a:solidFill>
                    <a:srgbClr val="FFFFFF"/>
                  </a:solidFill>
                </a:uFill>
                <a:latin typeface="Trebuchet MS"/>
                <a:ea typeface="DejaVu Sans"/>
              </a:rPr>
              <a:t>2. Identifying all effective latent concepts in noisy top retrieved documents and dense knowledge graphs</a:t>
            </a:r>
          </a:p>
          <a:p>
            <a:pPr marL="1080">
              <a:lnSpc>
                <a:spcPct val="100000"/>
              </a:lnSpc>
              <a:buClr>
                <a:srgbClr val="000000"/>
              </a:buClr>
              <a:buSzPct val="45000"/>
            </a:pPr>
            <a:r>
              <a:rPr lang="en-US" sz="3600" spc="-1" dirty="0">
                <a:solidFill>
                  <a:srgbClr val="000000"/>
                </a:solidFill>
                <a:uFill>
                  <a:solidFill>
                    <a:srgbClr val="FFFFFF"/>
                  </a:solidFill>
                </a:uFill>
                <a:latin typeface="Trebuchet MS"/>
                <a:ea typeface="DejaVu Sans"/>
              </a:rPr>
              <a:t>2. Selecting important </a:t>
            </a:r>
            <a:r>
              <a:rPr lang="en-US" sz="3600" spc="-1" dirty="0">
                <a:solidFill>
                  <a:srgbClr val="000000"/>
                </a:solidFill>
                <a:uFill>
                  <a:solidFill>
                    <a:srgbClr val="FFFFFF"/>
                  </a:solidFill>
                </a:uFill>
                <a:latin typeface="Trebuchet MS"/>
              </a:rPr>
              <a:t>unigram, bigram, and multi-term explicit and latent </a:t>
            </a:r>
            <a:r>
              <a:rPr lang="en-US" sz="3600" spc="-1" dirty="0">
                <a:solidFill>
                  <a:srgbClr val="000000"/>
                </a:solidFill>
                <a:uFill>
                  <a:solidFill>
                    <a:srgbClr val="FFFFFF"/>
                  </a:solidFill>
                </a:uFill>
                <a:latin typeface="Trebuchet MS"/>
                <a:ea typeface="DejaVu Sans"/>
              </a:rPr>
              <a:t>concepts and discarding others </a:t>
            </a:r>
          </a:p>
          <a:p>
            <a:pPr marL="1080">
              <a:lnSpc>
                <a:spcPct val="100000"/>
              </a:lnSpc>
              <a:buClr>
                <a:srgbClr val="000000"/>
              </a:buClr>
              <a:buSzPct val="45000"/>
            </a:pPr>
            <a:r>
              <a:rPr lang="en-US" sz="3600" spc="-1" dirty="0">
                <a:solidFill>
                  <a:srgbClr val="000000"/>
                </a:solidFill>
                <a:uFill>
                  <a:solidFill>
                    <a:srgbClr val="FFFFFF"/>
                  </a:solidFill>
                </a:uFill>
                <a:latin typeface="Trebuchet MS"/>
                <a:ea typeface="DejaVu Sans"/>
              </a:rPr>
              <a:t>3. </a:t>
            </a:r>
            <a:r>
              <a:rPr lang="en-US" sz="3600" b="0" strike="noStrike" spc="-1" dirty="0">
                <a:solidFill>
                  <a:srgbClr val="000000"/>
                </a:solidFill>
                <a:uFill>
                  <a:solidFill>
                    <a:srgbClr val="FFFFFF"/>
                  </a:solidFill>
                </a:uFill>
                <a:latin typeface="Trebuchet MS"/>
                <a:ea typeface="DejaVu Sans"/>
              </a:rPr>
              <a:t>identifying the most important query concepts as well as query transformation by adding new concepts to a query, which can be extracted from the top retrieved documents or medical knowledge bases.</a:t>
            </a:r>
            <a:endParaRPr lang="en-US" sz="1800" b="0" strike="noStrike" spc="-1" dirty="0">
              <a:solidFill>
                <a:srgbClr val="000000"/>
              </a:solidFill>
              <a:uFill>
                <a:solidFill>
                  <a:srgbClr val="FFFFFF"/>
                </a:solidFill>
              </a:uFill>
              <a:latin typeface="Arial"/>
            </a:endParaRPr>
          </a:p>
        </p:txBody>
      </p:sp>
      <p:sp>
        <p:nvSpPr>
          <p:cNvPr id="45" name="CustomShape 10"/>
          <p:cNvSpPr/>
          <p:nvPr/>
        </p:nvSpPr>
        <p:spPr>
          <a:xfrm>
            <a:off x="504720" y="6724440"/>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INTRODUCTION</a:t>
            </a:r>
            <a:endParaRPr lang="en-US" sz="1800" b="0" strike="noStrike" spc="-1">
              <a:solidFill>
                <a:srgbClr val="000000"/>
              </a:solidFill>
              <a:uFill>
                <a:solidFill>
                  <a:srgbClr val="FFFFFF"/>
                </a:solidFill>
              </a:uFill>
              <a:latin typeface="Arial"/>
            </a:endParaRPr>
          </a:p>
        </p:txBody>
      </p:sp>
      <p:sp>
        <p:nvSpPr>
          <p:cNvPr id="46" name="CustomShape 11"/>
          <p:cNvSpPr/>
          <p:nvPr/>
        </p:nvSpPr>
        <p:spPr>
          <a:xfrm>
            <a:off x="804834" y="29138660"/>
            <a:ext cx="9874080" cy="670772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nSpc>
                <a:spcPct val="100000"/>
              </a:lnSpc>
            </a:pPr>
            <a:endParaRPr lang="en-US" sz="1800" b="0" strike="noStrike" spc="-1" dirty="0">
              <a:solidFill>
                <a:srgbClr val="000000"/>
              </a:solidFill>
              <a:uFill>
                <a:solidFill>
                  <a:srgbClr val="FFFFFF"/>
                </a:solidFill>
              </a:uFill>
              <a:latin typeface="Arial"/>
            </a:endParaRPr>
          </a:p>
          <a:p>
            <a:pPr marL="216000" indent="-214920">
              <a:lnSpc>
                <a:spcPct val="100000"/>
              </a:lnSpc>
              <a:buClr>
                <a:srgbClr val="000000"/>
              </a:buClr>
              <a:buSzPct val="45000"/>
              <a:buFont typeface="Wingdings" charset="2"/>
              <a:buChar char=""/>
            </a:pPr>
            <a:r>
              <a:rPr lang="en-US" sz="3600" b="0" strike="noStrike" spc="-1" dirty="0">
                <a:solidFill>
                  <a:srgbClr val="000000"/>
                </a:solidFill>
                <a:uFill>
                  <a:solidFill>
                    <a:srgbClr val="FFFFFF"/>
                  </a:solidFill>
                </a:uFill>
                <a:latin typeface="Trebuchet MS"/>
                <a:ea typeface="DejaVu Sans"/>
              </a:rPr>
              <a:t> Develop an intelligent retrieval system that combines query analysis and expansion by jointly determining the importance weights </a:t>
            </a:r>
            <a:r>
              <a:rPr lang="en-US" sz="3600" spc="-1" dirty="0">
                <a:solidFill>
                  <a:srgbClr val="000000"/>
                </a:solidFill>
                <a:uFill>
                  <a:solidFill>
                    <a:srgbClr val="FFFFFF"/>
                  </a:solidFill>
                </a:uFill>
                <a:latin typeface="Trebuchet MS"/>
                <a:ea typeface="DejaVu Sans"/>
              </a:rPr>
              <a:t>of explicit and latent</a:t>
            </a:r>
            <a:r>
              <a:rPr lang="en-US" sz="3600" b="0" strike="noStrike" spc="-1" dirty="0">
                <a:solidFill>
                  <a:srgbClr val="000000"/>
                </a:solidFill>
                <a:uFill>
                  <a:solidFill>
                    <a:srgbClr val="FFFFFF"/>
                  </a:solidFill>
                </a:uFill>
                <a:latin typeface="Trebuchet MS"/>
                <a:ea typeface="DejaVu Sans"/>
              </a:rPr>
              <a:t> query concepts depending on their type and source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47" name="CustomShape 12"/>
          <p:cNvSpPr/>
          <p:nvPr/>
        </p:nvSpPr>
        <p:spPr>
          <a:xfrm>
            <a:off x="209416" y="28800532"/>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dirty="0">
                <a:solidFill>
                  <a:srgbClr val="385623"/>
                </a:solidFill>
                <a:uFill>
                  <a:solidFill>
                    <a:srgbClr val="FFFFFF"/>
                  </a:solidFill>
                </a:uFill>
                <a:latin typeface="Calibri"/>
                <a:ea typeface="DejaVu Sans"/>
              </a:rPr>
              <a:t>OBJECTIVES</a:t>
            </a:r>
            <a:endParaRPr lang="en-US" sz="1800" b="0" strike="noStrike" spc="-1" dirty="0">
              <a:solidFill>
                <a:srgbClr val="000000"/>
              </a:solidFill>
              <a:uFill>
                <a:solidFill>
                  <a:srgbClr val="FFFFFF"/>
                </a:solidFill>
              </a:uFill>
              <a:latin typeface="Arial"/>
            </a:endParaRPr>
          </a:p>
        </p:txBody>
      </p:sp>
      <p:sp>
        <p:nvSpPr>
          <p:cNvPr id="48" name="CustomShape 13"/>
          <p:cNvSpPr/>
          <p:nvPr/>
        </p:nvSpPr>
        <p:spPr>
          <a:xfrm>
            <a:off x="11628720" y="7633440"/>
            <a:ext cx="10092960" cy="300384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nSpc>
                <a:spcPct val="100000"/>
              </a:lnSpc>
            </a:pPr>
            <a:r>
              <a:rPr lang="en-US" sz="3600" b="0" strike="noStrike" spc="-1" dirty="0">
                <a:solidFill>
                  <a:srgbClr val="000000"/>
                </a:solidFill>
                <a:uFill>
                  <a:solidFill>
                    <a:srgbClr val="FFFFFF"/>
                  </a:solidFill>
                </a:uFill>
                <a:latin typeface="Trebuchet MS"/>
                <a:ea typeface="DejaVu Sans"/>
              </a:rPr>
              <a:t>Leverage Graduated Non-Convexity Optimization (GNC) method to jointly determine the importance weights for the query and expansion concepts depending on their type and source:</a:t>
            </a:r>
            <a:endParaRPr lang="en-US" sz="1800" b="0" strike="noStrike" spc="-1" dirty="0">
              <a:solidFill>
                <a:srgbClr val="000000"/>
              </a:solidFill>
              <a:uFill>
                <a:solidFill>
                  <a:srgbClr val="FFFFFF"/>
                </a:solidFill>
              </a:uFill>
              <a:latin typeface="Arial"/>
            </a:endParaRPr>
          </a:p>
        </p:txBody>
      </p:sp>
      <p:sp>
        <p:nvSpPr>
          <p:cNvPr id="49" name="CustomShape 14"/>
          <p:cNvSpPr/>
          <p:nvPr/>
        </p:nvSpPr>
        <p:spPr>
          <a:xfrm>
            <a:off x="11337840" y="6726960"/>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dirty="0">
                <a:solidFill>
                  <a:srgbClr val="385623"/>
                </a:solidFill>
                <a:uFill>
                  <a:solidFill>
                    <a:srgbClr val="FFFFFF"/>
                  </a:solidFill>
                </a:uFill>
                <a:latin typeface="Calibri"/>
                <a:ea typeface="DejaVu Sans"/>
              </a:rPr>
              <a:t>MATERIALS &amp; METHODS</a:t>
            </a:r>
            <a:endParaRPr lang="en-US" sz="1800" b="0" strike="noStrike" spc="-1" dirty="0">
              <a:solidFill>
                <a:srgbClr val="000000"/>
              </a:solidFill>
              <a:uFill>
                <a:solidFill>
                  <a:srgbClr val="FFFFFF"/>
                </a:solidFill>
              </a:uFill>
              <a:latin typeface="Arial"/>
            </a:endParaRPr>
          </a:p>
        </p:txBody>
      </p:sp>
      <p:sp>
        <p:nvSpPr>
          <p:cNvPr id="50" name="CustomShape 15"/>
          <p:cNvSpPr/>
          <p:nvPr/>
        </p:nvSpPr>
        <p:spPr>
          <a:xfrm>
            <a:off x="22159800" y="6726960"/>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EXPERIMENTS</a:t>
            </a:r>
            <a:endParaRPr lang="en-US" sz="1800" b="0" strike="noStrike" spc="-1">
              <a:solidFill>
                <a:srgbClr val="000000"/>
              </a:solidFill>
              <a:uFill>
                <a:solidFill>
                  <a:srgbClr val="FFFFFF"/>
                </a:solidFill>
              </a:uFill>
              <a:latin typeface="Arial"/>
            </a:endParaRPr>
          </a:p>
        </p:txBody>
      </p:sp>
      <p:sp>
        <p:nvSpPr>
          <p:cNvPr id="51" name="CustomShape 16"/>
          <p:cNvSpPr/>
          <p:nvPr/>
        </p:nvSpPr>
        <p:spPr>
          <a:xfrm>
            <a:off x="33284160" y="7632360"/>
            <a:ext cx="9874080" cy="922689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marL="571500" indent="-571500">
              <a:lnSpc>
                <a:spcPct val="100000"/>
              </a:lnSpc>
              <a:buFont typeface="Arial" panose="020B0604020202020204" pitchFamily="34" charset="0"/>
              <a:buChar char="•"/>
            </a:pPr>
            <a:r>
              <a:rPr lang="en-US" sz="3600" spc="-1" dirty="0">
                <a:solidFill>
                  <a:srgbClr val="000000"/>
                </a:solidFill>
                <a:uFill>
                  <a:solidFill>
                    <a:srgbClr val="FFFFFF"/>
                  </a:solidFill>
                </a:uFill>
                <a:latin typeface="Trebuchet MS"/>
              </a:rPr>
              <a:t>We proposed an intelligent retrieval system that represents case-based CDS queries using explicit concepts from the original query and the latent concepts from the top retrieved documents and knowledge bases and determined the weight of each query concept based on its type and source </a:t>
            </a:r>
          </a:p>
          <a:p>
            <a:pPr marL="571500" indent="-571500">
              <a:lnSpc>
                <a:spcPct val="100000"/>
              </a:lnSpc>
              <a:buFont typeface="Arial" panose="020B0604020202020204" pitchFamily="34" charset="0"/>
              <a:buChar char="•"/>
            </a:pPr>
            <a:r>
              <a:rPr lang="en-US" sz="3600" spc="-1" dirty="0">
                <a:solidFill>
                  <a:srgbClr val="000000"/>
                </a:solidFill>
                <a:uFill>
                  <a:solidFill>
                    <a:srgbClr val="FFFFFF"/>
                  </a:solidFill>
                </a:uFill>
                <a:latin typeface="Trebuchet MS"/>
              </a:rPr>
              <a:t>We proposed to use graduated optimization method to directly optimize feature weights with respect to the target retrieval metric</a:t>
            </a:r>
          </a:p>
          <a:p>
            <a:pPr marL="571500" indent="-571500">
              <a:lnSpc>
                <a:spcPct val="100000"/>
              </a:lnSpc>
              <a:buFont typeface="Arial" panose="020B0604020202020204" pitchFamily="34" charset="0"/>
              <a:buChar char="•"/>
            </a:pPr>
            <a:r>
              <a:rPr lang="en-US" sz="3600" spc="-1" dirty="0">
                <a:solidFill>
                  <a:srgbClr val="000000"/>
                </a:solidFill>
                <a:uFill>
                  <a:solidFill>
                    <a:srgbClr val="FFFFFF"/>
                  </a:solidFill>
                </a:uFill>
                <a:latin typeface="Trebuchet MS"/>
              </a:rPr>
              <a:t>We found out that combining expansion concepts from top document and medical  knowledge bases is more effective that relying only on one of these sources</a:t>
            </a:r>
          </a:p>
          <a:p>
            <a:pPr marL="571500" indent="-571500">
              <a:lnSpc>
                <a:spcPct val="100000"/>
              </a:lnSpc>
              <a:buFont typeface="Arial" panose="020B0604020202020204" pitchFamily="34" charset="0"/>
              <a:buChar char="•"/>
            </a:pPr>
            <a:r>
              <a:rPr lang="en-US" sz="3600" spc="-1" dirty="0">
                <a:solidFill>
                  <a:srgbClr val="000000"/>
                </a:solidFill>
                <a:uFill>
                  <a:solidFill>
                    <a:srgbClr val="FFFFFF"/>
                  </a:solidFill>
                </a:uFill>
                <a:latin typeface="Trebuchet MS"/>
              </a:rPr>
              <a:t>We found out that graduated non-convexity optimization is more effective that traditional optimization methods, such as coordinate ascent</a:t>
            </a:r>
          </a:p>
          <a:p>
            <a:pPr marL="571500" indent="-571500">
              <a:lnSpc>
                <a:spcPct val="100000"/>
              </a:lnSpc>
              <a:buFont typeface="Arial" panose="020B0604020202020204" pitchFamily="34" charset="0"/>
              <a:buChar char="•"/>
            </a:pPr>
            <a:r>
              <a:rPr lang="en-US" sz="3600" spc="-1" dirty="0">
                <a:solidFill>
                  <a:srgbClr val="000000"/>
                </a:solidFill>
                <a:uFill>
                  <a:solidFill>
                    <a:srgbClr val="FFFFFF"/>
                  </a:solidFill>
                </a:uFill>
                <a:latin typeface="Trebuchet MS"/>
              </a:rPr>
              <a:t>Proposed method significantly outperforms state-of-the-art IR baselines as well as best systems in CDS track of TREC 2014 and 2015</a:t>
            </a:r>
            <a:endParaRPr lang="en-US" sz="1800" b="0" strike="noStrike" spc="-1" dirty="0">
              <a:solidFill>
                <a:srgbClr val="000000"/>
              </a:solidFill>
              <a:uFill>
                <a:solidFill>
                  <a:srgbClr val="FFFFFF"/>
                </a:solidFill>
              </a:uFill>
              <a:latin typeface="Arial"/>
            </a:endParaRPr>
          </a:p>
        </p:txBody>
      </p:sp>
      <p:sp>
        <p:nvSpPr>
          <p:cNvPr id="52" name="CustomShape 17"/>
          <p:cNvSpPr/>
          <p:nvPr/>
        </p:nvSpPr>
        <p:spPr>
          <a:xfrm>
            <a:off x="33025680" y="6726960"/>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a:solidFill>
                  <a:srgbClr val="385623"/>
                </a:solidFill>
                <a:uFill>
                  <a:solidFill>
                    <a:srgbClr val="FFFFFF"/>
                  </a:solidFill>
                </a:uFill>
                <a:latin typeface="Calibri"/>
                <a:ea typeface="DejaVu Sans"/>
              </a:rPr>
              <a:t>CONCLUSIONS</a:t>
            </a:r>
            <a:endParaRPr lang="en-US" sz="1800" b="0" strike="noStrike" spc="-1">
              <a:solidFill>
                <a:srgbClr val="000000"/>
              </a:solidFill>
              <a:uFill>
                <a:solidFill>
                  <a:srgbClr val="FFFFFF"/>
                </a:solidFill>
              </a:uFill>
              <a:latin typeface="Arial"/>
            </a:endParaRPr>
          </a:p>
        </p:txBody>
      </p:sp>
      <p:sp>
        <p:nvSpPr>
          <p:cNvPr id="53" name="CustomShape 18"/>
          <p:cNvSpPr/>
          <p:nvPr/>
        </p:nvSpPr>
        <p:spPr>
          <a:xfrm>
            <a:off x="33261186" y="20973303"/>
            <a:ext cx="9874080" cy="931365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nSpc>
                <a:spcPct val="100000"/>
              </a:lnSpc>
            </a:pPr>
            <a:r>
              <a:rPr lang="en-US" sz="3600" spc="-1" dirty="0">
                <a:solidFill>
                  <a:srgbClr val="000000"/>
                </a:solidFill>
                <a:uFill>
                  <a:solidFill>
                    <a:srgbClr val="FFFFFF"/>
                  </a:solidFill>
                </a:uFill>
                <a:latin typeface="Trebuchet MS"/>
              </a:rPr>
              <a:t>1. </a:t>
            </a:r>
            <a:r>
              <a:rPr lang="en-US" sz="3600" spc="-1" dirty="0" err="1">
                <a:solidFill>
                  <a:srgbClr val="000000"/>
                </a:solidFill>
                <a:uFill>
                  <a:solidFill>
                    <a:srgbClr val="FFFFFF"/>
                  </a:solidFill>
                </a:uFill>
                <a:latin typeface="Trebuchet MS"/>
              </a:rPr>
              <a:t>Balaneshinkordan</a:t>
            </a:r>
            <a:r>
              <a:rPr lang="en-US" sz="3600" spc="-1" dirty="0">
                <a:solidFill>
                  <a:srgbClr val="000000"/>
                </a:solidFill>
                <a:uFill>
                  <a:solidFill>
                    <a:srgbClr val="FFFFFF"/>
                  </a:solidFill>
                </a:uFill>
                <a:latin typeface="Trebuchet MS"/>
              </a:rPr>
              <a:t>, Saeid, Alexander Kotov, and </a:t>
            </a:r>
            <a:r>
              <a:rPr lang="en-US" sz="3600" spc="-1" dirty="0" err="1">
                <a:solidFill>
                  <a:srgbClr val="000000"/>
                </a:solidFill>
                <a:uFill>
                  <a:solidFill>
                    <a:srgbClr val="FFFFFF"/>
                  </a:solidFill>
                </a:uFill>
                <a:latin typeface="Trebuchet MS"/>
              </a:rPr>
              <a:t>Railan</a:t>
            </a:r>
            <a:r>
              <a:rPr lang="en-US" sz="3600" spc="-1" dirty="0">
                <a:solidFill>
                  <a:srgbClr val="000000"/>
                </a:solidFill>
                <a:uFill>
                  <a:solidFill>
                    <a:srgbClr val="FFFFFF"/>
                  </a:solidFill>
                </a:uFill>
                <a:latin typeface="Trebuchet MS"/>
              </a:rPr>
              <a:t> </a:t>
            </a:r>
            <a:r>
              <a:rPr lang="en-US" sz="3600" spc="-1" dirty="0" err="1">
                <a:solidFill>
                  <a:srgbClr val="000000"/>
                </a:solidFill>
                <a:uFill>
                  <a:solidFill>
                    <a:srgbClr val="FFFFFF"/>
                  </a:solidFill>
                </a:uFill>
                <a:latin typeface="Trebuchet MS"/>
              </a:rPr>
              <a:t>Xisto</a:t>
            </a:r>
            <a:r>
              <a:rPr lang="en-US" sz="3600" spc="-1" dirty="0">
                <a:solidFill>
                  <a:srgbClr val="000000"/>
                </a:solidFill>
                <a:uFill>
                  <a:solidFill>
                    <a:srgbClr val="FFFFFF"/>
                  </a:solidFill>
                </a:uFill>
                <a:latin typeface="Trebuchet MS"/>
              </a:rPr>
              <a:t>. "WSU-IR at TREC 2015 Clinical Decision Support Track: Joint Weighting of Explicit and Latent Medical Query Concepts from Diverse Sources." In TREC. 2015.</a:t>
            </a:r>
          </a:p>
          <a:p>
            <a:pPr>
              <a:lnSpc>
                <a:spcPct val="100000"/>
              </a:lnSpc>
            </a:pPr>
            <a:r>
              <a:rPr lang="en-US" sz="3600" spc="-1" dirty="0">
                <a:solidFill>
                  <a:srgbClr val="000000"/>
                </a:solidFill>
                <a:uFill>
                  <a:solidFill>
                    <a:srgbClr val="FFFFFF"/>
                  </a:solidFill>
                </a:uFill>
                <a:latin typeface="Trebuchet MS"/>
              </a:rPr>
              <a:t> </a:t>
            </a:r>
          </a:p>
          <a:p>
            <a:pPr>
              <a:lnSpc>
                <a:spcPct val="100000"/>
              </a:lnSpc>
            </a:pPr>
            <a:r>
              <a:rPr lang="en-US" sz="3600" spc="-1" dirty="0">
                <a:solidFill>
                  <a:srgbClr val="000000"/>
                </a:solidFill>
                <a:uFill>
                  <a:solidFill>
                    <a:srgbClr val="FFFFFF"/>
                  </a:solidFill>
                </a:uFill>
                <a:latin typeface="Trebuchet MS"/>
              </a:rPr>
              <a:t>2. </a:t>
            </a:r>
            <a:r>
              <a:rPr lang="en-US" sz="3600" spc="-1" dirty="0" err="1">
                <a:solidFill>
                  <a:srgbClr val="000000"/>
                </a:solidFill>
                <a:uFill>
                  <a:solidFill>
                    <a:srgbClr val="FFFFFF"/>
                  </a:solidFill>
                </a:uFill>
                <a:latin typeface="Trebuchet MS"/>
              </a:rPr>
              <a:t>Balaneshin-kordan</a:t>
            </a:r>
            <a:r>
              <a:rPr lang="en-US" sz="3600" spc="-1" dirty="0">
                <a:solidFill>
                  <a:srgbClr val="000000"/>
                </a:solidFill>
                <a:uFill>
                  <a:solidFill>
                    <a:srgbClr val="FFFFFF"/>
                  </a:solidFill>
                </a:uFill>
                <a:latin typeface="Trebuchet MS"/>
              </a:rPr>
              <a:t>, Saeid, and Alexander Kotov. "Optimization method for weighting explicit and latent concepts in clinical decision support queries." In Proceedings of the 2016 ACM on International Conference on the Theory of Information Retrieval, pp. 241-250. ACM, 2016.</a:t>
            </a:r>
          </a:p>
          <a:p>
            <a:pPr marL="571500" indent="-571500">
              <a:lnSpc>
                <a:spcPct val="100000"/>
              </a:lnSpc>
              <a:buFont typeface="Arial" panose="020B0604020202020204" pitchFamily="34" charset="0"/>
              <a:buChar char="•"/>
            </a:pPr>
            <a:endParaRPr lang="en-US" sz="1800" b="0" strike="noStrike" spc="-1" dirty="0">
              <a:solidFill>
                <a:srgbClr val="000000"/>
              </a:solidFill>
              <a:uFill>
                <a:solidFill>
                  <a:srgbClr val="FFFFFF"/>
                </a:solidFill>
              </a:uFill>
              <a:latin typeface="Arial"/>
            </a:endParaRPr>
          </a:p>
        </p:txBody>
      </p:sp>
      <p:sp>
        <p:nvSpPr>
          <p:cNvPr id="54" name="CustomShape 19"/>
          <p:cNvSpPr/>
          <p:nvPr/>
        </p:nvSpPr>
        <p:spPr>
          <a:xfrm>
            <a:off x="32932800" y="20080392"/>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dirty="0">
                <a:solidFill>
                  <a:srgbClr val="385623"/>
                </a:solidFill>
                <a:uFill>
                  <a:solidFill>
                    <a:srgbClr val="FFFFFF"/>
                  </a:solidFill>
                </a:uFill>
                <a:latin typeface="Calibri"/>
                <a:ea typeface="DejaVu Sans"/>
              </a:rPr>
              <a:t>REFERENCES</a:t>
            </a:r>
            <a:endParaRPr lang="en-US" sz="1800" b="0" strike="noStrike" spc="-1" dirty="0">
              <a:solidFill>
                <a:srgbClr val="000000"/>
              </a:solidFill>
              <a:uFill>
                <a:solidFill>
                  <a:srgbClr val="FFFFFF"/>
                </a:solidFill>
              </a:uFill>
              <a:latin typeface="Arial"/>
            </a:endParaRPr>
          </a:p>
        </p:txBody>
      </p:sp>
      <p:sp>
        <p:nvSpPr>
          <p:cNvPr id="57" name="Line 22"/>
          <p:cNvSpPr/>
          <p:nvPr/>
        </p:nvSpPr>
        <p:spPr>
          <a:xfrm>
            <a:off x="0" y="4515120"/>
            <a:ext cx="43909200" cy="360"/>
          </a:xfrm>
          <a:prstGeom prst="line">
            <a:avLst/>
          </a:prstGeom>
          <a:ln w="57240">
            <a:solidFill>
              <a:srgbClr val="FFC641"/>
            </a:solidFill>
            <a:round/>
          </a:ln>
        </p:spPr>
        <p:style>
          <a:lnRef idx="1">
            <a:schemeClr val="accent1"/>
          </a:lnRef>
          <a:fillRef idx="0">
            <a:schemeClr val="accent1"/>
          </a:fillRef>
          <a:effectRef idx="0">
            <a:schemeClr val="accent1"/>
          </a:effectRef>
          <a:fontRef idx="minor"/>
        </p:style>
      </p:sp>
      <p:sp>
        <p:nvSpPr>
          <p:cNvPr id="58" name="Line 23"/>
          <p:cNvSpPr/>
          <p:nvPr/>
        </p:nvSpPr>
        <p:spPr>
          <a:xfrm>
            <a:off x="-9360" y="6115320"/>
            <a:ext cx="43908840" cy="360"/>
          </a:xfrm>
          <a:prstGeom prst="line">
            <a:avLst/>
          </a:prstGeom>
          <a:ln w="57240">
            <a:solidFill>
              <a:srgbClr val="FFC641"/>
            </a:solidFill>
            <a:round/>
          </a:ln>
        </p:spPr>
        <p:style>
          <a:lnRef idx="1">
            <a:schemeClr val="accent1"/>
          </a:lnRef>
          <a:fillRef idx="0">
            <a:schemeClr val="accent1"/>
          </a:fillRef>
          <a:effectRef idx="0">
            <a:schemeClr val="accent1"/>
          </a:effectRef>
          <a:fontRef idx="minor"/>
        </p:style>
      </p:sp>
      <p:sp>
        <p:nvSpPr>
          <p:cNvPr id="59" name="CustomShape 24"/>
          <p:cNvSpPr/>
          <p:nvPr/>
        </p:nvSpPr>
        <p:spPr>
          <a:xfrm>
            <a:off x="33229337" y="29784690"/>
            <a:ext cx="9874080" cy="3003840"/>
          </a:xfrm>
          <a:prstGeom prst="rect">
            <a:avLst/>
          </a:prstGeom>
          <a:noFill/>
          <a:ln>
            <a:noFill/>
          </a:ln>
        </p:spPr>
        <p:style>
          <a:lnRef idx="0">
            <a:scrgbClr r="0" g="0" b="0"/>
          </a:lnRef>
          <a:fillRef idx="0">
            <a:scrgbClr r="0" g="0" b="0"/>
          </a:fillRef>
          <a:effectRef idx="0">
            <a:scrgbClr r="0" g="0" b="0"/>
          </a:effectRef>
          <a:fontRef idx="minor"/>
        </p:style>
        <p:txBody>
          <a:bodyPr lIns="130680" tIns="130680" rIns="130680" bIns="130680"/>
          <a:lstStyle/>
          <a:p>
            <a:pPr algn="ctr">
              <a:lnSpc>
                <a:spcPct val="100000"/>
              </a:lnSpc>
            </a:pPr>
            <a:r>
              <a:rPr lang="en-US" sz="3600" b="0" strike="noStrike" spc="-1" dirty="0">
                <a:solidFill>
                  <a:srgbClr val="000000"/>
                </a:solidFill>
                <a:uFill>
                  <a:solidFill>
                    <a:srgbClr val="FFFFFF"/>
                  </a:solidFill>
                </a:uFill>
                <a:latin typeface="Trebuchet MS"/>
                <a:ea typeface="DejaVu Sans"/>
              </a:rPr>
              <a:t>Saeid </a:t>
            </a:r>
            <a:r>
              <a:rPr lang="en-US" sz="3600" b="0" strike="noStrike" spc="-1" dirty="0" err="1">
                <a:solidFill>
                  <a:srgbClr val="000000"/>
                </a:solidFill>
                <a:uFill>
                  <a:solidFill>
                    <a:srgbClr val="FFFFFF"/>
                  </a:solidFill>
                </a:uFill>
                <a:latin typeface="Trebuchet MS"/>
                <a:ea typeface="DejaVu Sans"/>
              </a:rPr>
              <a:t>Balaneshin-kordan</a:t>
            </a:r>
            <a:r>
              <a:rPr lang="en-US" sz="3600" b="0" strike="noStrike" spc="-1" dirty="0">
                <a:solidFill>
                  <a:srgbClr val="000000"/>
                </a:solidFill>
                <a:uFill>
                  <a:solidFill>
                    <a:srgbClr val="FFFFFF"/>
                  </a:solidFill>
                </a:uFill>
                <a:latin typeface="Trebuchet MS"/>
                <a:ea typeface="DejaVu Sans"/>
              </a:rPr>
              <a:t> and Alexander </a:t>
            </a:r>
            <a:r>
              <a:rPr lang="en-US" sz="3600" b="0" strike="noStrike" spc="-1" dirty="0" err="1">
                <a:solidFill>
                  <a:srgbClr val="000000"/>
                </a:solidFill>
                <a:uFill>
                  <a:solidFill>
                    <a:srgbClr val="FFFFFF"/>
                  </a:solidFill>
                </a:uFill>
                <a:latin typeface="Trebuchet MS"/>
                <a:ea typeface="DejaVu Sans"/>
              </a:rPr>
              <a:t>Kotov</a:t>
            </a:r>
            <a:endParaRPr lang="en-US" sz="1800" b="0" strike="noStrike" spc="-1" dirty="0">
              <a:solidFill>
                <a:srgbClr val="000000"/>
              </a:solidFill>
              <a:uFill>
                <a:solidFill>
                  <a:srgbClr val="FFFFFF"/>
                </a:solidFill>
              </a:uFill>
              <a:latin typeface="Arial"/>
            </a:endParaRPr>
          </a:p>
          <a:p>
            <a:pPr algn="ctr">
              <a:lnSpc>
                <a:spcPct val="100000"/>
              </a:lnSpc>
            </a:pPr>
            <a:r>
              <a:rPr lang="en-US" sz="3600" b="0" strike="noStrike" spc="-1" dirty="0">
                <a:solidFill>
                  <a:srgbClr val="000000"/>
                </a:solidFill>
                <a:uFill>
                  <a:solidFill>
                    <a:srgbClr val="FFFFFF"/>
                  </a:solidFill>
                </a:uFill>
                <a:latin typeface="Trebuchet MS"/>
                <a:ea typeface="DejaVu Sans"/>
              </a:rPr>
              <a:t>Computer Science Department</a:t>
            </a:r>
            <a:endParaRPr lang="en-US" sz="1800" b="0" strike="noStrike" spc="-1" dirty="0">
              <a:solidFill>
                <a:srgbClr val="000000"/>
              </a:solidFill>
              <a:uFill>
                <a:solidFill>
                  <a:srgbClr val="FFFFFF"/>
                </a:solidFill>
              </a:uFill>
              <a:latin typeface="Arial"/>
            </a:endParaRPr>
          </a:p>
          <a:p>
            <a:pPr marL="522360" algn="ctr">
              <a:lnSpc>
                <a:spcPct val="100000"/>
              </a:lnSpc>
            </a:pPr>
            <a:r>
              <a:rPr lang="en-US" sz="3600" b="0" strike="noStrike" spc="-1" dirty="0">
                <a:solidFill>
                  <a:srgbClr val="000000"/>
                </a:solidFill>
                <a:uFill>
                  <a:solidFill>
                    <a:srgbClr val="FFFFFF"/>
                  </a:solidFill>
                </a:uFill>
                <a:latin typeface="Trebuchet MS"/>
                <a:ea typeface="DejaVu Sans"/>
              </a:rPr>
              <a:t>313-316-6723</a:t>
            </a:r>
            <a:endParaRPr lang="en-US" sz="1800" b="0" strike="noStrike" spc="-1" dirty="0">
              <a:solidFill>
                <a:srgbClr val="000000"/>
              </a:solidFill>
              <a:uFill>
                <a:solidFill>
                  <a:srgbClr val="FFFFFF"/>
                </a:solidFill>
              </a:uFill>
              <a:latin typeface="Arial"/>
            </a:endParaRPr>
          </a:p>
          <a:p>
            <a:pPr marL="522360" algn="ctr">
              <a:lnSpc>
                <a:spcPct val="100000"/>
              </a:lnSpc>
            </a:pPr>
            <a:r>
              <a:rPr lang="en-US" sz="3600" b="0" strike="noStrike" spc="-1" dirty="0">
                <a:solidFill>
                  <a:srgbClr val="000000"/>
                </a:solidFill>
                <a:uFill>
                  <a:solidFill>
                    <a:srgbClr val="FFFFFF"/>
                  </a:solidFill>
                </a:uFill>
                <a:latin typeface="Trebuchet MS"/>
                <a:ea typeface="DejaVu Sans"/>
              </a:rPr>
              <a:t>E-Mail-saeid@wayne.edu</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
        <p:nvSpPr>
          <p:cNvPr id="60" name="CustomShape 25"/>
          <p:cNvSpPr/>
          <p:nvPr/>
        </p:nvSpPr>
        <p:spPr>
          <a:xfrm>
            <a:off x="32783634" y="28897941"/>
            <a:ext cx="10383480" cy="927000"/>
          </a:xfrm>
          <a:prstGeom prst="rect">
            <a:avLst/>
          </a:prstGeom>
          <a:noFill/>
          <a:ln>
            <a:noFill/>
          </a:ln>
        </p:spPr>
        <p:style>
          <a:lnRef idx="0">
            <a:scrgbClr r="0" g="0" b="0"/>
          </a:lnRef>
          <a:fillRef idx="0">
            <a:scrgbClr r="0" g="0" b="0"/>
          </a:fillRef>
          <a:effectRef idx="0">
            <a:scrgbClr r="0" g="0" b="0"/>
          </a:effectRef>
          <a:fontRef idx="minor"/>
        </p:style>
        <p:txBody>
          <a:bodyPr lIns="52200" tIns="52200" rIns="52200" bIns="52200" anchor="ctr"/>
          <a:lstStyle/>
          <a:p>
            <a:pPr algn="ctr">
              <a:lnSpc>
                <a:spcPct val="100000"/>
              </a:lnSpc>
            </a:pPr>
            <a:r>
              <a:rPr lang="en-US" sz="5400" b="1" u="sng" strike="noStrike" spc="-1" dirty="0">
                <a:solidFill>
                  <a:srgbClr val="385623"/>
                </a:solidFill>
                <a:uFill>
                  <a:solidFill>
                    <a:srgbClr val="FFFFFF"/>
                  </a:solidFill>
                </a:uFill>
                <a:latin typeface="Calibri"/>
                <a:ea typeface="DejaVu Sans"/>
              </a:rPr>
              <a:t>CONTACT</a:t>
            </a:r>
            <a:endParaRPr lang="en-US" sz="1800" b="0" strike="noStrike" spc="-1" dirty="0">
              <a:solidFill>
                <a:srgbClr val="000000"/>
              </a:solidFill>
              <a:uFill>
                <a:solidFill>
                  <a:srgbClr val="FFFFFF"/>
                </a:solidFill>
              </a:uFill>
              <a:latin typeface="Arial"/>
            </a:endParaRPr>
          </a:p>
        </p:txBody>
      </p:sp>
      <p:pic>
        <p:nvPicPr>
          <p:cNvPr id="61" name="Picture 64"/>
          <p:cNvPicPr/>
          <p:nvPr/>
        </p:nvPicPr>
        <p:blipFill>
          <a:blip r:embed="rId3"/>
          <a:stretch/>
        </p:blipFill>
        <p:spPr>
          <a:xfrm>
            <a:off x="11919600" y="19839240"/>
            <a:ext cx="4590360" cy="4474080"/>
          </a:xfrm>
          <a:prstGeom prst="rect">
            <a:avLst/>
          </a:prstGeom>
          <a:ln>
            <a:noFill/>
          </a:ln>
        </p:spPr>
      </p:pic>
      <p:pic>
        <p:nvPicPr>
          <p:cNvPr id="62" name="Picture 65"/>
          <p:cNvPicPr/>
          <p:nvPr/>
        </p:nvPicPr>
        <p:blipFill>
          <a:blip r:embed="rId4"/>
          <a:stretch/>
        </p:blipFill>
        <p:spPr>
          <a:xfrm>
            <a:off x="16782840" y="14942520"/>
            <a:ext cx="4590000" cy="4474080"/>
          </a:xfrm>
          <a:prstGeom prst="rect">
            <a:avLst/>
          </a:prstGeom>
          <a:ln>
            <a:noFill/>
          </a:ln>
        </p:spPr>
      </p:pic>
      <p:pic>
        <p:nvPicPr>
          <p:cNvPr id="63" name="Picture 66"/>
          <p:cNvPicPr/>
          <p:nvPr/>
        </p:nvPicPr>
        <p:blipFill>
          <a:blip r:embed="rId5"/>
          <a:stretch/>
        </p:blipFill>
        <p:spPr>
          <a:xfrm>
            <a:off x="16948440" y="19855080"/>
            <a:ext cx="4590000" cy="4473720"/>
          </a:xfrm>
          <a:prstGeom prst="rect">
            <a:avLst/>
          </a:prstGeom>
          <a:ln>
            <a:noFill/>
          </a:ln>
        </p:spPr>
      </p:pic>
      <p:pic>
        <p:nvPicPr>
          <p:cNvPr id="64" name="Picture 69"/>
          <p:cNvPicPr/>
          <p:nvPr/>
        </p:nvPicPr>
        <p:blipFill>
          <a:blip r:embed="rId6"/>
          <a:stretch/>
        </p:blipFill>
        <p:spPr>
          <a:xfrm>
            <a:off x="13984200" y="10908720"/>
            <a:ext cx="7345080" cy="3649320"/>
          </a:xfrm>
          <a:prstGeom prst="rect">
            <a:avLst/>
          </a:prstGeom>
          <a:ln>
            <a:solidFill>
              <a:schemeClr val="tx2"/>
            </a:solidFill>
          </a:ln>
        </p:spPr>
      </p:pic>
      <p:sp>
        <p:nvSpPr>
          <p:cNvPr id="66" name="CustomShape 26"/>
          <p:cNvSpPr/>
          <p:nvPr/>
        </p:nvSpPr>
        <p:spPr>
          <a:xfrm>
            <a:off x="18777600" y="19372320"/>
            <a:ext cx="16646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First Iteration</a:t>
            </a:r>
            <a:endParaRPr lang="en-US" sz="1800" b="0" strike="noStrike" spc="-1">
              <a:solidFill>
                <a:srgbClr val="000000"/>
              </a:solidFill>
              <a:uFill>
                <a:solidFill>
                  <a:srgbClr val="FFFFFF"/>
                </a:solidFill>
              </a:uFill>
              <a:latin typeface="Arial"/>
            </a:endParaRPr>
          </a:p>
        </p:txBody>
      </p:sp>
      <p:sp>
        <p:nvSpPr>
          <p:cNvPr id="67" name="CustomShape 27"/>
          <p:cNvSpPr/>
          <p:nvPr/>
        </p:nvSpPr>
        <p:spPr>
          <a:xfrm>
            <a:off x="13522680" y="24329520"/>
            <a:ext cx="20336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Second Iteration</a:t>
            </a:r>
            <a:endParaRPr lang="en-US" sz="1800" b="0" strike="noStrike" spc="-1">
              <a:solidFill>
                <a:srgbClr val="000000"/>
              </a:solidFill>
              <a:uFill>
                <a:solidFill>
                  <a:srgbClr val="FFFFFF"/>
                </a:solidFill>
              </a:uFill>
              <a:latin typeface="Arial"/>
            </a:endParaRPr>
          </a:p>
        </p:txBody>
      </p:sp>
      <p:sp>
        <p:nvSpPr>
          <p:cNvPr id="68" name="CustomShape 28"/>
          <p:cNvSpPr/>
          <p:nvPr/>
        </p:nvSpPr>
        <p:spPr>
          <a:xfrm>
            <a:off x="18777600" y="24314040"/>
            <a:ext cx="174996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Third Iteration</a:t>
            </a:r>
            <a:endParaRPr lang="en-US" sz="1800" b="0" strike="noStrike" spc="-1">
              <a:solidFill>
                <a:srgbClr val="000000"/>
              </a:solidFill>
              <a:uFill>
                <a:solidFill>
                  <a:srgbClr val="FFFFFF"/>
                </a:solidFill>
              </a:uFill>
              <a:latin typeface="Arial"/>
            </a:endParaRPr>
          </a:p>
        </p:txBody>
      </p:sp>
      <p:sp>
        <p:nvSpPr>
          <p:cNvPr id="69" name="CustomShape 29"/>
          <p:cNvSpPr/>
          <p:nvPr/>
        </p:nvSpPr>
        <p:spPr>
          <a:xfrm>
            <a:off x="12202920" y="12013920"/>
            <a:ext cx="1457640" cy="1004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US" sz="2000" b="0" strike="noStrike" spc="-1">
                <a:solidFill>
                  <a:srgbClr val="000000"/>
                </a:solidFill>
                <a:uFill>
                  <a:solidFill>
                    <a:srgbClr val="FFFFFF"/>
                  </a:solidFill>
                </a:uFill>
                <a:latin typeface="Arial"/>
                <a:ea typeface="DejaVu Sans"/>
              </a:rPr>
              <a:t>Nonconvex</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Arial"/>
                <a:ea typeface="DejaVu Sans"/>
              </a:rPr>
              <a:t>Objective</a:t>
            </a:r>
            <a:endParaRPr lang="en-US" sz="1800" b="0" strike="noStrike" spc="-1">
              <a:solidFill>
                <a:srgbClr val="000000"/>
              </a:solidFill>
              <a:uFill>
                <a:solidFill>
                  <a:srgbClr val="FFFFFF"/>
                </a:solidFill>
              </a:uFill>
              <a:latin typeface="Arial"/>
            </a:endParaRPr>
          </a:p>
          <a:p>
            <a:pPr algn="ctr">
              <a:lnSpc>
                <a:spcPct val="100000"/>
              </a:lnSpc>
            </a:pPr>
            <a:r>
              <a:rPr lang="en-US" sz="2000" b="0" strike="noStrike" spc="-1">
                <a:solidFill>
                  <a:srgbClr val="000000"/>
                </a:solidFill>
                <a:uFill>
                  <a:solidFill>
                    <a:srgbClr val="FFFFFF"/>
                  </a:solidFill>
                </a:uFill>
                <a:latin typeface="Arial"/>
                <a:ea typeface="DejaVu Sans"/>
              </a:rPr>
              <a:t>Function:</a:t>
            </a:r>
            <a:endParaRPr lang="en-US" sz="1800" b="0" strike="noStrike" spc="-1">
              <a:solidFill>
                <a:srgbClr val="000000"/>
              </a:solidFill>
              <a:uFill>
                <a:solidFill>
                  <a:srgbClr val="FFFFFF"/>
                </a:solidFill>
              </a:uFill>
              <a:latin typeface="Arial"/>
            </a:endParaRPr>
          </a:p>
        </p:txBody>
      </p:sp>
      <p:sp>
        <p:nvSpPr>
          <p:cNvPr id="71" name="CustomShape 31"/>
          <p:cNvSpPr/>
          <p:nvPr/>
        </p:nvSpPr>
        <p:spPr>
          <a:xfrm>
            <a:off x="11626200" y="16503120"/>
            <a:ext cx="4883760" cy="1037880"/>
          </a:xfrm>
          <a:prstGeom prst="rect">
            <a:avLst/>
          </a:prstGeom>
          <a:noFill/>
          <a:ln>
            <a:noFill/>
          </a:ln>
        </p:spPr>
        <p:style>
          <a:lnRef idx="0">
            <a:scrgbClr r="0" g="0" b="0"/>
          </a:lnRef>
          <a:fillRef idx="0">
            <a:scrgbClr r="0" g="0" b="0"/>
          </a:fillRef>
          <a:effectRef idx="0">
            <a:scrgbClr r="0" g="0" b="0"/>
          </a:effectRef>
          <a:fontRef idx="minor"/>
        </p:style>
      </p:sp>
      <p:sp>
        <p:nvSpPr>
          <p:cNvPr id="73" name="CustomShape 33"/>
          <p:cNvSpPr/>
          <p:nvPr/>
        </p:nvSpPr>
        <p:spPr>
          <a:xfrm>
            <a:off x="11626200" y="17734320"/>
            <a:ext cx="4883760" cy="368280"/>
          </a:xfrm>
          <a:prstGeom prst="rect">
            <a:avLst/>
          </a:prstGeom>
          <a:noFill/>
          <a:ln>
            <a:noFill/>
          </a:ln>
        </p:spPr>
        <p:style>
          <a:lnRef idx="0">
            <a:scrgbClr r="0" g="0" b="0"/>
          </a:lnRef>
          <a:fillRef idx="0">
            <a:scrgbClr r="0" g="0" b="0"/>
          </a:fillRef>
          <a:effectRef idx="0">
            <a:scrgbClr r="0" g="0" b="0"/>
          </a:effectRef>
          <a:fontRef idx="minor"/>
        </p:style>
      </p:sp>
      <p:sp>
        <p:nvSpPr>
          <p:cNvPr id="76" name="CustomShape 36"/>
          <p:cNvSpPr/>
          <p:nvPr/>
        </p:nvSpPr>
        <p:spPr>
          <a:xfrm>
            <a:off x="12134520" y="18661680"/>
            <a:ext cx="413280" cy="429840"/>
          </a:xfrm>
          <a:prstGeom prst="rect">
            <a:avLst/>
          </a:prstGeom>
          <a:noFill/>
          <a:ln>
            <a:noFill/>
          </a:ln>
        </p:spPr>
        <p:style>
          <a:lnRef idx="0">
            <a:scrgbClr r="0" g="0" b="0"/>
          </a:lnRef>
          <a:fillRef idx="0">
            <a:scrgbClr r="0" g="0" b="0"/>
          </a:fillRef>
          <a:effectRef idx="0">
            <a:scrgbClr r="0" g="0" b="0"/>
          </a:effectRef>
          <a:fontRef idx="minor"/>
        </p:style>
      </p:sp>
      <p:pic>
        <p:nvPicPr>
          <p:cNvPr id="78" name="Picture 76"/>
          <p:cNvPicPr/>
          <p:nvPr/>
        </p:nvPicPr>
        <p:blipFill>
          <a:blip r:embed="rId7"/>
          <a:stretch/>
        </p:blipFill>
        <p:spPr>
          <a:xfrm>
            <a:off x="22537800" y="18507240"/>
            <a:ext cx="4761360" cy="4037400"/>
          </a:xfrm>
          <a:prstGeom prst="rect">
            <a:avLst/>
          </a:prstGeom>
          <a:ln w="25560">
            <a:solidFill>
              <a:schemeClr val="accent1"/>
            </a:solidFill>
            <a:round/>
          </a:ln>
        </p:spPr>
      </p:pic>
      <p:pic>
        <p:nvPicPr>
          <p:cNvPr id="79" name="Picture 77"/>
          <p:cNvPicPr/>
          <p:nvPr/>
        </p:nvPicPr>
        <p:blipFill>
          <a:blip r:embed="rId8"/>
          <a:stretch/>
        </p:blipFill>
        <p:spPr>
          <a:xfrm>
            <a:off x="22557240" y="13522680"/>
            <a:ext cx="4761360" cy="4037400"/>
          </a:xfrm>
          <a:prstGeom prst="rect">
            <a:avLst/>
          </a:prstGeom>
          <a:ln w="25560">
            <a:solidFill>
              <a:schemeClr val="accent1"/>
            </a:solidFill>
            <a:round/>
          </a:ln>
          <a:effectLst>
            <a:softEdge rad="0"/>
          </a:effectLst>
        </p:spPr>
      </p:pic>
      <p:pic>
        <p:nvPicPr>
          <p:cNvPr id="80" name="Picture 78"/>
          <p:cNvPicPr/>
          <p:nvPr/>
        </p:nvPicPr>
        <p:blipFill>
          <a:blip r:embed="rId9"/>
          <a:stretch/>
        </p:blipFill>
        <p:spPr>
          <a:xfrm>
            <a:off x="27556200" y="13558680"/>
            <a:ext cx="4761360" cy="4037400"/>
          </a:xfrm>
          <a:prstGeom prst="rect">
            <a:avLst/>
          </a:prstGeom>
          <a:ln w="25560">
            <a:solidFill>
              <a:schemeClr val="accent1"/>
            </a:solidFill>
            <a:round/>
          </a:ln>
        </p:spPr>
      </p:pic>
      <p:pic>
        <p:nvPicPr>
          <p:cNvPr id="81" name="Picture 79"/>
          <p:cNvPicPr/>
          <p:nvPr/>
        </p:nvPicPr>
        <p:blipFill>
          <a:blip r:embed="rId10"/>
          <a:stretch/>
        </p:blipFill>
        <p:spPr>
          <a:xfrm>
            <a:off x="27534960" y="18507240"/>
            <a:ext cx="4761360" cy="4037400"/>
          </a:xfrm>
          <a:prstGeom prst="rect">
            <a:avLst/>
          </a:prstGeom>
          <a:ln w="25560">
            <a:solidFill>
              <a:schemeClr val="accent1"/>
            </a:solidFill>
            <a:round/>
          </a:ln>
        </p:spPr>
      </p:pic>
      <p:pic>
        <p:nvPicPr>
          <p:cNvPr id="82" name="Picture 82"/>
          <p:cNvPicPr/>
          <p:nvPr/>
        </p:nvPicPr>
        <p:blipFill>
          <a:blip r:embed="rId11"/>
          <a:stretch/>
        </p:blipFill>
        <p:spPr>
          <a:xfrm>
            <a:off x="22402440" y="8098200"/>
            <a:ext cx="9915120" cy="4594680"/>
          </a:xfrm>
          <a:prstGeom prst="rect">
            <a:avLst/>
          </a:prstGeom>
          <a:ln>
            <a:solidFill>
              <a:schemeClr val="tx2"/>
            </a:solidFill>
          </a:ln>
        </p:spPr>
      </p:pic>
      <p:sp>
        <p:nvSpPr>
          <p:cNvPr id="83" name="CustomShape 38"/>
          <p:cNvSpPr/>
          <p:nvPr/>
        </p:nvSpPr>
        <p:spPr>
          <a:xfrm>
            <a:off x="24102720" y="17717040"/>
            <a:ext cx="256680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A – Automatic</a:t>
            </a:r>
            <a:endParaRPr lang="en-US" sz="1800" b="0" strike="noStrike" spc="-1">
              <a:solidFill>
                <a:srgbClr val="000000"/>
              </a:solidFill>
              <a:uFill>
                <a:solidFill>
                  <a:srgbClr val="FFFFFF"/>
                </a:solidFill>
              </a:uFill>
              <a:latin typeface="Arial"/>
            </a:endParaRPr>
          </a:p>
        </p:txBody>
      </p:sp>
      <p:sp>
        <p:nvSpPr>
          <p:cNvPr id="84" name="CustomShape 39"/>
          <p:cNvSpPr/>
          <p:nvPr/>
        </p:nvSpPr>
        <p:spPr>
          <a:xfrm>
            <a:off x="28860840" y="17743320"/>
            <a:ext cx="210960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A – Manual</a:t>
            </a:r>
            <a:endParaRPr lang="en-US" sz="1800" b="0" strike="noStrike" spc="-1">
              <a:solidFill>
                <a:srgbClr val="000000"/>
              </a:solidFill>
              <a:uFill>
                <a:solidFill>
                  <a:srgbClr val="FFFFFF"/>
                </a:solidFill>
              </a:uFill>
              <a:latin typeface="Arial"/>
            </a:endParaRPr>
          </a:p>
        </p:txBody>
      </p:sp>
      <p:sp>
        <p:nvSpPr>
          <p:cNvPr id="85" name="CustomShape 40"/>
          <p:cNvSpPr/>
          <p:nvPr/>
        </p:nvSpPr>
        <p:spPr>
          <a:xfrm>
            <a:off x="24102720" y="22780080"/>
            <a:ext cx="256680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dirty="0">
                <a:solidFill>
                  <a:srgbClr val="000000"/>
                </a:solidFill>
                <a:uFill>
                  <a:solidFill>
                    <a:srgbClr val="FFFFFF"/>
                  </a:solidFill>
                </a:uFill>
                <a:latin typeface="Arial"/>
                <a:ea typeface="DejaVu Sans"/>
              </a:rPr>
              <a:t>Task B – Automatic</a:t>
            </a:r>
            <a:endParaRPr lang="en-US" sz="1800" b="0" strike="noStrike" spc="-1" dirty="0">
              <a:solidFill>
                <a:srgbClr val="000000"/>
              </a:solidFill>
              <a:uFill>
                <a:solidFill>
                  <a:srgbClr val="FFFFFF"/>
                </a:solidFill>
              </a:uFill>
              <a:latin typeface="Arial"/>
            </a:endParaRPr>
          </a:p>
        </p:txBody>
      </p:sp>
      <p:sp>
        <p:nvSpPr>
          <p:cNvPr id="86" name="CustomShape 41"/>
          <p:cNvSpPr/>
          <p:nvPr/>
        </p:nvSpPr>
        <p:spPr>
          <a:xfrm>
            <a:off x="28860840" y="22806360"/>
            <a:ext cx="210960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Task B – Manual</a:t>
            </a:r>
            <a:endParaRPr lang="en-US" sz="1800" b="0" strike="noStrike" spc="-1">
              <a:solidFill>
                <a:srgbClr val="000000"/>
              </a:solidFill>
              <a:uFill>
                <a:solidFill>
                  <a:srgbClr val="FFFFFF"/>
                </a:solidFill>
              </a:uFill>
              <a:latin typeface="Arial"/>
            </a:endParaRPr>
          </a:p>
        </p:txBody>
      </p:sp>
      <p:sp>
        <p:nvSpPr>
          <p:cNvPr id="87" name="CustomShape 42"/>
          <p:cNvSpPr/>
          <p:nvPr/>
        </p:nvSpPr>
        <p:spPr>
          <a:xfrm>
            <a:off x="27534960" y="15705000"/>
            <a:ext cx="4782600" cy="38772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88" name="CustomShape 43"/>
          <p:cNvSpPr/>
          <p:nvPr/>
        </p:nvSpPr>
        <p:spPr>
          <a:xfrm>
            <a:off x="22554360" y="15681960"/>
            <a:ext cx="4782600" cy="38772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89" name="CustomShape 44"/>
          <p:cNvSpPr/>
          <p:nvPr/>
        </p:nvSpPr>
        <p:spPr>
          <a:xfrm>
            <a:off x="27521280" y="21055680"/>
            <a:ext cx="4782600" cy="38772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90" name="CustomShape 45"/>
          <p:cNvSpPr/>
          <p:nvPr/>
        </p:nvSpPr>
        <p:spPr>
          <a:xfrm>
            <a:off x="22999680" y="8294400"/>
            <a:ext cx="888480" cy="30636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91" name="CustomShape 46"/>
          <p:cNvSpPr/>
          <p:nvPr/>
        </p:nvSpPr>
        <p:spPr>
          <a:xfrm>
            <a:off x="24131160" y="8294400"/>
            <a:ext cx="6335640" cy="160920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92" name="CustomShape 47"/>
          <p:cNvSpPr/>
          <p:nvPr/>
        </p:nvSpPr>
        <p:spPr>
          <a:xfrm>
            <a:off x="24131160" y="9903960"/>
            <a:ext cx="6335640" cy="687600"/>
          </a:xfrm>
          <a:prstGeom prst="rect">
            <a:avLst/>
          </a:prstGeom>
          <a:noFill/>
          <a:ln w="50760">
            <a:solidFill>
              <a:srgbClr val="FF0000"/>
            </a:solidFill>
            <a:round/>
          </a:ln>
        </p:spPr>
        <p:style>
          <a:lnRef idx="2">
            <a:schemeClr val="accent1">
              <a:shade val="50000"/>
            </a:schemeClr>
          </a:lnRef>
          <a:fillRef idx="1">
            <a:schemeClr val="accent1"/>
          </a:fillRef>
          <a:effectRef idx="0">
            <a:schemeClr val="accent1"/>
          </a:effectRef>
          <a:fontRef idx="minor"/>
        </p:style>
      </p:sp>
      <p:sp>
        <p:nvSpPr>
          <p:cNvPr id="93" name="CustomShape 48"/>
          <p:cNvSpPr/>
          <p:nvPr/>
        </p:nvSpPr>
        <p:spPr>
          <a:xfrm>
            <a:off x="26213400" y="12705480"/>
            <a:ext cx="210960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trike="noStrike" spc="-1">
                <a:solidFill>
                  <a:srgbClr val="000000"/>
                </a:solidFill>
                <a:uFill>
                  <a:solidFill>
                    <a:srgbClr val="FFFFFF"/>
                  </a:solidFill>
                </a:uFill>
                <a:latin typeface="Arial"/>
                <a:ea typeface="DejaVu Sans"/>
              </a:rPr>
              <a:t>Queries Example</a:t>
            </a:r>
            <a:endParaRPr lang="en-US" sz="1800" b="0" strike="noStrike" spc="-1">
              <a:solidFill>
                <a:srgbClr val="000000"/>
              </a:solidFill>
              <a:uFill>
                <a:solidFill>
                  <a:srgbClr val="FFFFFF"/>
                </a:solidFill>
              </a:uFill>
              <a:latin typeface="Arial"/>
            </a:endParaRPr>
          </a:p>
        </p:txBody>
      </p:sp>
      <p:pic>
        <p:nvPicPr>
          <p:cNvPr id="94" name="Picture 93"/>
          <p:cNvPicPr/>
          <p:nvPr/>
        </p:nvPicPr>
        <p:blipFill>
          <a:blip r:embed="rId12"/>
          <a:stretch/>
        </p:blipFill>
        <p:spPr>
          <a:xfrm>
            <a:off x="22627308" y="23672784"/>
            <a:ext cx="4667573" cy="3246120"/>
          </a:xfrm>
          <a:prstGeom prst="rect">
            <a:avLst/>
          </a:prstGeom>
          <a:ln>
            <a:solidFill>
              <a:schemeClr val="accent1"/>
            </a:solidFill>
          </a:ln>
        </p:spPr>
      </p:pic>
      <p:pic>
        <p:nvPicPr>
          <p:cNvPr id="95" name="Picture 94"/>
          <p:cNvPicPr/>
          <p:nvPr/>
        </p:nvPicPr>
        <p:blipFill>
          <a:blip r:embed="rId13"/>
          <a:stretch/>
        </p:blipFill>
        <p:spPr>
          <a:xfrm>
            <a:off x="27556605" y="23673624"/>
            <a:ext cx="4667573" cy="3246120"/>
          </a:xfrm>
          <a:prstGeom prst="rect">
            <a:avLst/>
          </a:prstGeom>
          <a:ln>
            <a:solidFill>
              <a:schemeClr val="accent1"/>
            </a:solidFill>
          </a:ln>
        </p:spPr>
      </p:pic>
      <p:pic>
        <p:nvPicPr>
          <p:cNvPr id="96" name="Picture 95"/>
          <p:cNvPicPr/>
          <p:nvPr/>
        </p:nvPicPr>
        <p:blipFill>
          <a:blip r:embed="rId14"/>
          <a:stretch/>
        </p:blipFill>
        <p:spPr>
          <a:xfrm>
            <a:off x="22524166" y="28103007"/>
            <a:ext cx="4815800" cy="2592066"/>
          </a:xfrm>
          <a:prstGeom prst="rect">
            <a:avLst/>
          </a:prstGeom>
          <a:ln>
            <a:solidFill>
              <a:schemeClr val="accent1"/>
            </a:solidFill>
          </a:ln>
        </p:spPr>
      </p:pic>
      <p:pic>
        <p:nvPicPr>
          <p:cNvPr id="97" name="Picture 96"/>
          <p:cNvPicPr/>
          <p:nvPr/>
        </p:nvPicPr>
        <p:blipFill>
          <a:blip r:embed="rId15"/>
          <a:stretch/>
        </p:blipFill>
        <p:spPr>
          <a:xfrm>
            <a:off x="27521280" y="28103007"/>
            <a:ext cx="4815800" cy="2592066"/>
          </a:xfrm>
          <a:prstGeom prst="rect">
            <a:avLst/>
          </a:prstGeom>
          <a:ln>
            <a:solidFill>
              <a:schemeClr val="accent1"/>
            </a:solidFill>
          </a:ln>
        </p:spPr>
      </p:pic>
      <p:sp>
        <p:nvSpPr>
          <p:cNvPr id="98" name="CustomShape 40"/>
          <p:cNvSpPr/>
          <p:nvPr/>
        </p:nvSpPr>
        <p:spPr>
          <a:xfrm>
            <a:off x="23144054" y="27128285"/>
            <a:ext cx="36340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pc="-1" dirty="0">
                <a:solidFill>
                  <a:srgbClr val="000000"/>
                </a:solidFill>
                <a:uFill>
                  <a:solidFill>
                    <a:srgbClr val="FFFFFF"/>
                  </a:solidFill>
                </a:uFill>
              </a:rPr>
              <a:t>TREC 2014 CDS track topics</a:t>
            </a:r>
            <a:endParaRPr lang="en-US" sz="1800" b="0" strike="noStrike" spc="-1" dirty="0">
              <a:solidFill>
                <a:srgbClr val="000000"/>
              </a:solidFill>
              <a:uFill>
                <a:solidFill>
                  <a:srgbClr val="FFFFFF"/>
                </a:solidFill>
              </a:uFill>
              <a:latin typeface="Arial"/>
            </a:endParaRPr>
          </a:p>
        </p:txBody>
      </p:sp>
      <p:sp>
        <p:nvSpPr>
          <p:cNvPr id="99" name="CustomShape 41"/>
          <p:cNvSpPr/>
          <p:nvPr/>
        </p:nvSpPr>
        <p:spPr>
          <a:xfrm>
            <a:off x="28095660" y="27128285"/>
            <a:ext cx="36824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pc="-1" dirty="0">
                <a:solidFill>
                  <a:srgbClr val="000000"/>
                </a:solidFill>
                <a:uFill>
                  <a:solidFill>
                    <a:srgbClr val="FFFFFF"/>
                  </a:solidFill>
                </a:uFill>
              </a:rPr>
              <a:t>TREC 2015 CDS track topics</a:t>
            </a:r>
            <a:endParaRPr lang="en-US" sz="1800" b="0" strike="noStrike" spc="-1" dirty="0">
              <a:solidFill>
                <a:srgbClr val="000000"/>
              </a:solidFill>
              <a:uFill>
                <a:solidFill>
                  <a:srgbClr val="FFFFFF"/>
                </a:solidFill>
              </a:uFill>
              <a:latin typeface="Arial"/>
            </a:endParaRPr>
          </a:p>
        </p:txBody>
      </p:sp>
      <p:sp>
        <p:nvSpPr>
          <p:cNvPr id="100" name="CustomShape 40"/>
          <p:cNvSpPr/>
          <p:nvPr/>
        </p:nvSpPr>
        <p:spPr>
          <a:xfrm>
            <a:off x="23144054" y="30861052"/>
            <a:ext cx="36340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pc="-1" dirty="0">
                <a:solidFill>
                  <a:srgbClr val="000000"/>
                </a:solidFill>
                <a:uFill>
                  <a:solidFill>
                    <a:srgbClr val="FFFFFF"/>
                  </a:solidFill>
                </a:uFill>
              </a:rPr>
              <a:t>TREC 2014 CDS track topics</a:t>
            </a:r>
            <a:endParaRPr lang="en-US" sz="1800" b="0" strike="noStrike" spc="-1" dirty="0">
              <a:solidFill>
                <a:srgbClr val="000000"/>
              </a:solidFill>
              <a:uFill>
                <a:solidFill>
                  <a:srgbClr val="FFFFFF"/>
                </a:solidFill>
              </a:uFill>
              <a:latin typeface="Arial"/>
            </a:endParaRPr>
          </a:p>
        </p:txBody>
      </p:sp>
      <p:sp>
        <p:nvSpPr>
          <p:cNvPr id="101" name="CustomShape 41"/>
          <p:cNvSpPr/>
          <p:nvPr/>
        </p:nvSpPr>
        <p:spPr>
          <a:xfrm>
            <a:off x="28049171" y="30893399"/>
            <a:ext cx="368244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1" spc="-1" dirty="0">
                <a:solidFill>
                  <a:srgbClr val="000000"/>
                </a:solidFill>
                <a:uFill>
                  <a:solidFill>
                    <a:srgbClr val="FFFFFF"/>
                  </a:solidFill>
                </a:uFill>
              </a:rPr>
              <a:t>TREC 2015 CDS track topics</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2467</TotalTime>
  <Words>616</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DejaVu Sans</vt:lpstr>
      <vt:lpstr>Trebuchet MS</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Seungyup Lee</dc:creator>
  <dc:description/>
  <cp:lastModifiedBy>Alex Kotov</cp:lastModifiedBy>
  <cp:revision>56</cp:revision>
  <dcterms:created xsi:type="dcterms:W3CDTF">2015-02-06T20:55:39Z</dcterms:created>
  <dcterms:modified xsi:type="dcterms:W3CDTF">2017-03-14T20:15:17Z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vt:i4>
  </property>
</Properties>
</file>