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1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7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4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7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A777-3818-4DDA-81E7-2B28CF21695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792B-F0AA-4D9C-B121-1FD1C5D7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21"/>
            <a:ext cx="7886700" cy="1325563"/>
          </a:xfrm>
        </p:spPr>
        <p:txBody>
          <a:bodyPr/>
          <a:lstStyle/>
          <a:p>
            <a:r>
              <a:rPr lang="en-US" dirty="0"/>
              <a:t>Clinical decision support queries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713" y="1172823"/>
            <a:ext cx="79985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Query:</a:t>
            </a:r>
            <a:r>
              <a:rPr lang="en-US" dirty="0"/>
              <a:t> 26-year-old </a:t>
            </a:r>
            <a:r>
              <a:rPr lang="en-US" u="sng" dirty="0"/>
              <a:t>obese</a:t>
            </a:r>
            <a:r>
              <a:rPr lang="en-US" dirty="0"/>
              <a:t> </a:t>
            </a:r>
            <a:r>
              <a:rPr lang="en-US" u="sng" dirty="0"/>
              <a:t>woman</a:t>
            </a:r>
            <a:r>
              <a:rPr lang="en-US" dirty="0"/>
              <a:t> with </a:t>
            </a:r>
            <a:r>
              <a:rPr lang="en-US" u="sng" dirty="0"/>
              <a:t>bipolar disorder</a:t>
            </a:r>
            <a:r>
              <a:rPr lang="en-US" dirty="0"/>
              <a:t>, on </a:t>
            </a:r>
            <a:r>
              <a:rPr lang="en-US" u="sng" dirty="0"/>
              <a:t>zolpidem</a:t>
            </a:r>
            <a:r>
              <a:rPr lang="en-US" dirty="0"/>
              <a:t> and </a:t>
            </a:r>
            <a:r>
              <a:rPr lang="en-US" u="sng" dirty="0"/>
              <a:t>lithium</a:t>
            </a:r>
            <a:r>
              <a:rPr lang="en-US" dirty="0"/>
              <a:t>, with recent </a:t>
            </a:r>
            <a:r>
              <a:rPr lang="en-US" u="sng" dirty="0"/>
              <a:t>difficulty sleeping</a:t>
            </a:r>
            <a:r>
              <a:rPr lang="en-US" dirty="0"/>
              <a:t>, </a:t>
            </a:r>
            <a:r>
              <a:rPr lang="en-US" u="sng" dirty="0"/>
              <a:t>agitation</a:t>
            </a:r>
            <a:r>
              <a:rPr lang="en-US" dirty="0"/>
              <a:t>, </a:t>
            </a:r>
            <a:r>
              <a:rPr lang="en-US" u="sng" dirty="0"/>
              <a:t>suicidal ideation</a:t>
            </a:r>
            <a:r>
              <a:rPr lang="en-US" dirty="0"/>
              <a:t>, and </a:t>
            </a:r>
            <a:r>
              <a:rPr lang="en-US" u="sng" dirty="0"/>
              <a:t>irritability</a:t>
            </a:r>
          </a:p>
        </p:txBody>
      </p:sp>
      <p:sp>
        <p:nvSpPr>
          <p:cNvPr id="5" name="Right Arrow 4"/>
          <p:cNvSpPr/>
          <p:nvPr/>
        </p:nvSpPr>
        <p:spPr>
          <a:xfrm rot="7973684">
            <a:off x="2297799" y="1845335"/>
            <a:ext cx="612499" cy="8249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05018"/>
              </p:ext>
            </p:extLst>
          </p:nvPr>
        </p:nvGraphicFramePr>
        <p:xfrm>
          <a:off x="509382" y="2865422"/>
          <a:ext cx="3674992" cy="384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641">
                  <a:extLst>
                    <a:ext uri="{9D8B030D-6E8A-4147-A177-3AD203B41FA5}">
                      <a16:colId xmlns:a16="http://schemas.microsoft.com/office/drawing/2014/main" val="1237942911"/>
                    </a:ext>
                  </a:extLst>
                </a:gridCol>
                <a:gridCol w="1188726">
                  <a:extLst>
                    <a:ext uri="{9D8B030D-6E8A-4147-A177-3AD203B41FA5}">
                      <a16:colId xmlns:a16="http://schemas.microsoft.com/office/drawing/2014/main" val="108012798"/>
                    </a:ext>
                  </a:extLst>
                </a:gridCol>
                <a:gridCol w="1558625">
                  <a:extLst>
                    <a:ext uri="{9D8B030D-6E8A-4147-A177-3AD203B41FA5}">
                      <a16:colId xmlns:a16="http://schemas.microsoft.com/office/drawing/2014/main" val="282319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sem</a:t>
                      </a:r>
                      <a:r>
                        <a:rPr lang="en-US" b="1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7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obesity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 or syndrome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biopolar</a:t>
                      </a:r>
                      <a:r>
                        <a:rPr lang="en-US" dirty="0"/>
                        <a:t> disorder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mental or</a:t>
                      </a:r>
                      <a:r>
                        <a:rPr lang="en-US" baseline="0" dirty="0"/>
                        <a:t> behavioral dysfunction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zolpidem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pharmacologic substance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9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or symptom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69581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2848216">
            <a:off x="6028287" y="1868053"/>
            <a:ext cx="612499" cy="82494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06720"/>
              </p:ext>
            </p:extLst>
          </p:nvPr>
        </p:nvGraphicFramePr>
        <p:xfrm>
          <a:off x="4721088" y="2954873"/>
          <a:ext cx="3965712" cy="347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1237942911"/>
                    </a:ext>
                  </a:extLst>
                </a:gridCol>
                <a:gridCol w="1414182">
                  <a:extLst>
                    <a:ext uri="{9D8B030D-6E8A-4147-A177-3AD203B41FA5}">
                      <a16:colId xmlns:a16="http://schemas.microsoft.com/office/drawing/2014/main" val="108012798"/>
                    </a:ext>
                  </a:extLst>
                </a:gridCol>
                <a:gridCol w="1550505">
                  <a:extLst>
                    <a:ext uri="{9D8B030D-6E8A-4147-A177-3AD203B41FA5}">
                      <a16:colId xmlns:a16="http://schemas.microsoft.com/office/drawing/2014/main" val="282319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sem</a:t>
                      </a:r>
                      <a:r>
                        <a:rPr lang="en-US" b="1" dirty="0"/>
                        <a:t>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7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743072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psychotic</a:t>
                      </a:r>
                      <a:r>
                        <a:rPr lang="en-US" baseline="0" dirty="0"/>
                        <a:t> depression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mental or</a:t>
                      </a:r>
                      <a:r>
                        <a:rPr lang="en-US" baseline="0" dirty="0"/>
                        <a:t> behavioral dysfunction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4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manic disorder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mental or</a:t>
                      </a:r>
                      <a:r>
                        <a:rPr lang="en-US" baseline="0" dirty="0"/>
                        <a:t> behavioral dysfunction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27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dyssomnia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disease or syndrome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1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3887611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restlessness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or symptom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4960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61052" y="2524540"/>
            <a:ext cx="20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explicit concepts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49643" y="2588194"/>
            <a:ext cx="20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latent concepts</a:t>
            </a:r>
          </a:p>
        </p:txBody>
      </p:sp>
    </p:spTree>
    <p:extLst>
      <p:ext uri="{BB962C8B-B14F-4D97-AF65-F5344CB8AC3E}">
        <p14:creationId xmlns:p14="http://schemas.microsoft.com/office/powerpoint/2010/main" val="25157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808" y="1395260"/>
            <a:ext cx="6265018" cy="507424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5028" y="96769"/>
            <a:ext cx="7886700" cy="1325563"/>
          </a:xfrm>
        </p:spPr>
        <p:txBody>
          <a:bodyPr/>
          <a:lstStyle/>
          <a:p>
            <a:r>
              <a:rPr lang="en-US" dirty="0"/>
              <a:t>CDS systems</a:t>
            </a:r>
          </a:p>
        </p:txBody>
      </p:sp>
    </p:spTree>
    <p:extLst>
      <p:ext uri="{BB962C8B-B14F-4D97-AF65-F5344CB8AC3E}">
        <p14:creationId xmlns:p14="http://schemas.microsoft.com/office/powerpoint/2010/main" val="375412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Verbose queries</a:t>
            </a:r>
          </a:p>
          <a:p>
            <a:r>
              <a:rPr lang="en-US" dirty="0"/>
              <a:t>Large number of explicit and latent concepts</a:t>
            </a:r>
          </a:p>
          <a:p>
            <a:r>
              <a:rPr lang="en-US" dirty="0"/>
              <a:t>Large and dense knowledge graph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6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109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Clinical decision support queries</vt:lpstr>
      <vt:lpstr>CDS systems</vt:lpstr>
      <vt:lpstr>CDS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decision support</dc:title>
  <dc:creator>Alex Kotov</dc:creator>
  <cp:lastModifiedBy>Alex Kotov</cp:lastModifiedBy>
  <cp:revision>7</cp:revision>
  <dcterms:created xsi:type="dcterms:W3CDTF">2017-02-06T07:48:33Z</dcterms:created>
  <dcterms:modified xsi:type="dcterms:W3CDTF">2017-02-06T08:45:49Z</dcterms:modified>
</cp:coreProperties>
</file>