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91200" cy="3291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14"/>
          <a:srcRect b="86803"/>
          <a:stretch/>
        </p:blipFill>
        <p:spPr>
          <a:xfrm>
            <a:off x="0" y="0"/>
            <a:ext cx="43889760" cy="43419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wmf"/><Relationship Id="rId18" Type="http://schemas.openxmlformats.org/officeDocument/2006/relationships/image" Target="../media/image1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emf"/><Relationship Id="rId2" Type="http://schemas.openxmlformats.org/officeDocument/2006/relationships/image" Target="../media/image3.png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png"/><Relationship Id="rId19" Type="http://schemas.openxmlformats.org/officeDocument/2006/relationships/image" Target="../media/image20.emf"/><Relationship Id="rId4" Type="http://schemas.openxmlformats.org/officeDocument/2006/relationships/image" Target="../media/image5.wmf"/><Relationship Id="rId9" Type="http://schemas.openxmlformats.org/officeDocument/2006/relationships/image" Target="../media/image10.png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11486160" y="14837760"/>
            <a:ext cx="10052280" cy="988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6" name="CustomShape 2"/>
          <p:cNvSpPr/>
          <p:nvPr/>
        </p:nvSpPr>
        <p:spPr>
          <a:xfrm>
            <a:off x="11721600" y="15293880"/>
            <a:ext cx="4883760" cy="382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37" name="Picture 10"/>
          <p:cNvPicPr/>
          <p:nvPr/>
        </p:nvPicPr>
        <p:blipFill>
          <a:blip r:embed="rId2"/>
          <a:stretch/>
        </p:blipFill>
        <p:spPr>
          <a:xfrm>
            <a:off x="3347280" y="562320"/>
            <a:ext cx="5556240" cy="3330360"/>
          </a:xfrm>
          <a:prstGeom prst="rect">
            <a:avLst/>
          </a:prstGeom>
          <a:ln>
            <a:noFill/>
          </a:ln>
        </p:spPr>
      </p:pic>
      <p:sp>
        <p:nvSpPr>
          <p:cNvPr id="38" name="CustomShape 3"/>
          <p:cNvSpPr/>
          <p:nvPr/>
        </p:nvSpPr>
        <p:spPr>
          <a:xfrm>
            <a:off x="8905320" y="648720"/>
            <a:ext cx="26722440" cy="34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Intelligent Information Retrieval System for 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Case-Based Clinical Decision Support Queries</a:t>
            </a:r>
          </a:p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Saeid </a:t>
            </a: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Balaneshin-kordan</a:t>
            </a: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Alexander </a:t>
            </a:r>
            <a:r>
              <a:rPr lang="en-US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Kotov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Science Department, Wayne State University, Detroit, MI 48202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932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1132668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2159800" y="656784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32992920" y="6567120"/>
            <a:ext cx="10395000" cy="2576808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0" y="4515120"/>
            <a:ext cx="43889760" cy="1619640"/>
          </a:xfrm>
          <a:prstGeom prst="rect">
            <a:avLst/>
          </a:prstGeom>
          <a:solidFill>
            <a:srgbClr val="2E2E2F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008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Analytic Approach: </a:t>
            </a:r>
            <a:r>
              <a:rPr lang="en-US" sz="4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Graduated Non-convexity Optimization (GNC) method to learn importance of the clinical concepts in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54200" y="7633440"/>
            <a:ext cx="9874080" cy="84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Accurately answering verbose queries that describe a clinical case and finding articles in a collection of medical literature requires capturing many explicit and latent aspects of complex information needs underlying such queries.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Proper representation of these aspects often requires query analysis to identify the most important query concepts as well as query transformation by adding new concepts to a query, which can be extracted from the top retrieved documents or medical knowledge bases.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04720" y="672444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754200" y="17273160"/>
            <a:ext cx="9874080" cy="150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Represent verbose domain-specific queries based on weighted unigram, bigram, and multi-term concepts in the query itself, as well as extracted from the top retrieved documents and external knowledge 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Unify query analysis and expansion by jointly determining the importance weights for the query and expansion concepts depending on their type and source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Query: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33-year-old male presents with severe abdominal pain one week after a bike accident, in which he sustained abdominal trauma. He is hypotensive and tachycardic, and imaging reveals a ruptured spleen and intraperitoneal hemorrhage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Explicit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“bike accident”, “abdominal trauma”, “tachycardia”, “splenic rupture”, “intraperitoneal hemorrhage”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Latent concepts: 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“splenic trauma”, “Injury of spleen”, “Traffic accidents”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504720" y="1627452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1628720" y="7633440"/>
            <a:ext cx="1009296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Leverage Graduated Non-Convexity Optimization (GNC) method to jointly determine the importance weights for the query and expansion concepts depending on their type and source: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133784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MATERIALS &amp;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2215980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3284160" y="7632360"/>
            <a:ext cx="9874080" cy="9226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a method to represent CDS queries using explicit concepts from the original query and the latent concepts from the top retrieved documents and knowledge bases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the features to individually weigh each query concept depending on its type and source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proposed to use graduated optimization method to directly optimize the parameters of the concept based retrieval model with respect to the target retrieval metric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Proposed method significantly outperforms state-of-the-art baselines as well as best systems in CDS track of TREC 2014 and 2015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33025680" y="67269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33284160" y="18744390"/>
            <a:ext cx="9348120" cy="5236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Balaneshinkordan, Saeid,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and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Railan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Xisto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"WSU-IR at TREC 2015 Clinical Decision Support Track: Joint Weighting of Explicit and Latent Medical Query Concepts from Diverse Sources." In TREC. 2015.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Balaneshin-kordan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Saeid, and Alexander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Kotov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"Optimization method for weighting explicit and latent concepts in clinical decision support queries." In Proceedings of the 2016 ACM on International Conference on the Theory of Information Retrieval, pp. 241-250. ACM, 2016.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32991480" y="1776591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0" y="4515120"/>
            <a:ext cx="4390920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>
            <a:off x="-9360" y="6115320"/>
            <a:ext cx="4390884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33284160" y="29045880"/>
            <a:ext cx="9874080" cy="30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Saeid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Balaneshin-kordan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and Alexander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Kotov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 Department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313-316-6723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E-Mail-saeid@wayne.edu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33000840" y="28168560"/>
            <a:ext cx="103834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4"/>
          <p:cNvPicPr/>
          <p:nvPr/>
        </p:nvPicPr>
        <p:blipFill>
          <a:blip r:embed="rId3"/>
          <a:stretch/>
        </p:blipFill>
        <p:spPr>
          <a:xfrm>
            <a:off x="11919600" y="19839240"/>
            <a:ext cx="4590360" cy="4474080"/>
          </a:xfrm>
          <a:prstGeom prst="rect">
            <a:avLst/>
          </a:prstGeom>
          <a:ln>
            <a:noFill/>
          </a:ln>
        </p:spPr>
      </p:pic>
      <p:pic>
        <p:nvPicPr>
          <p:cNvPr id="62" name="Picture 65"/>
          <p:cNvPicPr/>
          <p:nvPr/>
        </p:nvPicPr>
        <p:blipFill>
          <a:blip r:embed="rId4"/>
          <a:stretch/>
        </p:blipFill>
        <p:spPr>
          <a:xfrm>
            <a:off x="16782840" y="14942520"/>
            <a:ext cx="4590000" cy="4474080"/>
          </a:xfrm>
          <a:prstGeom prst="rect">
            <a:avLst/>
          </a:prstGeom>
          <a:ln>
            <a:noFill/>
          </a:ln>
        </p:spPr>
      </p:pic>
      <p:pic>
        <p:nvPicPr>
          <p:cNvPr id="63" name="Picture 66"/>
          <p:cNvPicPr/>
          <p:nvPr/>
        </p:nvPicPr>
        <p:blipFill>
          <a:blip r:embed="rId5"/>
          <a:stretch/>
        </p:blipFill>
        <p:spPr>
          <a:xfrm>
            <a:off x="16948440" y="19855080"/>
            <a:ext cx="4590000" cy="4473720"/>
          </a:xfrm>
          <a:prstGeom prst="rect">
            <a:avLst/>
          </a:prstGeom>
          <a:ln>
            <a:noFill/>
          </a:ln>
        </p:spPr>
      </p:pic>
      <p:pic>
        <p:nvPicPr>
          <p:cNvPr id="64" name="Picture 69"/>
          <p:cNvPicPr/>
          <p:nvPr/>
        </p:nvPicPr>
        <p:blipFill>
          <a:blip r:embed="rId6"/>
          <a:stretch/>
        </p:blipFill>
        <p:spPr>
          <a:xfrm>
            <a:off x="13984200" y="10908720"/>
            <a:ext cx="7345080" cy="364932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5" name="Picture 70"/>
          <p:cNvPicPr/>
          <p:nvPr/>
        </p:nvPicPr>
        <p:blipFill>
          <a:blip r:embed="rId7"/>
          <a:stretch/>
        </p:blipFill>
        <p:spPr>
          <a:xfrm>
            <a:off x="12203280" y="25295400"/>
            <a:ext cx="8464680" cy="684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6" name="CustomShape 26"/>
          <p:cNvSpPr/>
          <p:nvPr/>
        </p:nvSpPr>
        <p:spPr>
          <a:xfrm>
            <a:off x="18777600" y="19372320"/>
            <a:ext cx="1664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3522680" y="24329520"/>
            <a:ext cx="2033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18777600" y="24314040"/>
            <a:ext cx="17499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12202920" y="12013920"/>
            <a:ext cx="14576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Nonconvex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12728160" y="15305040"/>
            <a:ext cx="28702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Savitzky-Golay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Smoothing Filter: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11626200" y="16503120"/>
            <a:ext cx="4883760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11767680" y="16522200"/>
            <a:ext cx="4883760" cy="10378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1626200" y="17734320"/>
            <a:ext cx="4883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11757240" y="17743320"/>
            <a:ext cx="4883760" cy="368280"/>
          </a:xfrm>
          <a:prstGeom prst="rect">
            <a:avLst/>
          </a:prstGeom>
          <a:blipFill>
            <a:blip r:embed="rId9"/>
            <a:stretch>
              <a:fillRect b="-3814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2499200" y="18601920"/>
            <a:ext cx="3328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 Jacobian matrix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2134520" y="18661680"/>
            <a:ext cx="41328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7"/>
          <p:cNvSpPr/>
          <p:nvPr/>
        </p:nvSpPr>
        <p:spPr>
          <a:xfrm>
            <a:off x="12134520" y="18623520"/>
            <a:ext cx="413280" cy="42984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6"/>
          <p:cNvPicPr/>
          <p:nvPr/>
        </p:nvPicPr>
        <p:blipFill>
          <a:blip r:embed="rId11"/>
          <a:stretch/>
        </p:blipFill>
        <p:spPr>
          <a:xfrm>
            <a:off x="2253780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79" name="Picture 77"/>
          <p:cNvPicPr/>
          <p:nvPr/>
        </p:nvPicPr>
        <p:blipFill>
          <a:blip r:embed="rId12"/>
          <a:stretch/>
        </p:blipFill>
        <p:spPr>
          <a:xfrm>
            <a:off x="22557240" y="13522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  <a:effectLst>
            <a:softEdge rad="0"/>
          </a:effectLst>
        </p:spPr>
      </p:pic>
      <p:pic>
        <p:nvPicPr>
          <p:cNvPr id="80" name="Picture 78"/>
          <p:cNvPicPr/>
          <p:nvPr/>
        </p:nvPicPr>
        <p:blipFill>
          <a:blip r:embed="rId13"/>
          <a:stretch/>
        </p:blipFill>
        <p:spPr>
          <a:xfrm>
            <a:off x="27556200" y="1355868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1" name="Picture 79"/>
          <p:cNvPicPr/>
          <p:nvPr/>
        </p:nvPicPr>
        <p:blipFill>
          <a:blip r:embed="rId14"/>
          <a:stretch/>
        </p:blipFill>
        <p:spPr>
          <a:xfrm>
            <a:off x="27534960" y="18507240"/>
            <a:ext cx="4761360" cy="403740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82" name="Picture 82"/>
          <p:cNvPicPr/>
          <p:nvPr/>
        </p:nvPicPr>
        <p:blipFill>
          <a:blip r:embed="rId15"/>
          <a:stretch/>
        </p:blipFill>
        <p:spPr>
          <a:xfrm>
            <a:off x="22402440" y="8098200"/>
            <a:ext cx="9915120" cy="4594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3" name="CustomShape 38"/>
          <p:cNvSpPr/>
          <p:nvPr/>
        </p:nvSpPr>
        <p:spPr>
          <a:xfrm>
            <a:off x="24102720" y="1771704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Automatic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9"/>
          <p:cNvSpPr/>
          <p:nvPr/>
        </p:nvSpPr>
        <p:spPr>
          <a:xfrm>
            <a:off x="28860840" y="1774332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0"/>
          <p:cNvSpPr/>
          <p:nvPr/>
        </p:nvSpPr>
        <p:spPr>
          <a:xfrm>
            <a:off x="24102720" y="22780080"/>
            <a:ext cx="2566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Automatic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1"/>
          <p:cNvSpPr/>
          <p:nvPr/>
        </p:nvSpPr>
        <p:spPr>
          <a:xfrm>
            <a:off x="28860840" y="2280636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27534960" y="1570500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3"/>
          <p:cNvSpPr/>
          <p:nvPr/>
        </p:nvSpPr>
        <p:spPr>
          <a:xfrm>
            <a:off x="22554360" y="1568196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4"/>
          <p:cNvSpPr/>
          <p:nvPr/>
        </p:nvSpPr>
        <p:spPr>
          <a:xfrm>
            <a:off x="27521280" y="21055680"/>
            <a:ext cx="4782600" cy="38772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5"/>
          <p:cNvSpPr/>
          <p:nvPr/>
        </p:nvSpPr>
        <p:spPr>
          <a:xfrm>
            <a:off x="22999680" y="8294400"/>
            <a:ext cx="888480" cy="306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6"/>
          <p:cNvSpPr/>
          <p:nvPr/>
        </p:nvSpPr>
        <p:spPr>
          <a:xfrm>
            <a:off x="24131160" y="8294400"/>
            <a:ext cx="6335640" cy="16092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7"/>
          <p:cNvSpPr/>
          <p:nvPr/>
        </p:nvSpPr>
        <p:spPr>
          <a:xfrm>
            <a:off x="24131160" y="9903960"/>
            <a:ext cx="6335640" cy="6876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8"/>
          <p:cNvSpPr/>
          <p:nvPr/>
        </p:nvSpPr>
        <p:spPr>
          <a:xfrm>
            <a:off x="26213400" y="12705480"/>
            <a:ext cx="2109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Queries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6"/>
          <a:stretch/>
        </p:blipFill>
        <p:spPr>
          <a:xfrm>
            <a:off x="22627308" y="2367278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5" name="Picture 94"/>
          <p:cNvPicPr/>
          <p:nvPr/>
        </p:nvPicPr>
        <p:blipFill>
          <a:blip r:embed="rId17"/>
          <a:stretch/>
        </p:blipFill>
        <p:spPr>
          <a:xfrm>
            <a:off x="27556605" y="23673624"/>
            <a:ext cx="4667573" cy="32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18"/>
          <a:stretch/>
        </p:blipFill>
        <p:spPr>
          <a:xfrm>
            <a:off x="22524166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7" name="Picture 96"/>
          <p:cNvPicPr/>
          <p:nvPr/>
        </p:nvPicPr>
        <p:blipFill>
          <a:blip r:embed="rId19"/>
          <a:stretch/>
        </p:blipFill>
        <p:spPr>
          <a:xfrm>
            <a:off x="27521280" y="28103007"/>
            <a:ext cx="4815800" cy="2592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8" name="CustomShape 40"/>
          <p:cNvSpPr/>
          <p:nvPr/>
        </p:nvSpPr>
        <p:spPr>
          <a:xfrm>
            <a:off x="23144054" y="27128285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1"/>
          <p:cNvSpPr/>
          <p:nvPr/>
        </p:nvSpPr>
        <p:spPr>
          <a:xfrm>
            <a:off x="28095660" y="27128285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0"/>
          <p:cNvSpPr/>
          <p:nvPr/>
        </p:nvSpPr>
        <p:spPr>
          <a:xfrm>
            <a:off x="23144054" y="30861052"/>
            <a:ext cx="3634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2014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1"/>
          <p:cNvSpPr/>
          <p:nvPr/>
        </p:nvSpPr>
        <p:spPr>
          <a:xfrm>
            <a:off x="28049171" y="30893399"/>
            <a:ext cx="3682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TREC 2015 CDS track topics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534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Seungyup Lee</dc:creator>
  <dc:description/>
  <cp:lastModifiedBy>Saeid Balaneshinkordan</cp:lastModifiedBy>
  <cp:revision>50</cp:revision>
  <dcterms:created xsi:type="dcterms:W3CDTF">2015-02-06T20:55:39Z</dcterms:created>
  <dcterms:modified xsi:type="dcterms:W3CDTF">2017-03-14T23:36:35Z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