
<file path=[Content_Types].xml><?xml version="1.0" encoding="utf-8"?>
<Types xmlns="http://schemas.openxmlformats.org/package/2006/content-types">
  <Default Extension="xml" ContentType="application/xml"/>
  <Default Extension="emf" ContentType="image/x-emf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6"/>
  </p:notesMasterIdLst>
  <p:sldIdLst>
    <p:sldId id="257" r:id="rId3"/>
    <p:sldId id="260" r:id="rId4"/>
    <p:sldId id="333" r:id="rId5"/>
    <p:sldId id="262" r:id="rId6"/>
    <p:sldId id="282" r:id="rId7"/>
    <p:sldId id="323" r:id="rId8"/>
    <p:sldId id="325" r:id="rId9"/>
    <p:sldId id="327" r:id="rId10"/>
    <p:sldId id="328" r:id="rId11"/>
    <p:sldId id="329" r:id="rId12"/>
    <p:sldId id="331" r:id="rId13"/>
    <p:sldId id="267" r:id="rId14"/>
    <p:sldId id="266" r:id="rId15"/>
    <p:sldId id="316" r:id="rId16"/>
    <p:sldId id="276" r:id="rId17"/>
    <p:sldId id="284" r:id="rId18"/>
    <p:sldId id="285" r:id="rId19"/>
    <p:sldId id="314" r:id="rId20"/>
    <p:sldId id="315" r:id="rId21"/>
    <p:sldId id="286" r:id="rId22"/>
    <p:sldId id="287" r:id="rId23"/>
    <p:sldId id="290" r:id="rId24"/>
    <p:sldId id="291" r:id="rId25"/>
    <p:sldId id="321" r:id="rId26"/>
    <p:sldId id="322" r:id="rId27"/>
    <p:sldId id="324" r:id="rId28"/>
    <p:sldId id="292" r:id="rId29"/>
    <p:sldId id="277" r:id="rId30"/>
    <p:sldId id="353" r:id="rId31"/>
    <p:sldId id="283" r:id="rId32"/>
    <p:sldId id="293" r:id="rId33"/>
    <p:sldId id="294" r:id="rId34"/>
    <p:sldId id="317" r:id="rId35"/>
    <p:sldId id="302" r:id="rId36"/>
    <p:sldId id="318" r:id="rId37"/>
    <p:sldId id="344" r:id="rId38"/>
    <p:sldId id="346" r:id="rId39"/>
    <p:sldId id="347" r:id="rId40"/>
    <p:sldId id="348" r:id="rId41"/>
    <p:sldId id="298" r:id="rId42"/>
    <p:sldId id="332" r:id="rId43"/>
    <p:sldId id="340" r:id="rId44"/>
    <p:sldId id="306" r:id="rId45"/>
    <p:sldId id="296" r:id="rId46"/>
    <p:sldId id="297" r:id="rId47"/>
    <p:sldId id="299" r:id="rId48"/>
    <p:sldId id="300" r:id="rId49"/>
    <p:sldId id="301" r:id="rId50"/>
    <p:sldId id="334" r:id="rId51"/>
    <p:sldId id="335" r:id="rId52"/>
    <p:sldId id="337" r:id="rId53"/>
    <p:sldId id="336" r:id="rId54"/>
    <p:sldId id="339" r:id="rId55"/>
    <p:sldId id="341" r:id="rId56"/>
    <p:sldId id="342" r:id="rId57"/>
    <p:sldId id="343" r:id="rId58"/>
    <p:sldId id="310" r:id="rId59"/>
    <p:sldId id="349" r:id="rId60"/>
    <p:sldId id="351" r:id="rId61"/>
    <p:sldId id="352" r:id="rId62"/>
    <p:sldId id="311" r:id="rId63"/>
    <p:sldId id="312" r:id="rId64"/>
    <p:sldId id="31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7EF"/>
    <a:srgbClr val="BA0C2F"/>
    <a:srgbClr val="215732"/>
    <a:srgbClr val="D7D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customXml" Target="../customXml/item3.xml"/><Relationship Id="rId71" Type="http://schemas.openxmlformats.org/officeDocument/2006/relationships/customXml" Target="../customXml/item2.xml"/><Relationship Id="rId70" Type="http://schemas.openxmlformats.org/officeDocument/2006/relationships/customXml" Target="../customXml/item1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notesMaster" Target="notesMasters/notesMaster1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6A190-BAB0-4FFC-A5E4-D6579F5B88D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36DA5C8-D42B-47F2-9CA4-39D8321DD20C}">
      <dgm:prSet phldrT="[文本]" phldr="0"/>
      <dgm:spPr/>
      <dgm:t>
        <a:bodyPr/>
        <a:lstStyle/>
        <a:p>
          <a:pPr rtl="0"/>
          <a:r>
            <a:rPr lang="zh-CN" sz="4400" b="0">
              <a:latin typeface="Times New Roman" panose="02020603050405020304"/>
              <a:cs typeface="Times New Roman" panose="02020603050405020304"/>
            </a:rPr>
            <a:t>Part 1</a:t>
          </a:r>
          <a:r>
            <a:rPr lang="en-US" altLang="zh-CN" sz="4400" b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rPr>
            <a:t>：</a:t>
          </a:r>
          <a:r>
            <a:rPr lang="en-US" sz="4400" b="0">
              <a:latin typeface="Times New Roman" panose="02020603050405020304"/>
              <a:cs typeface="Times New Roman" panose="02020603050405020304"/>
            </a:rPr>
            <a:t>Where to Insert Adapters</a:t>
          </a:r>
          <a:endParaRPr lang="zh-CN" sz="4400" b="0">
            <a:latin typeface="Times New Roman" panose="02020603050405020304"/>
            <a:cs typeface="Times New Roman" panose="02020603050405020304"/>
          </a:endParaRPr>
        </a:p>
      </dgm:t>
    </dgm:pt>
    <dgm:pt modelId="{7C61495E-FB6D-4947-BE54-C59282500A8B}" cxnId="{04FD3F1A-DC60-49E2-826E-37830AAEAEF6}" type="parTrans">
      <dgm:prSet/>
      <dgm:spPr/>
    </dgm:pt>
    <dgm:pt modelId="{6A8E2C34-D5CA-43EE-9914-588A0E4A5661}" cxnId="{04FD3F1A-DC60-49E2-826E-37830AAEAEF6}" type="sibTrans">
      <dgm:prSet/>
      <dgm:spPr/>
    </dgm:pt>
    <dgm:pt modelId="{020B32E1-795C-49EF-90A5-1254FC0316AC}">
      <dgm:prSet phldrT="[文本]" phldr="0"/>
      <dgm:spPr/>
      <dgm:t>
        <a:bodyPr/>
        <a:lstStyle/>
        <a:p>
          <a:pPr rtl="0"/>
          <a:r>
            <a:rPr lang="en-US" altLang="zh-CN" sz="1100" b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rPr>
            <a:t>Part 2：</a:t>
          </a:r>
          <a:r>
            <a:rPr lang="en-US" altLang="zh-CN" sz="1100" b="0" i="1">
              <a:latin typeface="Times New Roman" panose="02020603050405020304"/>
              <a:cs typeface="Times New Roman" panose="02020603050405020304"/>
            </a:rPr>
            <a:t>How AdaptersWork</a:t>
          </a:r>
          <a:endParaRPr lang="zh-CN" altLang="en-US" b="0">
            <a:latin typeface="Times New Roman" panose="02020603050405020304"/>
            <a:cs typeface="Times New Roman" panose="02020603050405020304"/>
          </a:endParaRPr>
        </a:p>
      </dgm:t>
    </dgm:pt>
    <dgm:pt modelId="{B791675D-C8E5-4108-98E8-717AA9259548}" cxnId="{008154E4-E4C3-44A7-8B6A-E7AD66AE6E43}" type="parTrans">
      <dgm:prSet/>
      <dgm:spPr/>
    </dgm:pt>
    <dgm:pt modelId="{04447403-CCD1-4956-9E44-35F992B2FBBA}" cxnId="{008154E4-E4C3-44A7-8B6A-E7AD66AE6E43}" type="sibTrans">
      <dgm:prSet/>
      <dgm:spPr/>
    </dgm:pt>
    <dgm:pt modelId="{0CA2A19A-3D69-4CFD-BFE8-91A0AEED3EC2}" type="pres">
      <dgm:prSet presAssocID="{5A76A190-BAB0-4FFC-A5E4-D6579F5B88D9}" presName="Name0" presStyleCnt="0">
        <dgm:presLayoutVars>
          <dgm:dir/>
          <dgm:resizeHandles val="exact"/>
        </dgm:presLayoutVars>
      </dgm:prSet>
      <dgm:spPr/>
    </dgm:pt>
    <dgm:pt modelId="{840F5A4A-853B-47C8-93E5-6E2D82A78618}" type="pres">
      <dgm:prSet presAssocID="{F36DA5C8-D42B-47F2-9CA4-39D8321DD20C}" presName="parTxOnly" presStyleLbl="node1" presStyleIdx="0" presStyleCnt="2">
        <dgm:presLayoutVars>
          <dgm:bulletEnabled val="1"/>
        </dgm:presLayoutVars>
      </dgm:prSet>
      <dgm:spPr/>
    </dgm:pt>
    <dgm:pt modelId="{84FF7972-D417-4D3A-90E2-CE69C936FC53}" type="pres">
      <dgm:prSet presAssocID="{6A8E2C34-D5CA-43EE-9914-588A0E4A5661}" presName="parSpace" presStyleCnt="0"/>
      <dgm:spPr/>
    </dgm:pt>
    <dgm:pt modelId="{B4490BFC-C739-4115-AE6A-6E91C06D7F7B}" type="pres">
      <dgm:prSet presAssocID="{020B32E1-795C-49EF-90A5-1254FC0316AC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04FD3F1A-DC60-49E2-826E-37830AAEAEF6}" srcId="{5A76A190-BAB0-4FFC-A5E4-D6579F5B88D9}" destId="{F36DA5C8-D42B-47F2-9CA4-39D8321DD20C}" srcOrd="0" destOrd="0" parTransId="{7C61495E-FB6D-4947-BE54-C59282500A8B}" sibTransId="{6A8E2C34-D5CA-43EE-9914-588A0E4A5661}"/>
    <dgm:cxn modelId="{B8BF9DA9-6D6E-4CA8-BBD4-EC21B4D5A0D3}" type="presOf" srcId="{020B32E1-795C-49EF-90A5-1254FC0316AC}" destId="{B4490BFC-C739-4115-AE6A-6E91C06D7F7B}" srcOrd="0" destOrd="0" presId="urn:microsoft.com/office/officeart/2005/8/layout/hChevron3"/>
    <dgm:cxn modelId="{0E8C48AF-5927-41F7-AD69-00BD5A10A637}" type="presOf" srcId="{5A76A190-BAB0-4FFC-A5E4-D6579F5B88D9}" destId="{0CA2A19A-3D69-4CFD-BFE8-91A0AEED3EC2}" srcOrd="0" destOrd="0" presId="urn:microsoft.com/office/officeart/2005/8/layout/hChevron3"/>
    <dgm:cxn modelId="{99F3D4E2-6F71-47BE-A173-B4488D639AA0}" type="presOf" srcId="{F36DA5C8-D42B-47F2-9CA4-39D8321DD20C}" destId="{840F5A4A-853B-47C8-93E5-6E2D82A78618}" srcOrd="0" destOrd="0" presId="urn:microsoft.com/office/officeart/2005/8/layout/hChevron3"/>
    <dgm:cxn modelId="{008154E4-E4C3-44A7-8B6A-E7AD66AE6E43}" srcId="{5A76A190-BAB0-4FFC-A5E4-D6579F5B88D9}" destId="{020B32E1-795C-49EF-90A5-1254FC0316AC}" srcOrd="1" destOrd="0" parTransId="{B791675D-C8E5-4108-98E8-717AA9259548}" sibTransId="{04447403-CCD1-4956-9E44-35F992B2FBBA}"/>
    <dgm:cxn modelId="{6CC336C9-ED65-4580-AD8C-5E500121254E}" type="presParOf" srcId="{0CA2A19A-3D69-4CFD-BFE8-91A0AEED3EC2}" destId="{840F5A4A-853B-47C8-93E5-6E2D82A78618}" srcOrd="0" destOrd="0" presId="urn:microsoft.com/office/officeart/2005/8/layout/hChevron3"/>
    <dgm:cxn modelId="{A75774F9-15DC-4258-8B77-86A5D2EF10D1}" type="presParOf" srcId="{0CA2A19A-3D69-4CFD-BFE8-91A0AEED3EC2}" destId="{84FF7972-D417-4D3A-90E2-CE69C936FC53}" srcOrd="1" destOrd="0" presId="urn:microsoft.com/office/officeart/2005/8/layout/hChevron3"/>
    <dgm:cxn modelId="{3A391400-8C7A-4A65-B3EC-0C3FD43E7540}" type="presParOf" srcId="{0CA2A19A-3D69-4CFD-BFE8-91A0AEED3EC2}" destId="{B4490BFC-C739-4115-AE6A-6E91C06D7F7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D41F65-CDF5-43BA-BA6C-1325757E1E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9369CA-ECDD-4376-AD48-0A6BC8E5B286}">
      <dgm:prSet phldrT="[文本]" phldr="0" custT="0"/>
      <dgm:spPr/>
      <dgm:t>
        <a:bodyPr/>
        <a:lstStyle/>
        <a:p>
          <a:pPr rtl="0"/>
          <a:r>
            <a:rPr lang="zh-CN"/>
            <a:t>Task description</a:t>
          </a:r>
          <a:endParaRPr lang="zh-CN" altLang="en-US"/>
        </a:p>
      </dgm:t>
    </dgm:pt>
    <dgm:pt modelId="{4CB5570E-30CD-4CD6-B39D-F2133153AF26}" cxnId="{DB57A09D-96F9-4E27-8C0C-81EB660DB00D}" type="parTrans">
      <dgm:prSet/>
      <dgm:spPr/>
    </dgm:pt>
    <dgm:pt modelId="{6439FDFC-5AE9-4AD6-8041-35859412A5A1}" cxnId="{DB57A09D-96F9-4E27-8C0C-81EB660DB00D}" type="sibTrans">
      <dgm:prSet/>
      <dgm:spPr/>
      <dgm:t>
        <a:bodyPr/>
        <a:lstStyle/>
        <a:p>
          <a:endParaRPr lang="zh-CN" altLang="en-US"/>
        </a:p>
      </dgm:t>
    </dgm:pt>
    <dgm:pt modelId="{059AB63F-E615-43F0-AB6E-C48D1B8F0634}">
      <dgm:prSet phldrT="[文本]" phldr="0"/>
      <dgm:spPr/>
      <dgm:t>
        <a:bodyPr/>
        <a:lstStyle/>
        <a:p>
          <a:pPr rtl="0"/>
          <a:r>
            <a:rPr lang="zh-CN"/>
            <a:t>Task </a:t>
          </a:r>
          <a:r>
            <a:rPr lang="en-US" altLang="zh-CN">
              <a:latin typeface="Calibri Light" panose="020F0302020204030204"/>
            </a:rPr>
            <a:t>embedding</a:t>
          </a:r>
          <a:endParaRPr lang="zh-CN" altLang="en-US"/>
        </a:p>
      </dgm:t>
    </dgm:pt>
    <dgm:pt modelId="{CBCA48FB-C4DE-4AB9-9492-71E1A964C92C}" cxnId="{B6EAD8A3-8C60-4F35-9FFE-BA1B8E053CE2}" type="parTrans">
      <dgm:prSet/>
      <dgm:spPr/>
    </dgm:pt>
    <dgm:pt modelId="{9441A499-0015-408E-A72E-C9E0E663E001}" cxnId="{B6EAD8A3-8C60-4F35-9FFE-BA1B8E053CE2}" type="sibTrans">
      <dgm:prSet/>
      <dgm:spPr/>
      <dgm:t>
        <a:bodyPr/>
        <a:lstStyle/>
        <a:p>
          <a:endParaRPr lang="zh-CN" altLang="en-US"/>
        </a:p>
      </dgm:t>
    </dgm:pt>
    <dgm:pt modelId="{7DE3AA8A-2220-4E70-9CA9-F318709BB8A9}">
      <dgm:prSet phldrT="[文本]" phldr="0"/>
      <dgm:spPr/>
      <dgm:t>
        <a:bodyPr/>
        <a:lstStyle/>
        <a:p>
          <a:r>
            <a:rPr lang="zh-CN"/>
            <a:t>Hypernetwork</a:t>
          </a:r>
          <a:endParaRPr lang="zh-CN" altLang="en-US"/>
        </a:p>
      </dgm:t>
    </dgm:pt>
    <dgm:pt modelId="{48CA3FDC-EC3C-47FA-971A-68B7DFE262DB}" cxnId="{D015E6BD-6C72-41F7-9749-ECF01DB7B649}" type="parTrans">
      <dgm:prSet/>
      <dgm:spPr/>
    </dgm:pt>
    <dgm:pt modelId="{D7A98675-34DE-41BB-81F8-76DBF37ACC90}" cxnId="{D015E6BD-6C72-41F7-9749-ECF01DB7B649}" type="sibTrans">
      <dgm:prSet/>
      <dgm:spPr/>
      <dgm:t>
        <a:bodyPr/>
        <a:lstStyle/>
        <a:p>
          <a:endParaRPr lang="zh-CN" altLang="en-US"/>
        </a:p>
      </dgm:t>
    </dgm:pt>
    <dgm:pt modelId="{62754CD2-5AD8-4D26-9880-D9270A9D3AED}">
      <dgm:prSet phldr="0"/>
      <dgm:spPr/>
      <dgm:t>
        <a:bodyPr/>
        <a:lstStyle/>
        <a:p>
          <a:pPr rtl="0"/>
          <a:r>
            <a:rPr lang="en-US" err="1"/>
            <a:t>LoRA</a:t>
          </a:r>
          <a:r>
            <a:rPr lang="en-US"/>
            <a:t> weights</a:t>
          </a:r>
          <a:endParaRPr lang="en-US" altLang="zh-CN">
            <a:latin typeface="Calibri Light" panose="020F0302020204030204"/>
          </a:endParaRPr>
        </a:p>
      </dgm:t>
    </dgm:pt>
    <dgm:pt modelId="{6C320D8F-FD60-4484-8109-264A65115B3E}" cxnId="{6E49D6F2-2F83-4EAD-AEE4-55848562D547}" type="parTrans">
      <dgm:prSet/>
      <dgm:spPr/>
    </dgm:pt>
    <dgm:pt modelId="{839C0082-CEA1-49F7-BED8-DF0EFAC76F28}" cxnId="{6E49D6F2-2F83-4EAD-AEE4-55848562D547}" type="sibTrans">
      <dgm:prSet/>
      <dgm:spPr/>
      <dgm:t>
        <a:bodyPr/>
        <a:lstStyle/>
        <a:p>
          <a:endParaRPr lang="zh-CN" altLang="en-US"/>
        </a:p>
      </dgm:t>
    </dgm:pt>
    <dgm:pt modelId="{11E22299-B2BA-4FF3-8614-53109B4D5D32}">
      <dgm:prSet phldr="0"/>
      <dgm:spPr/>
      <dgm:t>
        <a:bodyPr/>
        <a:lstStyle/>
        <a:p>
          <a:pPr rtl="0"/>
          <a:r>
            <a:rPr lang="en-US"/>
            <a:t>Base model</a:t>
          </a:r>
          <a:endParaRPr lang="en-US">
            <a:latin typeface="Calibri Light" panose="020F0302020204030204"/>
          </a:endParaRPr>
        </a:p>
      </dgm:t>
    </dgm:pt>
    <dgm:pt modelId="{FEE9438D-01E4-4F77-A9B2-2977AAA90BFD}" cxnId="{AEE852AB-ED9E-4E0D-94BD-797193DBC071}" type="parTrans">
      <dgm:prSet/>
      <dgm:spPr/>
    </dgm:pt>
    <dgm:pt modelId="{41FE5ACF-DC64-4731-A43C-82DDFCFF1FDB}" cxnId="{AEE852AB-ED9E-4E0D-94BD-797193DBC071}" type="sibTrans">
      <dgm:prSet/>
      <dgm:spPr/>
    </dgm:pt>
    <dgm:pt modelId="{940F4593-9282-44BC-A21D-46182BE30DC3}" type="pres">
      <dgm:prSet presAssocID="{FAD41F65-CDF5-43BA-BA6C-1325757E1E97}" presName="Name0" presStyleCnt="0">
        <dgm:presLayoutVars>
          <dgm:dir/>
          <dgm:resizeHandles val="exact"/>
        </dgm:presLayoutVars>
      </dgm:prSet>
      <dgm:spPr/>
    </dgm:pt>
    <dgm:pt modelId="{8FA7A4FF-3ECA-4AFD-83C6-6C915812F06F}" type="pres">
      <dgm:prSet presAssocID="{859369CA-ECDD-4376-AD48-0A6BC8E5B286}" presName="node" presStyleLbl="node1" presStyleIdx="0" presStyleCnt="5">
        <dgm:presLayoutVars>
          <dgm:bulletEnabled val="1"/>
        </dgm:presLayoutVars>
      </dgm:prSet>
      <dgm:spPr/>
    </dgm:pt>
    <dgm:pt modelId="{F6C31A36-C7E3-4FA9-8EA9-9FCF43265941}" type="pres">
      <dgm:prSet presAssocID="{6439FDFC-5AE9-4AD6-8041-35859412A5A1}" presName="sibTrans" presStyleLbl="sibTrans2D1" presStyleIdx="0" presStyleCnt="4"/>
      <dgm:spPr/>
    </dgm:pt>
    <dgm:pt modelId="{AEB16CEA-0798-4FD4-9EB4-034DB3472A44}" type="pres">
      <dgm:prSet presAssocID="{6439FDFC-5AE9-4AD6-8041-35859412A5A1}" presName="connectorText" presStyleLbl="sibTrans2D1" presStyleIdx="0" presStyleCnt="4"/>
      <dgm:spPr/>
    </dgm:pt>
    <dgm:pt modelId="{7323C422-BFEF-470C-B4CE-02E2BFBB7E57}" type="pres">
      <dgm:prSet presAssocID="{059AB63F-E615-43F0-AB6E-C48D1B8F0634}" presName="node" presStyleLbl="node1" presStyleIdx="1" presStyleCnt="5">
        <dgm:presLayoutVars>
          <dgm:bulletEnabled val="1"/>
        </dgm:presLayoutVars>
      </dgm:prSet>
      <dgm:spPr/>
    </dgm:pt>
    <dgm:pt modelId="{AFBDD81F-E6F7-4771-A178-8B7EF2AABD82}" type="pres">
      <dgm:prSet presAssocID="{9441A499-0015-408E-A72E-C9E0E663E001}" presName="sibTrans" presStyleLbl="sibTrans2D1" presStyleIdx="1" presStyleCnt="4"/>
      <dgm:spPr/>
    </dgm:pt>
    <dgm:pt modelId="{BFFC9F98-5737-4759-BB2D-974BCD03B347}" type="pres">
      <dgm:prSet presAssocID="{9441A499-0015-408E-A72E-C9E0E663E001}" presName="connectorText" presStyleLbl="sibTrans2D1" presStyleIdx="1" presStyleCnt="4"/>
      <dgm:spPr/>
    </dgm:pt>
    <dgm:pt modelId="{2CE8894F-C8DB-4DDB-AE72-B2A65AB69BB3}" type="pres">
      <dgm:prSet presAssocID="{7DE3AA8A-2220-4E70-9CA9-F318709BB8A9}" presName="node" presStyleLbl="node1" presStyleIdx="2" presStyleCnt="5">
        <dgm:presLayoutVars>
          <dgm:bulletEnabled val="1"/>
        </dgm:presLayoutVars>
      </dgm:prSet>
      <dgm:spPr/>
    </dgm:pt>
    <dgm:pt modelId="{0679981B-8FF7-4818-91FD-01C296A3C776}" type="pres">
      <dgm:prSet presAssocID="{D7A98675-34DE-41BB-81F8-76DBF37ACC90}" presName="sibTrans" presStyleLbl="sibTrans2D1" presStyleIdx="2" presStyleCnt="4"/>
      <dgm:spPr/>
    </dgm:pt>
    <dgm:pt modelId="{512A72E8-5B3A-47FC-ADEA-DEB0A6D0CA6E}" type="pres">
      <dgm:prSet presAssocID="{D7A98675-34DE-41BB-81F8-76DBF37ACC90}" presName="connectorText" presStyleLbl="sibTrans2D1" presStyleIdx="2" presStyleCnt="4"/>
      <dgm:spPr/>
    </dgm:pt>
    <dgm:pt modelId="{1BC563C3-1330-4ED7-B7BC-E6F9036213DA}" type="pres">
      <dgm:prSet presAssocID="{62754CD2-5AD8-4D26-9880-D9270A9D3AED}" presName="node" presStyleLbl="node1" presStyleIdx="3" presStyleCnt="5">
        <dgm:presLayoutVars>
          <dgm:bulletEnabled val="1"/>
        </dgm:presLayoutVars>
      </dgm:prSet>
      <dgm:spPr/>
    </dgm:pt>
    <dgm:pt modelId="{3E829AF2-EC43-4479-9F91-B3F5239C27EE}" type="pres">
      <dgm:prSet presAssocID="{839C0082-CEA1-49F7-BED8-DF0EFAC76F28}" presName="sibTrans" presStyleLbl="sibTrans2D1" presStyleIdx="3" presStyleCnt="4"/>
      <dgm:spPr/>
    </dgm:pt>
    <dgm:pt modelId="{2361E66B-D9D4-47B2-8B40-5A5C9D57D009}" type="pres">
      <dgm:prSet presAssocID="{839C0082-CEA1-49F7-BED8-DF0EFAC76F28}" presName="connectorText" presStyleLbl="sibTrans2D1" presStyleIdx="3" presStyleCnt="4"/>
      <dgm:spPr/>
    </dgm:pt>
    <dgm:pt modelId="{46DCD011-4FE0-4AF0-9B6E-F7E29F7DE856}" type="pres">
      <dgm:prSet presAssocID="{11E22299-B2BA-4FF3-8614-53109B4D5D32}" presName="node" presStyleLbl="node1" presStyleIdx="4" presStyleCnt="5">
        <dgm:presLayoutVars>
          <dgm:bulletEnabled val="1"/>
        </dgm:presLayoutVars>
      </dgm:prSet>
      <dgm:spPr/>
    </dgm:pt>
  </dgm:ptLst>
  <dgm:cxnLst>
    <dgm:cxn modelId="{D824DC0A-CC27-4B82-8110-4B02D315C2D5}" type="presOf" srcId="{7DE3AA8A-2220-4E70-9CA9-F318709BB8A9}" destId="{2CE8894F-C8DB-4DDB-AE72-B2A65AB69BB3}" srcOrd="0" destOrd="0" presId="urn:microsoft.com/office/officeart/2005/8/layout/process1"/>
    <dgm:cxn modelId="{ED28E231-7FD2-4E02-B9A7-488078EE52F2}" type="presOf" srcId="{11E22299-B2BA-4FF3-8614-53109B4D5D32}" destId="{46DCD011-4FE0-4AF0-9B6E-F7E29F7DE856}" srcOrd="0" destOrd="0" presId="urn:microsoft.com/office/officeart/2005/8/layout/process1"/>
    <dgm:cxn modelId="{A8F45238-9B33-40DF-88D1-AB11B5200018}" type="presOf" srcId="{9441A499-0015-408E-A72E-C9E0E663E001}" destId="{BFFC9F98-5737-4759-BB2D-974BCD03B347}" srcOrd="1" destOrd="0" presId="urn:microsoft.com/office/officeart/2005/8/layout/process1"/>
    <dgm:cxn modelId="{290F7164-59D0-45D1-8A9B-9B57EF9E26CE}" type="presOf" srcId="{059AB63F-E615-43F0-AB6E-C48D1B8F0634}" destId="{7323C422-BFEF-470C-B4CE-02E2BFBB7E57}" srcOrd="0" destOrd="0" presId="urn:microsoft.com/office/officeart/2005/8/layout/process1"/>
    <dgm:cxn modelId="{E20F857D-C732-4191-AB4B-BFDEA30E9925}" type="presOf" srcId="{859369CA-ECDD-4376-AD48-0A6BC8E5B286}" destId="{8FA7A4FF-3ECA-4AFD-83C6-6C915812F06F}" srcOrd="0" destOrd="0" presId="urn:microsoft.com/office/officeart/2005/8/layout/process1"/>
    <dgm:cxn modelId="{01308489-33D7-4257-9FA9-C1564D26B7B9}" type="presOf" srcId="{D7A98675-34DE-41BB-81F8-76DBF37ACC90}" destId="{512A72E8-5B3A-47FC-ADEA-DEB0A6D0CA6E}" srcOrd="1" destOrd="0" presId="urn:microsoft.com/office/officeart/2005/8/layout/process1"/>
    <dgm:cxn modelId="{47DE1996-60E7-4F7B-B63F-A45F1C1EC3E2}" type="presOf" srcId="{6439FDFC-5AE9-4AD6-8041-35859412A5A1}" destId="{AEB16CEA-0798-4FD4-9EB4-034DB3472A44}" srcOrd="1" destOrd="0" presId="urn:microsoft.com/office/officeart/2005/8/layout/process1"/>
    <dgm:cxn modelId="{DB57A09D-96F9-4E27-8C0C-81EB660DB00D}" srcId="{FAD41F65-CDF5-43BA-BA6C-1325757E1E97}" destId="{859369CA-ECDD-4376-AD48-0A6BC8E5B286}" srcOrd="0" destOrd="0" parTransId="{4CB5570E-30CD-4CD6-B39D-F2133153AF26}" sibTransId="{6439FDFC-5AE9-4AD6-8041-35859412A5A1}"/>
    <dgm:cxn modelId="{15D16EA3-D001-483B-9514-45901FED8979}" type="presOf" srcId="{839C0082-CEA1-49F7-BED8-DF0EFAC76F28}" destId="{3E829AF2-EC43-4479-9F91-B3F5239C27EE}" srcOrd="0" destOrd="0" presId="urn:microsoft.com/office/officeart/2005/8/layout/process1"/>
    <dgm:cxn modelId="{B6EAD8A3-8C60-4F35-9FFE-BA1B8E053CE2}" srcId="{FAD41F65-CDF5-43BA-BA6C-1325757E1E97}" destId="{059AB63F-E615-43F0-AB6E-C48D1B8F0634}" srcOrd="1" destOrd="0" parTransId="{CBCA48FB-C4DE-4AB9-9492-71E1A964C92C}" sibTransId="{9441A499-0015-408E-A72E-C9E0E663E001}"/>
    <dgm:cxn modelId="{AEE852AB-ED9E-4E0D-94BD-797193DBC071}" srcId="{FAD41F65-CDF5-43BA-BA6C-1325757E1E97}" destId="{11E22299-B2BA-4FF3-8614-53109B4D5D32}" srcOrd="4" destOrd="0" parTransId="{FEE9438D-01E4-4F77-A9B2-2977AAA90BFD}" sibTransId="{41FE5ACF-DC64-4731-A43C-82DDFCFF1FDB}"/>
    <dgm:cxn modelId="{2653FBB0-DD15-490B-867C-168C397F97FF}" type="presOf" srcId="{62754CD2-5AD8-4D26-9880-D9270A9D3AED}" destId="{1BC563C3-1330-4ED7-B7BC-E6F9036213DA}" srcOrd="0" destOrd="0" presId="urn:microsoft.com/office/officeart/2005/8/layout/process1"/>
    <dgm:cxn modelId="{D015E6BD-6C72-41F7-9749-ECF01DB7B649}" srcId="{FAD41F65-CDF5-43BA-BA6C-1325757E1E97}" destId="{7DE3AA8A-2220-4E70-9CA9-F318709BB8A9}" srcOrd="2" destOrd="0" parTransId="{48CA3FDC-EC3C-47FA-971A-68B7DFE262DB}" sibTransId="{D7A98675-34DE-41BB-81F8-76DBF37ACC90}"/>
    <dgm:cxn modelId="{AA12D3D4-CECE-4D85-9EC7-517AEF51AD5D}" type="presOf" srcId="{D7A98675-34DE-41BB-81F8-76DBF37ACC90}" destId="{0679981B-8FF7-4818-91FD-01C296A3C776}" srcOrd="0" destOrd="0" presId="urn:microsoft.com/office/officeart/2005/8/layout/process1"/>
    <dgm:cxn modelId="{2FB2F5E9-7DA6-401D-9430-5E2357707971}" type="presOf" srcId="{839C0082-CEA1-49F7-BED8-DF0EFAC76F28}" destId="{2361E66B-D9D4-47B2-8B40-5A5C9D57D009}" srcOrd="1" destOrd="0" presId="urn:microsoft.com/office/officeart/2005/8/layout/process1"/>
    <dgm:cxn modelId="{6E49D6F2-2F83-4EAD-AEE4-55848562D547}" srcId="{FAD41F65-CDF5-43BA-BA6C-1325757E1E97}" destId="{62754CD2-5AD8-4D26-9880-D9270A9D3AED}" srcOrd="3" destOrd="0" parTransId="{6C320D8F-FD60-4484-8109-264A65115B3E}" sibTransId="{839C0082-CEA1-49F7-BED8-DF0EFAC76F28}"/>
    <dgm:cxn modelId="{17857DF7-BDFD-4273-8320-1FF0421FA0E7}" type="presOf" srcId="{6439FDFC-5AE9-4AD6-8041-35859412A5A1}" destId="{F6C31A36-C7E3-4FA9-8EA9-9FCF43265941}" srcOrd="0" destOrd="0" presId="urn:microsoft.com/office/officeart/2005/8/layout/process1"/>
    <dgm:cxn modelId="{0F84FFFE-C58F-459C-8041-4E07CA6B9358}" type="presOf" srcId="{9441A499-0015-408E-A72E-C9E0E663E001}" destId="{AFBDD81F-E6F7-4771-A178-8B7EF2AABD82}" srcOrd="0" destOrd="0" presId="urn:microsoft.com/office/officeart/2005/8/layout/process1"/>
    <dgm:cxn modelId="{215F74FF-F093-4A91-92D6-532D98797198}" type="presOf" srcId="{FAD41F65-CDF5-43BA-BA6C-1325757E1E97}" destId="{940F4593-9282-44BC-A21D-46182BE30DC3}" srcOrd="0" destOrd="0" presId="urn:microsoft.com/office/officeart/2005/8/layout/process1"/>
    <dgm:cxn modelId="{FC9B96C7-558C-4CE5-A807-4AC3C8C87D05}" type="presParOf" srcId="{940F4593-9282-44BC-A21D-46182BE30DC3}" destId="{8FA7A4FF-3ECA-4AFD-83C6-6C915812F06F}" srcOrd="0" destOrd="0" presId="urn:microsoft.com/office/officeart/2005/8/layout/process1"/>
    <dgm:cxn modelId="{77F8D200-81DD-41F8-AA39-4FDAA5ABECBA}" type="presParOf" srcId="{940F4593-9282-44BC-A21D-46182BE30DC3}" destId="{F6C31A36-C7E3-4FA9-8EA9-9FCF43265941}" srcOrd="1" destOrd="0" presId="urn:microsoft.com/office/officeart/2005/8/layout/process1"/>
    <dgm:cxn modelId="{F65663B8-AD9E-472A-A9B9-6C54B6B203B3}" type="presParOf" srcId="{F6C31A36-C7E3-4FA9-8EA9-9FCF43265941}" destId="{AEB16CEA-0798-4FD4-9EB4-034DB3472A44}" srcOrd="0" destOrd="0" presId="urn:microsoft.com/office/officeart/2005/8/layout/process1"/>
    <dgm:cxn modelId="{2CD11C21-4F37-402A-8240-9FA5AE75A9F6}" type="presParOf" srcId="{940F4593-9282-44BC-A21D-46182BE30DC3}" destId="{7323C422-BFEF-470C-B4CE-02E2BFBB7E57}" srcOrd="2" destOrd="0" presId="urn:microsoft.com/office/officeart/2005/8/layout/process1"/>
    <dgm:cxn modelId="{E7B725D6-CC3A-498D-BD77-5F0A22170BD8}" type="presParOf" srcId="{940F4593-9282-44BC-A21D-46182BE30DC3}" destId="{AFBDD81F-E6F7-4771-A178-8B7EF2AABD82}" srcOrd="3" destOrd="0" presId="urn:microsoft.com/office/officeart/2005/8/layout/process1"/>
    <dgm:cxn modelId="{D70B371E-9998-4DA5-8E60-AAB3586BECB8}" type="presParOf" srcId="{AFBDD81F-E6F7-4771-A178-8B7EF2AABD82}" destId="{BFFC9F98-5737-4759-BB2D-974BCD03B347}" srcOrd="0" destOrd="0" presId="urn:microsoft.com/office/officeart/2005/8/layout/process1"/>
    <dgm:cxn modelId="{C0A17088-AA90-4D99-9D32-0D8E872595B7}" type="presParOf" srcId="{940F4593-9282-44BC-A21D-46182BE30DC3}" destId="{2CE8894F-C8DB-4DDB-AE72-B2A65AB69BB3}" srcOrd="4" destOrd="0" presId="urn:microsoft.com/office/officeart/2005/8/layout/process1"/>
    <dgm:cxn modelId="{90A76C55-84B7-4FC5-B136-A11CB69F28DE}" type="presParOf" srcId="{940F4593-9282-44BC-A21D-46182BE30DC3}" destId="{0679981B-8FF7-4818-91FD-01C296A3C776}" srcOrd="5" destOrd="0" presId="urn:microsoft.com/office/officeart/2005/8/layout/process1"/>
    <dgm:cxn modelId="{31C9837B-9E5F-4F7C-AF53-DFA688246BE6}" type="presParOf" srcId="{0679981B-8FF7-4818-91FD-01C296A3C776}" destId="{512A72E8-5B3A-47FC-ADEA-DEB0A6D0CA6E}" srcOrd="0" destOrd="0" presId="urn:microsoft.com/office/officeart/2005/8/layout/process1"/>
    <dgm:cxn modelId="{2387F666-30E4-459B-8A5A-24CA812AE638}" type="presParOf" srcId="{940F4593-9282-44BC-A21D-46182BE30DC3}" destId="{1BC563C3-1330-4ED7-B7BC-E6F9036213DA}" srcOrd="6" destOrd="0" presId="urn:microsoft.com/office/officeart/2005/8/layout/process1"/>
    <dgm:cxn modelId="{CB65E8AA-C99B-4A2F-8652-CE4AC236088D}" type="presParOf" srcId="{940F4593-9282-44BC-A21D-46182BE30DC3}" destId="{3E829AF2-EC43-4479-9F91-B3F5239C27EE}" srcOrd="7" destOrd="0" presId="urn:microsoft.com/office/officeart/2005/8/layout/process1"/>
    <dgm:cxn modelId="{B6FF85F3-22E1-440C-96B4-565DB8C79116}" type="presParOf" srcId="{3E829AF2-EC43-4479-9F91-B3F5239C27EE}" destId="{2361E66B-D9D4-47B2-8B40-5A5C9D57D009}" srcOrd="0" destOrd="0" presId="urn:microsoft.com/office/officeart/2005/8/layout/process1"/>
    <dgm:cxn modelId="{B36F8CA8-B0CD-49AA-9A2A-9BB81786FEA3}" type="presParOf" srcId="{940F4593-9282-44BC-A21D-46182BE30DC3}" destId="{46DCD011-4FE0-4AF0-9B6E-F7E29F7DE85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025897" cy="1862381"/>
        <a:chOff x="0" y="0"/>
        <a:chExt cx="7025897" cy="1862381"/>
      </a:xfrm>
    </dsp:grpSpPr>
    <dsp:sp modelId="{840F5A4A-853B-47C8-93E5-6E2D82A78618}">
      <dsp:nvSpPr>
        <dsp:cNvPr id="3" name="五边形 2"/>
        <dsp:cNvSpPr/>
      </dsp:nvSpPr>
      <dsp:spPr bwMode="white">
        <a:xfrm>
          <a:off x="0" y="150535"/>
          <a:ext cx="3903276" cy="1561310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34696" tIns="117348" rIns="58674" bIns="11734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4400" b="0">
              <a:latin typeface="Times New Roman" panose="02020603050405020304"/>
              <a:cs typeface="Times New Roman" panose="02020603050405020304"/>
            </a:rPr>
            <a:t>Part 1</a:t>
          </a:r>
          <a:r>
            <a:rPr lang="en-US" altLang="zh-CN" sz="4400" b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rPr>
            <a:t>：</a:t>
          </a:r>
          <a:r>
            <a:rPr lang="en-US" sz="4400" b="0">
              <a:latin typeface="Times New Roman" panose="02020603050405020304"/>
              <a:cs typeface="Times New Roman" panose="02020603050405020304"/>
            </a:rPr>
            <a:t>Where to Insert Adapters</a:t>
          </a:r>
          <a:endParaRPr lang="zh-CN" sz="4400" b="0">
            <a:latin typeface="Times New Roman" panose="02020603050405020304"/>
            <a:cs typeface="Times New Roman" panose="02020603050405020304"/>
          </a:endParaRPr>
        </a:p>
      </dsp:txBody>
      <dsp:txXfrm>
        <a:off x="0" y="150535"/>
        <a:ext cx="3903276" cy="1561310"/>
      </dsp:txXfrm>
    </dsp:sp>
    <dsp:sp modelId="{B4490BFC-C739-4115-AE6A-6E91C06D7F7B}">
      <dsp:nvSpPr>
        <dsp:cNvPr id="4" name="燕尾形 3"/>
        <dsp:cNvSpPr/>
      </dsp:nvSpPr>
      <dsp:spPr bwMode="white">
        <a:xfrm>
          <a:off x="3122621" y="150535"/>
          <a:ext cx="3903276" cy="1561310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4005" tIns="29337" rIns="14668" bIns="29337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b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rPr>
            <a:t>Part 2：</a:t>
          </a:r>
          <a:r>
            <a:rPr lang="en-US" altLang="zh-CN" sz="1100" b="0" i="1">
              <a:latin typeface="Times New Roman" panose="02020603050405020304"/>
              <a:cs typeface="Times New Roman" panose="02020603050405020304"/>
            </a:rPr>
            <a:t>How AdaptersWork</a:t>
          </a:r>
          <a:endParaRPr lang="zh-CN" altLang="en-US" b="0">
            <a:latin typeface="Times New Roman" panose="02020603050405020304"/>
            <a:cs typeface="Times New Roman" panose="02020603050405020304"/>
          </a:endParaRPr>
        </a:p>
      </dsp:txBody>
      <dsp:txXfrm>
        <a:off x="3122621" y="150535"/>
        <a:ext cx="3903276" cy="1561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956820" cy="7169828"/>
        <a:chOff x="0" y="0"/>
        <a:chExt cx="11956820" cy="7169828"/>
      </a:xfrm>
    </dsp:grpSpPr>
    <dsp:sp modelId="{8FA7A4FF-3ECA-4AFD-83C6-6C915812F06F}">
      <dsp:nvSpPr>
        <dsp:cNvPr id="3" name="圆角矩形 2"/>
        <dsp:cNvSpPr/>
      </dsp:nvSpPr>
      <dsp:spPr bwMode="white">
        <a:xfrm>
          <a:off x="0" y="3041422"/>
          <a:ext cx="1811639" cy="108698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Task description</a:t>
          </a:r>
          <a:endParaRPr lang="zh-CN" altLang="en-US"/>
        </a:p>
      </dsp:txBody>
      <dsp:txXfrm>
        <a:off x="0" y="3041422"/>
        <a:ext cx="1811639" cy="1086984"/>
      </dsp:txXfrm>
    </dsp:sp>
    <dsp:sp modelId="{F6C31A36-C7E3-4FA9-8EA9-9FCF43265941}">
      <dsp:nvSpPr>
        <dsp:cNvPr id="4" name="右箭头 3"/>
        <dsp:cNvSpPr/>
      </dsp:nvSpPr>
      <dsp:spPr bwMode="white">
        <a:xfrm>
          <a:off x="1981933" y="3360271"/>
          <a:ext cx="384068" cy="44928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981933" y="3360271"/>
        <a:ext cx="384068" cy="449287"/>
      </dsp:txXfrm>
    </dsp:sp>
    <dsp:sp modelId="{7323C422-BFEF-470C-B4CE-02E2BFBB7E57}">
      <dsp:nvSpPr>
        <dsp:cNvPr id="5" name="圆角矩形 4"/>
        <dsp:cNvSpPr/>
      </dsp:nvSpPr>
      <dsp:spPr bwMode="white">
        <a:xfrm>
          <a:off x="2536295" y="3041422"/>
          <a:ext cx="1811639" cy="108698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Task </a:t>
          </a:r>
          <a:r>
            <a:rPr lang="en-US" altLang="zh-CN">
              <a:latin typeface="Calibri Light" panose="020F0302020204030204"/>
            </a:rPr>
            <a:t>embedding</a:t>
          </a:r>
          <a:endParaRPr lang="zh-CN" altLang="en-US"/>
        </a:p>
      </dsp:txBody>
      <dsp:txXfrm>
        <a:off x="2536295" y="3041422"/>
        <a:ext cx="1811639" cy="1086984"/>
      </dsp:txXfrm>
    </dsp:sp>
    <dsp:sp modelId="{AFBDD81F-E6F7-4771-A178-8B7EF2AABD82}">
      <dsp:nvSpPr>
        <dsp:cNvPr id="6" name="右箭头 5"/>
        <dsp:cNvSpPr/>
      </dsp:nvSpPr>
      <dsp:spPr bwMode="white">
        <a:xfrm>
          <a:off x="4518229" y="3360271"/>
          <a:ext cx="384068" cy="44928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518229" y="3360271"/>
        <a:ext cx="384068" cy="449287"/>
      </dsp:txXfrm>
    </dsp:sp>
    <dsp:sp modelId="{2CE8894F-C8DB-4DDB-AE72-B2A65AB69BB3}">
      <dsp:nvSpPr>
        <dsp:cNvPr id="7" name="圆角矩形 6"/>
        <dsp:cNvSpPr/>
      </dsp:nvSpPr>
      <dsp:spPr bwMode="white">
        <a:xfrm>
          <a:off x="5072590" y="3041422"/>
          <a:ext cx="1811639" cy="108698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Hypernetwork</a:t>
          </a:r>
          <a:endParaRPr lang="zh-CN" altLang="en-US"/>
        </a:p>
      </dsp:txBody>
      <dsp:txXfrm>
        <a:off x="5072590" y="3041422"/>
        <a:ext cx="1811639" cy="1086984"/>
      </dsp:txXfrm>
    </dsp:sp>
    <dsp:sp modelId="{0679981B-8FF7-4818-91FD-01C296A3C776}">
      <dsp:nvSpPr>
        <dsp:cNvPr id="8" name="右箭头 7"/>
        <dsp:cNvSpPr/>
      </dsp:nvSpPr>
      <dsp:spPr bwMode="white">
        <a:xfrm>
          <a:off x="7054524" y="3360271"/>
          <a:ext cx="384068" cy="44928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054524" y="3360271"/>
        <a:ext cx="384068" cy="449287"/>
      </dsp:txXfrm>
    </dsp:sp>
    <dsp:sp modelId="{1BC563C3-1330-4ED7-B7BC-E6F9036213DA}">
      <dsp:nvSpPr>
        <dsp:cNvPr id="9" name="圆角矩形 8"/>
        <dsp:cNvSpPr/>
      </dsp:nvSpPr>
      <dsp:spPr bwMode="white">
        <a:xfrm>
          <a:off x="7608885" y="3041422"/>
          <a:ext cx="1811639" cy="108698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err="1"/>
            <a:t>LoRA</a:t>
          </a:r>
          <a:r>
            <a:rPr lang="en-US"/>
            <a:t> weights</a:t>
          </a:r>
          <a:endParaRPr lang="en-US" altLang="zh-CN">
            <a:latin typeface="Calibri Light" panose="020F0302020204030204"/>
          </a:endParaRPr>
        </a:p>
      </dsp:txBody>
      <dsp:txXfrm>
        <a:off x="7608885" y="3041422"/>
        <a:ext cx="1811639" cy="1086984"/>
      </dsp:txXfrm>
    </dsp:sp>
    <dsp:sp modelId="{3E829AF2-EC43-4479-9F91-B3F5239C27EE}">
      <dsp:nvSpPr>
        <dsp:cNvPr id="10" name="右箭头 9"/>
        <dsp:cNvSpPr/>
      </dsp:nvSpPr>
      <dsp:spPr bwMode="white">
        <a:xfrm>
          <a:off x="9590819" y="3360271"/>
          <a:ext cx="384068" cy="44928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9590819" y="3360271"/>
        <a:ext cx="384068" cy="449287"/>
      </dsp:txXfrm>
    </dsp:sp>
    <dsp:sp modelId="{46DCD011-4FE0-4AF0-9B6E-F7E29F7DE856}">
      <dsp:nvSpPr>
        <dsp:cNvPr id="11" name="圆角矩形 10"/>
        <dsp:cNvSpPr/>
      </dsp:nvSpPr>
      <dsp:spPr bwMode="white">
        <a:xfrm>
          <a:off x="10145181" y="3041422"/>
          <a:ext cx="1811639" cy="108698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Base model</a:t>
          </a:r>
          <a:endParaRPr lang="en-US">
            <a:latin typeface="Calibri Light" panose="020F0302020204030204"/>
          </a:endParaRPr>
        </a:p>
      </dsp:txBody>
      <dsp:txXfrm>
        <a:off x="10145181" y="3041422"/>
        <a:ext cx="1811639" cy="1086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type="homePlate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type="chevron" r:blip="" rot="180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type="homePlate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type="chevron" r:blip="" rot="180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F865D-16BF-F547-895B-EE3A5AC7B88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13271-2FFA-AB4D-8D66-48CC4178BD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1001" y="857828"/>
            <a:ext cx="5229998" cy="12691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5334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23465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2157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WarmGray">
    <p:bg>
      <p:bgPr>
        <a:solidFill>
          <a:srgbClr val="FA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BA0C2F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BA0C2F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2157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solidFill>
            <a:schemeClr val="bg1"/>
          </a:solidFill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armGray">
    <p:bg>
      <p:bgPr>
        <a:solidFill>
          <a:srgbClr val="FA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/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solidFill>
            <a:srgbClr val="FAF7EF"/>
          </a:solidFill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4499524" y="1937716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839786" y="1941835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159262" y="1937716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hoto - Flo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1951" y="276223"/>
            <a:ext cx="11468100" cy="453553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5600" y="5220103"/>
            <a:ext cx="11474451" cy="67836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title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90" y="457200"/>
            <a:ext cx="4580436" cy="1600200"/>
          </a:xfrm>
          <a:solidFill>
            <a:schemeClr val="bg1"/>
          </a:solidFill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66" y="2150076"/>
            <a:ext cx="4561960" cy="37189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1001" y="857828"/>
            <a:ext cx="5229998" cy="1269146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5334" y="6226219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23465" y="622621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onten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5183187" cy="6858000"/>
          </a:xfrm>
          <a:prstGeom prst="rect">
            <a:avLst/>
          </a:prstGeom>
          <a:solidFill>
            <a:srgbClr val="BA0C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6" y="457200"/>
            <a:ext cx="4596713" cy="1507519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38561" y="457200"/>
            <a:ext cx="64321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76" y="2057400"/>
            <a:ext cx="4596713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ideba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3484605" cy="6858000"/>
          </a:xfrm>
          <a:prstGeom prst="rect">
            <a:avLst/>
          </a:prstGeom>
          <a:solidFill>
            <a:srgbClr val="2157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7" y="457200"/>
            <a:ext cx="2854410" cy="1507519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05881" y="457200"/>
            <a:ext cx="806484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1276" y="2057400"/>
            <a:ext cx="2854410" cy="4254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251371" y="849086"/>
            <a:ext cx="3788229" cy="5159828"/>
          </a:xfrm>
        </p:spPr>
        <p:txBody>
          <a:bodyPr tIns="0"/>
          <a:lstStyle>
            <a:lvl1pPr marL="0" indent="0" algn="l">
              <a:buNone/>
              <a:defRPr sz="3200" spc="0">
                <a:solidFill>
                  <a:schemeClr val="bg2"/>
                </a:solidFill>
              </a:defRPr>
            </a:lvl1pPr>
            <a:lvl2pPr algn="l">
              <a:defRPr sz="2400" spc="0">
                <a:solidFill>
                  <a:schemeClr val="bg2"/>
                </a:solidFill>
              </a:defRPr>
            </a:lvl2pPr>
            <a:lvl3pPr algn="l">
              <a:defRPr sz="2000" spc="0">
                <a:solidFill>
                  <a:schemeClr val="bg2"/>
                </a:solidFill>
              </a:defRPr>
            </a:lvl3pPr>
            <a:lvl4pPr algn="l">
              <a:defRPr sz="2000" spc="0">
                <a:solidFill>
                  <a:schemeClr val="bg2"/>
                </a:solidFill>
              </a:defRPr>
            </a:lvl4pPr>
            <a:lvl5pPr algn="l">
              <a:defRPr sz="1600" spc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Supporting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21093" y="1894114"/>
            <a:ext cx="7264221" cy="4495800"/>
          </a:xfrm>
        </p:spPr>
        <p:txBody>
          <a:bodyPr/>
          <a:lstStyle>
            <a:lvl1pPr marL="0" indent="0" algn="l">
              <a:buNone/>
              <a:defRPr sz="3200" spc="0"/>
            </a:lvl1pPr>
            <a:lvl2pPr marL="295275" indent="-285750" algn="l">
              <a:buFont typeface="Arial" panose="020B0604020202020204" pitchFamily="34" charset="0"/>
              <a:buChar char="•"/>
              <a:defRPr sz="2400" spc="0"/>
            </a:lvl2pPr>
            <a:lvl3pPr marL="295275" indent="-285750" algn="l">
              <a:buFont typeface="Arial" panose="020B0604020202020204" pitchFamily="34" charset="0"/>
              <a:buChar char="•"/>
              <a:defRPr sz="1600" spc="0"/>
            </a:lvl3pPr>
            <a:lvl4pPr marL="631825" indent="342900" algn="l">
              <a:buFont typeface="Arial" panose="020B0604020202020204" pitchFamily="34" charset="0"/>
              <a:buChar char="•"/>
              <a:defRPr sz="2000" spc="0"/>
            </a:lvl4pPr>
            <a:lvl5pPr marL="631825" indent="-349250" algn="l">
              <a:buFont typeface="Arial" panose="020B0604020202020204" pitchFamily="34" charset="0"/>
              <a:buChar char="•"/>
              <a:defRPr sz="2000" spc="0"/>
            </a:lvl5pPr>
          </a:lstStyle>
          <a:p>
            <a:pPr lvl="0"/>
            <a:r>
              <a:rPr lang="en-US"/>
              <a:t>Body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4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1093" y="270654"/>
            <a:ext cx="7264221" cy="1325563"/>
          </a:xfrm>
        </p:spPr>
        <p:txBody>
          <a:bodyPr/>
          <a:lstStyle/>
          <a:p>
            <a:r>
              <a:rPr lang="en-US"/>
              <a:t>Click to edit title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7010400" y="622621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728CAC-95E2-504F-94F2-79D011959B53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WarmGray">
    <p:bg>
      <p:bgPr>
        <a:solidFill>
          <a:srgbClr val="FA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1001" y="857828"/>
            <a:ext cx="5229998" cy="12691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5334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23465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2157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arm Gray">
    <p:bg>
      <p:bgPr>
        <a:solidFill>
          <a:srgbClr val="FAF7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1589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785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10" name="Picture 9" descr="A red and black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0826" y="1235799"/>
            <a:ext cx="3853248" cy="43864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31850" y="6226219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04250" y="6226219"/>
            <a:ext cx="2743200" cy="365125"/>
          </a:xfrm>
        </p:spPr>
        <p:txBody>
          <a:bodyPr/>
          <a:lstStyle/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7851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5" name="Picture 4" descr="A black and white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3575" y="1227545"/>
            <a:ext cx="3867750" cy="440291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31850" y="6226219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04250" y="622621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382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28CAC-95E2-504F-94F2-79D011959B5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5" name="图片 4" descr="徽标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304636"/>
            <a:ext cx="10515600" cy="1393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P</a:t>
            </a:r>
            <a:r>
              <a:rPr lang="en-US" altLang="zh-CN"/>
              <a:t>rompt </a:t>
            </a:r>
            <a:r>
              <a:rPr lang="en-US" altLang="zh-CN" err="1"/>
              <a:t>Ensembling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16830" cy="4351338"/>
          </a:xfrm>
        </p:spPr>
        <p:txBody>
          <a:bodyPr>
            <a:normAutofit/>
          </a:bodyPr>
          <a:lstStyle/>
          <a:p>
            <a:r>
              <a:rPr lang="en-US" err="1"/>
              <a:t>Ensembling</a:t>
            </a:r>
            <a:r>
              <a:rPr lang="en-US"/>
              <a:t> gives gains over both average and the best individual prompt. Less storage cost than </a:t>
            </a:r>
            <a:r>
              <a:rPr lang="en-US" err="1"/>
              <a:t>ensembling</a:t>
            </a:r>
            <a:r>
              <a:rPr lang="en-US"/>
              <a:t> full models.</a:t>
            </a:r>
            <a:endParaRPr lang="en-US"/>
          </a:p>
        </p:txBody>
      </p:sp>
      <p:pic>
        <p:nvPicPr>
          <p:cNvPr id="5" name="图片 4" descr="表格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2420906"/>
            <a:ext cx="5181600" cy="3160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Interpretability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Nearest neighbor analyses Learned prompt tokens cluster semantically.</a:t>
            </a:r>
            <a:endParaRPr lang="en-US"/>
          </a:p>
          <a:p>
            <a:r>
              <a:rPr lang="en-US"/>
              <a:t>Class label initialization tends to preserve class label embeddings.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/>
              <a:t>Scaling Effect</a:t>
            </a:r>
            <a:endParaRPr lang="en-US" sz="2800"/>
          </a:p>
          <a:p>
            <a:pPr lvl="1"/>
            <a:r>
              <a:rPr lang="en-US" sz="2800"/>
              <a:t>Small models: prompt tuning lags behind full model tuning.</a:t>
            </a:r>
            <a:endParaRPr lang="en-US" sz="2800"/>
          </a:p>
          <a:p>
            <a:pPr lvl="1"/>
            <a:r>
              <a:rPr lang="en-US" sz="2800"/>
              <a:t>Large models (billions of parameters): performance gap disappears, prompt tuning matches full fine-tuning.</a:t>
            </a:r>
            <a:endParaRPr lang="en-US" sz="2800"/>
          </a:p>
          <a:p>
            <a:r>
              <a:rPr lang="en-US" sz="2800"/>
              <a:t>Efficiency</a:t>
            </a:r>
            <a:endParaRPr lang="en-US" sz="2800"/>
          </a:p>
          <a:p>
            <a:r>
              <a:rPr lang="en-US" sz="2800"/>
              <a:t>Performance</a:t>
            </a:r>
            <a:endParaRPr lang="en-US" sz="2800"/>
          </a:p>
          <a:p>
            <a:pPr lvl="1"/>
            <a:r>
              <a:rPr lang="en-US" sz="2800"/>
              <a:t>Prompt-tuned small models can rival much larger GPT-3 models.</a:t>
            </a:r>
            <a:endParaRPr 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- Takeaway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07258" cy="4351338"/>
          </a:xfrm>
        </p:spPr>
        <p:txBody>
          <a:bodyPr/>
          <a:lstStyle/>
          <a:p>
            <a:r>
              <a:rPr lang="en-US"/>
              <a:t>Good with domain shifts</a:t>
            </a:r>
            <a:endParaRPr lang="en-US"/>
          </a:p>
          <a:p>
            <a:r>
              <a:rPr lang="en-US"/>
              <a:t>Boosted performance through prompt resembling</a:t>
            </a:r>
            <a:endParaRPr lang="en-US"/>
          </a:p>
          <a:p>
            <a:r>
              <a:rPr lang="en-US"/>
              <a:t>Potential interpretability of task behavior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手机屏幕截图&#10;&#10;AI 生成的内容可能不正确。"/>
          <p:cNvPicPr>
            <a:picLocks noChangeAspect="1"/>
          </p:cNvPicPr>
          <p:nvPr/>
        </p:nvPicPr>
        <p:blipFill>
          <a:blip r:embed="rId1"/>
          <a:srcRect t="1336" b="1682"/>
          <a:stretch>
            <a:fillRect/>
          </a:stretch>
        </p:blipFill>
        <p:spPr>
          <a:xfrm>
            <a:off x="665845" y="125777"/>
            <a:ext cx="10475632" cy="5888845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7985264" y="6453363"/>
            <a:ext cx="30332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2800">
                <a:ea typeface="等线" panose="02010600030101010101" charset="-122"/>
                <a:cs typeface="Calibri" panose="020F0502020204030204"/>
              </a:rPr>
              <a:t>Jiayue Zhao</a:t>
            </a:r>
            <a:endParaRPr lang="zh-CN" altLang="en-US" sz="24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altLang="zh-CN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  <a:p>
            <a:pPr algn="ctr"/>
            <a:endParaRPr lang="en-US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  <a:p>
            <a:endParaRPr lang="en-US" altLang="zh-CN" b="0">
              <a:ea typeface="等线 Light" panose="02010600030101010101" charset="-122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5000000000000000000" pitchFamily="34" charset="0"/>
              <a:buChar char="q"/>
            </a:pPr>
            <a:r>
              <a:rPr lang="zh-CN" sz="35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Background &amp; Motivation</a:t>
            </a:r>
            <a:endParaRPr lang="zh-CN" sz="35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q"/>
            </a:pPr>
            <a:r>
              <a:rPr lang="zh-CN" sz="35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Method: Adapters</a:t>
            </a:r>
            <a:endParaRPr lang="zh-CN" sz="35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q"/>
            </a:pPr>
            <a:r>
              <a:rPr lang="en-US" sz="3500">
                <a:latin typeface="Times New Roman" panose="02020603050405020304"/>
                <a:ea typeface="Calibri" panose="020F0502020204030204"/>
                <a:cs typeface="Calibri" panose="020F0502020204030204"/>
              </a:rPr>
              <a:t>Experiments</a:t>
            </a:r>
            <a:r>
              <a:rPr lang="zh-CN" sz="35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sz="3500">
                <a:latin typeface="Times New Roman" panose="02020603050405020304"/>
                <a:ea typeface="Calibri" panose="020F0502020204030204"/>
                <a:cs typeface="Calibri" panose="020F0502020204030204"/>
              </a:rPr>
              <a:t>&amp;</a:t>
            </a:r>
            <a:r>
              <a:rPr lang="zh-CN" sz="35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sz="3500">
                <a:latin typeface="Times New Roman" panose="02020603050405020304"/>
                <a:ea typeface="Calibri" panose="020F0502020204030204"/>
                <a:cs typeface="Calibri" panose="020F0502020204030204"/>
              </a:rPr>
              <a:t>Results</a:t>
            </a:r>
            <a:endParaRPr lang="zh-CN" sz="35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q"/>
            </a:pPr>
            <a:r>
              <a:rPr lang="en-US" sz="3500">
                <a:latin typeface="Times New Roman" panose="02020603050405020304"/>
                <a:ea typeface="Calibri" panose="020F0502020204030204"/>
                <a:cs typeface="Calibri" panose="020F0502020204030204"/>
              </a:rPr>
              <a:t>Contributions</a:t>
            </a:r>
            <a:r>
              <a:rPr lang="zh-CN" sz="35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sz="3500">
                <a:latin typeface="Times New Roman" panose="02020603050405020304"/>
                <a:ea typeface="Calibri" panose="020F0502020204030204"/>
                <a:cs typeface="Calibri" panose="020F0502020204030204"/>
              </a:rPr>
              <a:t>&amp;</a:t>
            </a:r>
            <a:r>
              <a:rPr lang="zh-CN" sz="35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sz="3500">
                <a:latin typeface="Times New Roman" panose="02020603050405020304"/>
                <a:ea typeface="Calibri" panose="020F0502020204030204"/>
                <a:cs typeface="Calibri" panose="020F0502020204030204"/>
              </a:rPr>
              <a:t>Limitations</a:t>
            </a:r>
            <a:endParaRPr lang="zh-CN" sz="35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Wingdings" panose="05000000000000000000" pitchFamily="34" charset="0"/>
              <a:buChar char="q"/>
            </a:pPr>
            <a:r>
              <a:rPr lang="en-US" sz="3500">
                <a:latin typeface="Times New Roman" panose="02020603050405020304"/>
                <a:ea typeface="Calibri" panose="020F0502020204030204"/>
                <a:cs typeface="Calibri" panose="020F0502020204030204"/>
              </a:rPr>
              <a:t>Conclusion</a:t>
            </a:r>
            <a:endParaRPr lang="zh-CN" sz="3500">
              <a:latin typeface="Times New Roman" panose="02020603050405020304"/>
              <a:cs typeface="Calibri" panose="020F0502020204030204"/>
            </a:endParaRPr>
          </a:p>
          <a:p>
            <a:pPr marL="0" indent="0">
              <a:buNone/>
            </a:pPr>
            <a:br>
              <a:rPr lang="zh-CN" sz="3600"/>
            </a:br>
            <a:br>
              <a:rPr lang="zh-CN" sz="3600"/>
            </a:br>
            <a:br>
              <a:rPr lang="zh-CN" sz="3600"/>
            </a:br>
            <a:endParaRPr lang="zh-CN" sz="3600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Background &amp; Motivation</a:t>
            </a:r>
            <a:endParaRPr lang="zh-CN" altLang="en-US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Pretrained models (e.g., BERT) → strong performance but expensive to fine-tune</a:t>
            </a:r>
            <a:endParaRPr lang="en-US" sz="2800">
              <a:latin typeface="Times New Roman" panose="02020603050405020304"/>
              <a:ea typeface="Calibri" panose="020F0502020204030204" pitchFamily="34" charset="0"/>
              <a:cs typeface="Calibri" panose="020F0502020204030204"/>
            </a:endParaRPr>
          </a:p>
          <a:p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Each new task requires training &amp; storing the full model</a:t>
            </a:r>
            <a:endParaRPr lang="en-US" sz="28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Need parameter-efficient transfer learning alternatives</a:t>
            </a:r>
            <a:endParaRPr lang="en-US" sz="28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Goal: reduce cost while retaining accuracy</a:t>
            </a:r>
            <a:endParaRPr lang="en-US" sz="2800">
              <a:latin typeface="Times New Roman" panose="020206030504050203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9474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Method:</a:t>
            </a:r>
            <a:r>
              <a:rPr lang="zh-CN" altLang="en-US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Adapters</a:t>
            </a:r>
            <a:endParaRPr lang="zh-CN"/>
          </a:p>
        </p:txBody>
      </p:sp>
      <p:pic>
        <p:nvPicPr>
          <p:cNvPr id="5" name="内容占位符 4" descr="图示&#10;&#10;AI 生成的内容可能不正确。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8384" y="2722043"/>
            <a:ext cx="4318621" cy="3563508"/>
          </a:xfrm>
          <a:prstGeom prst="rect">
            <a:avLst/>
          </a:prstGeom>
          <a:noFill/>
        </p:spPr>
      </p:pic>
      <p:graphicFrame>
        <p:nvGraphicFramePr>
          <p:cNvPr id="6" name="图示 5"/>
          <p:cNvGraphicFramePr/>
          <p:nvPr/>
        </p:nvGraphicFramePr>
        <p:xfrm>
          <a:off x="2583050" y="1206283"/>
          <a:ext cx="7025897" cy="1862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Method</a:t>
            </a:r>
            <a:r>
              <a:rPr lang="zh-CN" altLang="en-US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(Part</a:t>
            </a:r>
            <a:r>
              <a:rPr lang="zh-CN" altLang="en-US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1):</a:t>
            </a:r>
            <a:r>
              <a:rPr lang="zh-CN" altLang="en-US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</a:t>
            </a:r>
            <a:br>
              <a:rPr lang="zh-CN" altLang="en-US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</a:b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Where</a:t>
            </a:r>
            <a:r>
              <a:rPr lang="zh-CN" altLang="en-US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Adapters</a:t>
            </a:r>
            <a:r>
              <a:rPr lang="zh-CN" altLang="en-US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are</a:t>
            </a:r>
            <a:r>
              <a:rPr lang="zh-CN" altLang="en-US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Inserted</a:t>
            </a:r>
            <a:endParaRPr lang="zh-CN"/>
          </a:p>
        </p:txBody>
      </p:sp>
      <p:pic>
        <p:nvPicPr>
          <p:cNvPr id="5" name="内容占位符 4" descr="图示&#10;&#10;AI 生成的内容可能不正确。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0283" y="1825625"/>
            <a:ext cx="3523844" cy="451409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670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Inserted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after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attention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+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feed-forward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layers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Only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adapters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+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layer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norms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+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classifier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are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trained</a:t>
            </a:r>
            <a:endParaRPr lang="en-US" altLang="zh-CN" sz="28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Pretrained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model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parameters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frozen</a:t>
            </a:r>
            <a:endParaRPr lang="zh-CN"/>
          </a:p>
          <a:p>
            <a:endParaRPr lang="zh-CN" altLang="en-US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Method (Part 2): </a:t>
            </a:r>
            <a:br>
              <a:rPr lang="zh-CN" altLang="en-US">
                <a:latin typeface="Times New Roman" panose="02020603050405020304"/>
                <a:ea typeface="等线 Light" panose="02010600030101010101" charset="-122"/>
              </a:rPr>
            </a:br>
            <a:r>
              <a:rPr 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Adapter Architecture</a:t>
            </a:r>
            <a:endParaRPr lang="zh-CN">
              <a:latin typeface="Times New Roman" panose="02020603050405020304"/>
              <a:ea typeface="等线 Light" panose="02010600030101010101" charset="-122"/>
              <a:cs typeface="Times New Roman" panose="02020603050405020304"/>
            </a:endParaRPr>
          </a:p>
        </p:txBody>
      </p:sp>
      <p:pic>
        <p:nvPicPr>
          <p:cNvPr id="5" name="内容占位符 4" descr="图示&#10;&#10;AI 生成的内容可能不正确。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41591" y="1825625"/>
            <a:ext cx="3456651" cy="4558483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2491" y="1825625"/>
            <a:ext cx="713180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Down-project: reduce dimensionality (bottleneck)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Nonlinearity</a:t>
            </a:r>
            <a:endParaRPr lang="zh-CN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Up-project: restore dimensionality</a:t>
            </a:r>
            <a:endParaRPr lang="zh-CN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Very few parameters compared to full layer</a:t>
            </a:r>
            <a:endParaRPr lang="zh-CN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History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63679" cy="4351338"/>
          </a:xfrm>
        </p:spPr>
        <p:txBody>
          <a:bodyPr>
            <a:normAutofit/>
          </a:bodyPr>
          <a:lstStyle/>
          <a:p>
            <a:r>
              <a:rPr lang="en-US"/>
              <a:t>The idea of Freezing</a:t>
            </a:r>
            <a:endParaRPr lang="en-US"/>
          </a:p>
          <a:p>
            <a:r>
              <a:rPr lang="en-US"/>
              <a:t>Model Tuning (Fine-tuning): GPT and BERT (update all parameters)</a:t>
            </a:r>
            <a:endParaRPr lang="en-US"/>
          </a:p>
          <a:p>
            <a:r>
              <a:rPr lang="en-US"/>
              <a:t>Prompt Design: GPT-3 (freeze model, adapt via handcrafted prompts)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2714" y="1690689"/>
            <a:ext cx="6811086" cy="37290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Intuition</a:t>
            </a:r>
            <a:endParaRPr lang="zh-CN">
              <a:latin typeface="Times New Roman" panose="02020603050405020304"/>
              <a:ea typeface="等线 Light" panose="02010600030101010101" charset="-122"/>
              <a:cs typeface="Times New Roman" panose="020206030504050203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Pretrained model provides general language knowledge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Adapters act as small task-specific “plugins”</a:t>
            </a:r>
            <a:endParaRPr lang="zh-CN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Enable efficient transfer across many different tasks</a:t>
            </a:r>
            <a:endParaRPr lang="zh-CN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Experiments &amp; Results</a:t>
            </a:r>
            <a:endParaRPr lang="zh-CN">
              <a:latin typeface="Times New Roman" panose="02020603050405020304"/>
              <a:ea typeface="等线 Light" panose="02010600030101010101" charset="-122"/>
              <a:cs typeface="Times New Roman" panose="020206030504050203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371" y="1386506"/>
            <a:ext cx="9796108" cy="17434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CN" sz="28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GLUE Benchmark </a:t>
            </a:r>
            <a:endParaRPr lang="zh-CN" sz="2800" b="1">
              <a:latin typeface="Times New Roman" panose="02020603050405020304"/>
              <a:ea typeface="等线" panose="02010600030101010101" charset="-122"/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Adapters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achieve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accuracy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within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0.4%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full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fine-tuning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Require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only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2–3%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trainable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parameters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per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task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Calibri" panose="020F0502020204030204" pitchFamily="34" charset="0"/>
              <a:buChar char="-"/>
            </a:pPr>
            <a:r>
              <a:rPr lang="en-US" altLang="zh-CN" sz="2800">
                <a:latin typeface="Calibri" panose="020F0502020204030204"/>
                <a:ea typeface="Calibri" panose="020F0502020204030204"/>
                <a:cs typeface="Calibri" panose="020F0502020204030204"/>
              </a:rPr>
              <a:t>Comparable</a:t>
            </a:r>
            <a:r>
              <a:rPr lang="zh-CN" altLang="en-US" sz="2800">
                <a:latin typeface="Calibri" panose="020F05020202040302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Calibri" panose="020F0502020204030204"/>
                <a:ea typeface="Calibri" panose="020F0502020204030204"/>
                <a:cs typeface="Calibri" panose="020F0502020204030204"/>
              </a:rPr>
              <a:t>performance,</a:t>
            </a:r>
            <a:r>
              <a:rPr lang="zh-CN" altLang="en-US" sz="2800">
                <a:latin typeface="Calibri" panose="020F05020202040302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Calibri" panose="020F0502020204030204"/>
                <a:ea typeface="Calibri" panose="020F0502020204030204"/>
                <a:cs typeface="Calibri" panose="020F0502020204030204"/>
              </a:rPr>
              <a:t>much</a:t>
            </a:r>
            <a:r>
              <a:rPr lang="zh-CN" altLang="en-US" sz="2800">
                <a:latin typeface="Calibri" panose="020F05020202040302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Calibri" panose="020F0502020204030204"/>
                <a:ea typeface="Calibri" panose="020F0502020204030204"/>
                <a:cs typeface="Calibri" panose="020F0502020204030204"/>
              </a:rPr>
              <a:t>lower</a:t>
            </a:r>
            <a:r>
              <a:rPr lang="zh-CN" altLang="en-US" sz="2800">
                <a:latin typeface="Calibri" panose="020F05020202040302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Calibri" panose="020F0502020204030204"/>
                <a:ea typeface="Calibri" panose="020F0502020204030204"/>
                <a:cs typeface="Calibri" panose="020F0502020204030204"/>
              </a:rPr>
              <a:t>cost</a:t>
            </a:r>
            <a:endParaRPr lang="zh-CN" altLang="en-US" sz="2800">
              <a:latin typeface="Calibri" panose="020F0502020204030204"/>
              <a:cs typeface="Calibri" panose="020F0502020204030204"/>
            </a:endParaRPr>
          </a:p>
          <a:p>
            <a:pPr>
              <a:buFont typeface="Calibri" panose="020F0502020204030204" pitchFamily="34" charset="0"/>
              <a:buChar char="-"/>
            </a:pPr>
            <a:endParaRPr lang="zh-CN">
              <a:ea typeface="等线" panose="02010600030101010101" charset="-122"/>
            </a:endParaRPr>
          </a:p>
        </p:txBody>
      </p:sp>
      <p:pic>
        <p:nvPicPr>
          <p:cNvPr id="4" name="图片 3" descr="表格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839" y="2998701"/>
            <a:ext cx="11094205" cy="327857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zh-CN">
                <a:latin typeface="Times New Roman" panose="02020603050405020304"/>
                <a:cs typeface="Times New Roman" panose="02020603050405020304"/>
              </a:rPr>
              <a:t>Experiments</a:t>
            </a:r>
            <a:r>
              <a:rPr 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&amp; Results</a:t>
            </a:r>
            <a:endParaRPr lang="zh-CN">
              <a:latin typeface="Times New Roman" panose="02020603050405020304"/>
              <a:ea typeface="等线 Light" panose="02010600030101010101" charset="-122"/>
              <a:cs typeface="Times New Roman" panose="02020603050405020304"/>
            </a:endParaRPr>
          </a:p>
        </p:txBody>
      </p:sp>
      <p:pic>
        <p:nvPicPr>
          <p:cNvPr id="4" name="图片 3" descr="图表, 折线图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2" y="2614473"/>
            <a:ext cx="6024978" cy="2455525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sz="28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Efficiency</a:t>
            </a:r>
            <a:endParaRPr lang="zh-CN" sz="2800" b="1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Adapters: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near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full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accuracy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with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far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fewer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parameters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Top-layers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fine-tuning: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poor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when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parameters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are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limited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Adapters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clearly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more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parameter-efficient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0" indent="0">
              <a:buNone/>
            </a:pPr>
            <a:endParaRPr 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781878" y="5247860"/>
            <a:ext cx="106282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zh-CN" sz="36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zh-CN">
                <a:latin typeface="Times New Roman" panose="02020603050405020304"/>
                <a:cs typeface="Times New Roman" panose="02020603050405020304"/>
              </a:rPr>
              <a:t>Experiments</a:t>
            </a:r>
            <a:r>
              <a:rPr 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&amp; Results</a:t>
            </a:r>
            <a:endParaRPr lang="zh-CN">
              <a:latin typeface="Times New Roman" panose="02020603050405020304"/>
              <a:ea typeface="等线 Light" panose="02010600030101010101" charset="-122"/>
              <a:cs typeface="Times New Roman" panose="02020603050405020304"/>
            </a:endParaRPr>
          </a:p>
        </p:txBody>
      </p:sp>
      <p:pic>
        <p:nvPicPr>
          <p:cNvPr id="4" name="图片 3" descr="图表, 折线图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150" y="2661389"/>
            <a:ext cx="5891938" cy="2402133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sz="28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Robustness</a:t>
            </a:r>
            <a:endParaRPr lang="zh-CN" sz="2800" b="1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Tested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adapter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placement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across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Transformer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layers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Performance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stable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regardless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of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where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adapters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are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inserted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Shows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method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is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robust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and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flexible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0" indent="0">
              <a:buNone/>
            </a:pPr>
            <a:endParaRPr lang="zh-CN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Experiments</a:t>
            </a:r>
            <a:r>
              <a:rPr lang="zh-CN" altLang="en-US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&amp;</a:t>
            </a:r>
            <a:r>
              <a:rPr lang="zh-CN" altLang="en-US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Results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33" y="1690016"/>
            <a:ext cx="10657667" cy="4906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b="1">
                <a:latin typeface="Times New Roman" panose="02020603050405020304"/>
                <a:ea typeface="Calibri" panose="020F0502020204030204"/>
                <a:cs typeface="Calibri" panose="020F0502020204030204"/>
              </a:rPr>
              <a:t>Parameter/Performance</a:t>
            </a:r>
            <a:r>
              <a:rPr lang="zh-CN" altLang="en-US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b="1">
                <a:latin typeface="Times New Roman" panose="02020603050405020304"/>
                <a:ea typeface="Calibri" panose="020F0502020204030204"/>
                <a:cs typeface="Calibri" panose="020F0502020204030204"/>
              </a:rPr>
              <a:t>Trade-off</a:t>
            </a:r>
            <a:endParaRPr lang="en-US" altLang="zh-CN" b="1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Investigated different adapter sizes (bottleneck dimension m)</a:t>
            </a:r>
            <a:endParaRPr lang="en-US">
              <a:latin typeface="Times New Roman" panose="02020603050405020304"/>
              <a:ea typeface="Calibri" panose="020F0502020204030204" pitchFamily="34" charset="0"/>
              <a:cs typeface="Times New Roman" panose="02020603050405020304"/>
            </a:endParaRPr>
          </a:p>
          <a:p>
            <a:r>
              <a:rPr lang="en-US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m = reduced hidden size in adapter (e.g., 64, 128, 256)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r>
              <a:rPr lang="en-US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Trade-off: smaller m → fewer parameters, but potential drop in performance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r>
              <a:rPr lang="en-US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Results: even with small m (e.g., 64), adapters achieve strong accuracy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r>
              <a:rPr lang="en-US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Demonstrates adapters remain effective across parameter scales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endParaRPr lang="en-US">
              <a:latin typeface="Times New Roman" panose="02020603050405020304"/>
              <a:ea typeface="Calibri" panose="020F0502020204030204" pitchFamily="34" charset="0"/>
              <a:cs typeface="Times New Roman" panose="02020603050405020304"/>
            </a:endParaRPr>
          </a:p>
          <a:p>
            <a:pPr marL="0" indent="0">
              <a:buNone/>
            </a:pPr>
            <a:endParaRPr lang="en-US" altLang="zh-CN" b="1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Experiments</a:t>
            </a:r>
            <a:r>
              <a:rPr lang="zh-CN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&amp;</a:t>
            </a:r>
            <a:r>
              <a:rPr lang="zh-CN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Results</a:t>
            </a:r>
            <a:endParaRPr lang="zh-CN">
              <a:latin typeface="Times New Roman" panose="02020603050405020304"/>
              <a:ea typeface="等线 Light" panose="02010600030101010101" charset="-122"/>
              <a:cs typeface="Times New Roman" panose="020206030504050203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b="1">
                <a:latin typeface="Times New Roman" panose="02020603050405020304"/>
                <a:cs typeface="Calibri" panose="020F0502020204030204"/>
              </a:rPr>
              <a:t>SQuAD Extractive Question Answering</a:t>
            </a:r>
            <a:endParaRPr lang="zh-CN" b="1">
              <a:latin typeface="Times New Roman" panose="02020603050405020304"/>
              <a:cs typeface="Calibri" panose="020F0502020204030204"/>
            </a:endParaRPr>
          </a:p>
          <a:p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Tested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adapters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on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the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b="1" err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SQuAD</a:t>
            </a:r>
            <a:r>
              <a:rPr lang="zh-CN" altLang="en-US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v1.1</a:t>
            </a:r>
            <a:r>
              <a:rPr lang="zh-CN" altLang="en-US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dataset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(reading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comprehension)</a:t>
            </a:r>
            <a:endParaRPr lang="zh-CN" altLang="en-US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Compared</a:t>
            </a:r>
            <a:r>
              <a:rPr lang="zh-CN" altLang="en-US">
                <a:latin typeface="Times New Roman" panose="02020603050405020304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with</a:t>
            </a:r>
            <a:r>
              <a:rPr lang="zh-CN" altLang="en-US">
                <a:latin typeface="Times New Roman" panose="02020603050405020304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full</a:t>
            </a:r>
            <a:r>
              <a:rPr lang="zh-CN" altLang="en-US">
                <a:latin typeface="Times New Roman" panose="02020603050405020304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fine-tuning</a:t>
            </a:r>
            <a:endParaRPr lang="zh-CN" altLang="en-US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Adapters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achieve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near-identical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F1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and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EM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scores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while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training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~3%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parameters</a:t>
            </a:r>
            <a:endParaRPr lang="zh-CN" altLang="en-US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Confirms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effectiveness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beyond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GLUE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→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generalizable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to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QA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tasks</a:t>
            </a:r>
            <a:endParaRPr lang="zh-CN" altLang="en-US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endParaRPr lang="zh-CN"/>
          </a:p>
        </p:txBody>
      </p:sp>
      <p:pic>
        <p:nvPicPr>
          <p:cNvPr id="5" name="图片 4" descr="图表, 折线图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2174780"/>
            <a:ext cx="5181600" cy="36530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Experiments</a:t>
            </a:r>
            <a:r>
              <a:rPr 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&amp;</a:t>
            </a:r>
            <a:r>
              <a:rPr 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Results</a:t>
            </a:r>
            <a:endParaRPr lang="zh-CN">
              <a:latin typeface="Times New Roman" panose="02020603050405020304"/>
              <a:ea typeface="等线 Light" panose="02010600030101010101" charset="-122"/>
              <a:cs typeface="Times New Roman" panose="020206030504050203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Analysis &amp; Discussion</a:t>
            </a:r>
            <a:endParaRPr lang="zh-CN"/>
          </a:p>
          <a:p>
            <a:r>
              <a:rPr lang="en-US" altLang="zh-CN" b="1">
                <a:latin typeface="Times New Roman" panose="02020603050405020304"/>
                <a:ea typeface="Calibri" panose="020F0502020204030204"/>
                <a:cs typeface="Calibri" panose="020F0502020204030204"/>
              </a:rPr>
              <a:t>Placement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: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inserting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adapters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both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attention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&amp;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feed-forward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layers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works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best</a:t>
            </a:r>
            <a:endParaRPr lang="zh-CN" altLang="en-US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en-US" altLang="zh-CN" b="1">
                <a:latin typeface="Times New Roman" panose="02020603050405020304"/>
                <a:ea typeface="Calibri" panose="020F0502020204030204"/>
                <a:cs typeface="Calibri" panose="020F0502020204030204"/>
              </a:rPr>
              <a:t>Training</a:t>
            </a:r>
            <a:r>
              <a:rPr lang="zh-CN" altLang="en-US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b="1">
                <a:latin typeface="Times New Roman" panose="02020603050405020304"/>
                <a:ea typeface="Calibri" panose="020F0502020204030204"/>
                <a:cs typeface="Calibri" panose="020F0502020204030204"/>
              </a:rPr>
              <a:t>cost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: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faster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train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than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full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fine-tuning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due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fewer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parameters</a:t>
            </a:r>
            <a:endParaRPr lang="zh-CN" altLang="en-US">
              <a:latin typeface="Times New Roman" panose="02020603050405020304"/>
              <a:cs typeface="Calibri" panose="020F0502020204030204"/>
            </a:endParaRPr>
          </a:p>
          <a:p>
            <a:r>
              <a:rPr lang="en-US" altLang="zh-CN" b="1">
                <a:latin typeface="Times New Roman" panose="02020603050405020304"/>
                <a:ea typeface="Calibri" panose="020F0502020204030204"/>
                <a:cs typeface="Calibri" panose="020F0502020204030204"/>
              </a:rPr>
              <a:t>Robustness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: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stable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performance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across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tasks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adapter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configurations</a:t>
            </a:r>
            <a:endParaRPr lang="zh-CN" altLang="en-US">
              <a:latin typeface="Times New Roman" panose="02020603050405020304"/>
              <a:cs typeface="Calibri" panose="020F0502020204030204"/>
            </a:endParaRPr>
          </a:p>
          <a:p>
            <a:r>
              <a:rPr lang="en-US" altLang="zh-CN" b="1">
                <a:latin typeface="Times New Roman" panose="02020603050405020304"/>
                <a:ea typeface="Calibri" panose="020F0502020204030204"/>
                <a:cs typeface="Calibri" panose="020F0502020204030204"/>
              </a:rPr>
              <a:t>Limitation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: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inference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still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runs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full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model;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task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requires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an</a:t>
            </a:r>
            <a:r>
              <a:rPr lang="zh-CN" altLang="en-US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adapter</a:t>
            </a:r>
            <a:endParaRPr lang="zh-CN" altLang="en-US">
              <a:latin typeface="Times New Roman" panose="02020603050405020304"/>
              <a:cs typeface="Calibri" panose="020F0502020204030204"/>
            </a:endParaRPr>
          </a:p>
          <a:p>
            <a:endParaRPr lang="zh-CN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Calibri" panose="020F0502020204030204"/>
              </a:rPr>
              <a:t>Contributions</a:t>
            </a:r>
            <a:r>
              <a:rPr lang="zh-CN" altLang="en-US">
                <a:latin typeface="Times New Roman" panose="02020603050405020304"/>
                <a:ea typeface="等线 Light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Calibri" panose="020F0502020204030204"/>
              </a:rPr>
              <a:t>&amp;</a:t>
            </a:r>
            <a:r>
              <a:rPr lang="zh-CN" altLang="en-US">
                <a:latin typeface="Times New Roman" panose="02020603050405020304"/>
                <a:ea typeface="等线 Light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Calibri" panose="020F0502020204030204"/>
              </a:rPr>
              <a:t>Limitations</a:t>
            </a:r>
            <a:endParaRPr lang="zh-CN">
              <a:latin typeface="Times New Roman" panose="020206030504050203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First to systematically study </a:t>
            </a:r>
            <a:r>
              <a:rPr lang="zh-CN" sz="28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adapters</a:t>
            </a:r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for NLP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Showed </a:t>
            </a:r>
            <a:r>
              <a:rPr lang="zh-CN" sz="28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near full fine-tuning accuracy</a:t>
            </a:r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with only ~3% parameters</a:t>
            </a:r>
            <a:endParaRPr lang="zh-CN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Inference still requires the full model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Each task needs a separate adapter</a:t>
            </a:r>
            <a:endParaRPr lang="zh-CN" sz="2800">
              <a:latin typeface="Times New Roman" panose="02020603050405020304"/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78518" cy="2852737"/>
          </a:xfrm>
        </p:spPr>
        <p:txBody>
          <a:bodyPr anchor="b">
            <a:normAutofit/>
          </a:bodyPr>
          <a:lstStyle/>
          <a:p>
            <a:r>
              <a:rPr lang="en-US"/>
              <a:t>​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14619" y="2798437"/>
            <a:ext cx="10515600" cy="2809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latin typeface="Calibri" panose="020F0502020204030204"/>
              <a:cs typeface="Calibri" panose="020F0502020204030204"/>
            </a:endParaRPr>
          </a:p>
          <a:p>
            <a:endParaRPr lang="en-US" altLang="zh-CN">
              <a:ea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6347" y="1103633"/>
            <a:ext cx="748747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altLang="zh-CN" sz="4400" b="1">
                <a:latin typeface="Times New Roman" panose="02020603050405020304"/>
                <a:ea typeface="+mn-lt"/>
                <a:cs typeface="+mn-lt"/>
              </a:rPr>
              <a:t>S</a:t>
            </a:r>
            <a:r>
              <a:rPr lang="zh-CN" sz="4400" b="1">
                <a:latin typeface="Times New Roman" panose="02020603050405020304"/>
                <a:ea typeface="+mn-lt"/>
                <a:cs typeface="+mn-lt"/>
              </a:rPr>
              <a:t>u</a:t>
            </a:r>
            <a:r>
              <a:rPr lang="en-US" altLang="zh-CN" sz="4400" b="1" err="1">
                <a:latin typeface="Times New Roman" panose="02020603050405020304"/>
                <a:ea typeface="+mn-lt"/>
                <a:cs typeface="+mn-lt"/>
              </a:rPr>
              <a:t>mmary</a:t>
            </a:r>
            <a:endParaRPr lang="zh-CN" sz="4400" b="1" err="1">
              <a:latin typeface="Times New Roman" panose="02020603050405020304"/>
              <a:cs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272" y="2210452"/>
            <a:ext cx="646853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28600" indent="-228600">
              <a:buChar char="•"/>
            </a:pP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Adapters = small &amp; efficient</a:t>
            </a:r>
            <a:endParaRPr lang="en-US" altLang="zh-CN" sz="28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marL="228600" indent="-228600">
              <a:buChar char="•"/>
            </a:pP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2–3% parameters ≈ full fine-tuning</a:t>
            </a:r>
            <a:endParaRPr lang="en-US" altLang="zh-CN" sz="28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marL="228600" indent="-228600">
              <a:buChar char="•"/>
            </a:pP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Efficient / stable / flexible</a:t>
            </a:r>
            <a:endParaRPr lang="en-US" altLang="zh-CN" sz="28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marL="228600" indent="-228600">
              <a:buChar char="•"/>
            </a:pPr>
            <a:r>
              <a:rPr lang="en-US" altLang="zh-CN" sz="28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Great for multi-task transfer</a:t>
            </a:r>
            <a:endParaRPr lang="en-US" altLang="zh-CN" sz="28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文本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945071"/>
            <a:ext cx="11950700" cy="44217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499" y="0"/>
            <a:ext cx="10626651" cy="60007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276" y="-1239"/>
            <a:ext cx="4596713" cy="4233372"/>
          </a:xfrm>
        </p:spPr>
        <p:txBody>
          <a:bodyPr/>
          <a:lstStyle/>
          <a:p>
            <a:pPr algn="ctr"/>
            <a:endParaRPr lang="zh-CN" b="0" dirty="0">
              <a:solidFill>
                <a:srgbClr val="292929"/>
              </a:solidFill>
              <a:latin typeface="Times New Roman" panose="02020603050405020304"/>
              <a:ea typeface="等线 Light" panose="02010600030101010101" charset="-122"/>
              <a:cs typeface="Noto Sans"/>
            </a:endParaRPr>
          </a:p>
          <a:p>
            <a:endParaRPr lang="zh-CN" altLang="en-US">
              <a:ea typeface="等线 Light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1276" y="2906848"/>
            <a:ext cx="4596713" cy="14078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4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Agenda</a:t>
            </a:r>
            <a:endParaRPr lang="en-US" altLang="zh-CN" sz="4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7025" y="1013460"/>
            <a:ext cx="656272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Topic &amp; Challenge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Existing Solution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LoRA-Proposed Solution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Experimental Step&amp;Key Result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Related Work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Conclusion&amp;Future Work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742950" indent="-742950">
              <a:buAutoNum type="arabicPeriod"/>
            </a:pPr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T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o</a:t>
            </a:r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pic</a:t>
            </a:r>
            <a:r>
              <a:rPr lang="zh-CN">
                <a:latin typeface="Times New Roman" panose="02020603050405020304"/>
                <a:ea typeface="等线 Light" panose="02010600030101010101" charset="-122"/>
                <a:cs typeface="Calibri" panose="020F0502020204030204"/>
              </a:rPr>
              <a:t> 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&amp;</a:t>
            </a:r>
            <a:r>
              <a:rPr lang="zh-CN">
                <a:latin typeface="Times New Roman" panose="02020603050405020304"/>
                <a:ea typeface="等线 Light" panose="02010600030101010101" charset="-122"/>
                <a:cs typeface="Calibri" panose="020F0502020204030204"/>
              </a:rPr>
              <a:t> </a:t>
            </a:r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Ch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a</a:t>
            </a:r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lle</a:t>
            </a:r>
            <a:r>
              <a:rPr lang="en-US" altLang="zh-CN">
                <a:latin typeface="Times New Roman" panose="02020603050405020304"/>
                <a:ea typeface="Calibri" panose="020F0502020204030204"/>
                <a:cs typeface="Calibri" panose="020F0502020204030204"/>
              </a:rPr>
              <a:t>n</a:t>
            </a:r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ge</a:t>
            </a:r>
            <a:endParaRPr lang="zh-CN">
              <a:latin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718895"/>
            <a:ext cx="1106616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buFont typeface="Arial" panose="020B0604020202020204"/>
              <a:buChar char="•"/>
            </a:pPr>
            <a:r>
              <a:rPr lang="en-US" altLang="zh-CN" sz="3600" b="1">
                <a:latin typeface="Times New Roman" panose="02020603050405020304"/>
                <a:ea typeface="+mn-lt"/>
                <a:cs typeface="+mn-lt"/>
              </a:rPr>
              <a:t>Topic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: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Adapting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large-scale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pre-trained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language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models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(e.g.,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GPT-3)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to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downstream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tasks.</a:t>
            </a:r>
            <a:endParaRPr lang="zh-CN" altLang="en-US" sz="3600">
              <a:latin typeface="Times New Roman" panose="02020603050405020304"/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endParaRPr lang="en-US" altLang="zh-CN" sz="3600"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3600" b="1">
                <a:latin typeface="Times New Roman" panose="02020603050405020304"/>
                <a:ea typeface="+mn-lt"/>
                <a:cs typeface="+mn-lt"/>
              </a:rPr>
              <a:t>Challenge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: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Full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fine-tuning(Traditional way to adapt)</a:t>
            </a:r>
            <a:r>
              <a:rPr lang="zh-CN" altLang="en-US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requires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retraining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all parameters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(175B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for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GPT-3),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which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is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costly to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store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and</a:t>
            </a:r>
            <a:r>
              <a:rPr lang="zh-CN" sz="36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3600">
                <a:latin typeface="Times New Roman" panose="02020603050405020304"/>
                <a:ea typeface="+mn-lt"/>
                <a:cs typeface="+mn-lt"/>
              </a:rPr>
              <a:t>deploy.</a:t>
            </a:r>
            <a:endParaRPr lang="zh-CN" altLang="en-US">
              <a:latin typeface="Times New Roman" panose="02020603050405020304"/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 sz="36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algn="l"/>
            <a:endParaRPr lang="zh-CN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2. Existing Solution and Limitation</a:t>
            </a:r>
            <a:endParaRPr lang="zh-CN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480289"/>
            <a:ext cx="1106616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Adapter layers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: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Add sequential modules → cause </a:t>
            </a: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extra inference latency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, especially in online/small-batch scenarios.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Prefix tuning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: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Hard to optimize;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Reduces effective sequence length;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Performance unstable.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altLang="en-US" sz="2400" b="1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Conclusion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: Existing methods are inefficient or quality-limited in large-scale, latency-sensitive settings.</a:t>
            </a:r>
            <a:endParaRPr lang="zh-CN" sz="2400">
              <a:latin typeface="Times New Roman" panose="02020603050405020304"/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1673" y="5177773"/>
            <a:ext cx="9157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24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All in all, exsiting solution ain't good enough</a:t>
            </a:r>
            <a:endParaRPr lang="zh-CN" altLang="en-US" sz="2400" b="1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226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3.LoRA — Proposed Solution</a:t>
            </a:r>
            <a:endParaRPr lang="zh-CN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pic>
        <p:nvPicPr>
          <p:cNvPr id="4" name="图片 3" descr="图示&#10;&#10;AI 生成的内容可能不正确。"/>
          <p:cNvPicPr>
            <a:picLocks noChangeAspect="1"/>
          </p:cNvPicPr>
          <p:nvPr/>
        </p:nvPicPr>
        <p:blipFill>
          <a:blip r:embed="rId1"/>
          <a:srcRect r="1832" b="214"/>
          <a:stretch>
            <a:fillRect/>
          </a:stretch>
        </p:blipFill>
        <p:spPr>
          <a:xfrm>
            <a:off x="8786799" y="455641"/>
            <a:ext cx="3407085" cy="296814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768" y="1134098"/>
            <a:ext cx="8805978" cy="16142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3.1 LOW-RANK-PARAMETRIZED UPDATE MATRICES</a:t>
            </a:r>
            <a:endParaRPr lang="zh-CN" sz="2400" b="1" dirty="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h =W</a:t>
            </a:r>
            <a:r>
              <a:rPr lang="en-US" sz="2400" b="1" baseline="-25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x+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ΔWx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=W</a:t>
            </a:r>
            <a:r>
              <a:rPr lang="en-US" sz="2400" b="1" baseline="-25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x+BAx</a:t>
            </a:r>
            <a:r>
              <a:rPr lang="en-US" b="1" dirty="0">
                <a:latin typeface="Times New Roman" panose="02020603050405020304"/>
                <a:cs typeface="Times New Roman" panose="02020603050405020304"/>
              </a:rPr>
              <a:t>     (*)</a:t>
            </a:r>
            <a:endParaRPr lang="en-US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altLang="zh-CN" sz="2000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7010" y="2331005"/>
            <a:ext cx="6186171" cy="46371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W</a:t>
            </a:r>
            <a:r>
              <a:rPr lang="zh-CN" sz="2400" b="1" baseline="-25000">
                <a:latin typeface="Times New Roman" panose="02020603050405020304"/>
                <a:ea typeface="+mn-lt"/>
                <a:cs typeface="+mn-lt"/>
              </a:rPr>
              <a:t>0</a:t>
            </a:r>
            <a:r>
              <a:rPr lang="zh-CN" sz="2400" b="1" dirty="0">
                <a:latin typeface="Times New Roman" panose="02020603050405020304"/>
                <a:ea typeface="+mn-lt"/>
                <a:cs typeface="+mn-lt"/>
              </a:rPr>
              <a:t> 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: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 The original weight matrix from the pretrained model.</a:t>
            </a:r>
            <a:br>
              <a:rPr lang="zh-CN" sz="2400" dirty="0">
                <a:latin typeface="Times New Roman" panose="02020603050405020304"/>
                <a:ea typeface="+mn-lt"/>
                <a:cs typeface="+mn-lt"/>
              </a:rPr>
            </a:br>
            <a:r>
              <a:rPr lang="zh-CN" sz="2400">
                <a:latin typeface="Times New Roman" panose="02020603050405020304"/>
                <a:ea typeface="+mn-lt"/>
                <a:cs typeface="+mn-lt"/>
              </a:rPr>
              <a:t> It is </a:t>
            </a: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frozen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 during fine-tuning and does </a:t>
            </a: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not</a:t>
            </a:r>
            <a:r>
              <a:rPr lang="zh-CN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get updated.</a:t>
            </a:r>
            <a:br>
              <a:rPr lang="zh-CN" sz="2400" dirty="0">
                <a:latin typeface="Times New Roman" panose="02020603050405020304"/>
                <a:ea typeface="+mn-lt"/>
                <a:cs typeface="+mn-lt"/>
              </a:rPr>
            </a:br>
            <a:r>
              <a:rPr lang="zh-CN" sz="2400">
                <a:latin typeface="Times New Roman" panose="02020603050405020304"/>
                <a:ea typeface="+mn-lt"/>
                <a:cs typeface="+mn-lt"/>
              </a:rPr>
              <a:t> Dimensions: W</a:t>
            </a:r>
            <a:r>
              <a:rPr lang="zh-CN" sz="2400" baseline="-25000">
                <a:latin typeface="Times New Roman" panose="02020603050405020304"/>
                <a:ea typeface="+mn-lt"/>
                <a:cs typeface="+mn-lt"/>
              </a:rPr>
              <a:t>0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 ∈R</a:t>
            </a:r>
            <a:r>
              <a:rPr lang="zh-CN" sz="2400" baseline="30000">
                <a:latin typeface="Times New Roman" panose="02020603050405020304"/>
                <a:ea typeface="+mn-lt"/>
                <a:cs typeface="+mn-lt"/>
              </a:rPr>
              <a:t>d×k</a:t>
            </a:r>
            <a:endParaRPr lang="zh-CN" sz="24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x:</a:t>
            </a:r>
            <a:r>
              <a:rPr lang="zh-CN" sz="2400" baseline="300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The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input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vector.</a:t>
            </a:r>
            <a:endParaRPr lang="en-US" altLang="zh-CN" sz="2400" dirty="0">
              <a:latin typeface="Times New Roman" panose="02020603050405020304"/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ΔW=BA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: The </a:t>
            </a:r>
            <a:r>
              <a:rPr lang="en-US" sz="2400" err="1">
                <a:latin typeface="Times New Roman" panose="02020603050405020304"/>
                <a:ea typeface="+mn-lt"/>
                <a:cs typeface="+mn-lt"/>
              </a:rPr>
              <a:t>LoRA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-generated </a:t>
            </a: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update term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 used to adapt the model to a new task.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err="1">
                <a:latin typeface="Times New Roman" panose="02020603050405020304"/>
                <a:ea typeface="+mn-lt"/>
                <a:cs typeface="+mn-lt"/>
              </a:rPr>
              <a:t>B∈R</a:t>
            </a:r>
            <a:r>
              <a:rPr lang="en-US" sz="2400" b="1" baseline="30000" err="1">
                <a:latin typeface="Times New Roman" panose="02020603050405020304"/>
                <a:ea typeface="+mn-lt"/>
                <a:cs typeface="+mn-lt"/>
              </a:rPr>
              <a:t>d×r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: low-rank matrix.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err="1">
                <a:latin typeface="Times New Roman" panose="02020603050405020304"/>
                <a:ea typeface="+mn-lt"/>
                <a:cs typeface="+mn-lt"/>
              </a:rPr>
              <a:t>A∈R</a:t>
            </a:r>
            <a:r>
              <a:rPr lang="en-US" sz="2400" b="1" baseline="30000" err="1">
                <a:latin typeface="Times New Roman" panose="02020603050405020304"/>
                <a:ea typeface="+mn-lt"/>
                <a:cs typeface="+mn-lt"/>
              </a:rPr>
              <a:t>r×k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: low-rank matrix.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err="1">
                <a:latin typeface="Times New Roman" panose="02020603050405020304"/>
                <a:ea typeface="+mn-lt"/>
                <a:cs typeface="+mn-lt"/>
              </a:rPr>
              <a:t>r≪min</a:t>
            </a: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(</a:t>
            </a:r>
            <a:r>
              <a:rPr lang="en-US" sz="2400" b="1" err="1">
                <a:latin typeface="Times New Roman" panose="02020603050405020304"/>
                <a:ea typeface="+mn-lt"/>
                <a:cs typeface="+mn-lt"/>
              </a:rPr>
              <a:t>d,k</a:t>
            </a: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)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 altLang="zh-CN">
              <a:ea typeface="Calibri" panose="020F0502020204030204"/>
              <a:cs typeface="Calibri" panose="020F0502020204030204"/>
            </a:endParaRPr>
          </a:p>
          <a:p>
            <a:endParaRPr lang="zh-CN" altLang="en-US" sz="2000" baseline="30000">
              <a:cs typeface="Calibri" panose="020F0502020204030204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7552474" y="3557358"/>
            <a:ext cx="4184005" cy="277947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sz="2400">
                <a:ea typeface="+mn-lt"/>
                <a:cs typeface="+mn-lt"/>
              </a:rPr>
              <a:t>much smaller</a:t>
            </a:r>
            <a:r>
              <a:rPr lang="en-US" altLang="zh-CN" sz="2400" dirty="0">
                <a:ea typeface="+mn-lt"/>
                <a:cs typeface="+mn-lt"/>
              </a:rPr>
              <a:t>——&gt;</a:t>
            </a:r>
            <a:r>
              <a:rPr lang="zh-CN" altLang="en-US" sz="2400" dirty="0">
                <a:ea typeface="+mn-lt"/>
                <a:cs typeface="+mn-lt"/>
              </a:rPr>
              <a:t> </a:t>
            </a:r>
            <a:r>
              <a:rPr lang="en-US" altLang="zh-CN" sz="2400" b="1" dirty="0">
                <a:ea typeface="+mn-lt"/>
                <a:cs typeface="+mn-lt"/>
              </a:rPr>
              <a:t>low-rank</a:t>
            </a:r>
            <a:r>
              <a:rPr lang="zh-CN" altLang="en-US" sz="2400" b="1" dirty="0">
                <a:ea typeface="+mn-lt"/>
                <a:cs typeface="+mn-lt"/>
              </a:rPr>
              <a:t> </a:t>
            </a:r>
            <a:r>
              <a:rPr lang="en-US" altLang="zh-CN" sz="2400" b="1" dirty="0">
                <a:ea typeface="+mn-lt"/>
                <a:cs typeface="+mn-lt"/>
              </a:rPr>
              <a:t>decomposition——&gt;</a:t>
            </a:r>
            <a:r>
              <a:rPr lang="zh-CN" altLang="en-US" sz="2400" dirty="0">
                <a:ea typeface="+mn-lt"/>
                <a:cs typeface="+mn-lt"/>
              </a:rPr>
              <a:t> </a:t>
            </a:r>
            <a:r>
              <a:rPr lang="en-US" altLang="zh-CN" sz="2400" dirty="0">
                <a:ea typeface="+mn-lt"/>
                <a:cs typeface="+mn-lt"/>
              </a:rPr>
              <a:t>efficient</a:t>
            </a:r>
            <a:r>
              <a:rPr lang="zh-CN" altLang="en-US" sz="2400" dirty="0">
                <a:ea typeface="+mn-lt"/>
                <a:cs typeface="+mn-lt"/>
              </a:rPr>
              <a:t> </a:t>
            </a:r>
            <a:r>
              <a:rPr lang="en-US" altLang="zh-CN" sz="2400" dirty="0">
                <a:ea typeface="+mn-lt"/>
                <a:cs typeface="+mn-lt"/>
              </a:rPr>
              <a:t>and</a:t>
            </a:r>
            <a:r>
              <a:rPr lang="zh-CN" altLang="en-US" sz="2400" dirty="0">
                <a:ea typeface="+mn-lt"/>
                <a:cs typeface="+mn-lt"/>
              </a:rPr>
              <a:t> </a:t>
            </a:r>
            <a:r>
              <a:rPr lang="en-US" altLang="zh-CN" sz="2400" dirty="0">
                <a:ea typeface="+mn-lt"/>
                <a:cs typeface="+mn-lt"/>
              </a:rPr>
              <a:t>lightly</a:t>
            </a:r>
            <a:endParaRPr lang="en-US" altLang="zh-CN" sz="2400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68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3.1 Comparision: </a:t>
            </a:r>
            <a:r>
              <a:rPr lang="en-US" err="1">
                <a:latin typeface="Times New Roman" panose="02020603050405020304"/>
                <a:ea typeface="Calibri" panose="020F0502020204030204"/>
                <a:cs typeface="Calibri" panose="020F0502020204030204"/>
              </a:rPr>
              <a:t>LoRA</a:t>
            </a:r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 vs </a:t>
            </a:r>
            <a:r>
              <a:rPr lang="en-US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Full-Fine-Tuning</a:t>
            </a:r>
            <a:endParaRPr lang="zh-CN" err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1445" y="1418939"/>
            <a:ext cx="9646752" cy="1687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>
                <a:latin typeface="Times New Roman" panose="02020603050405020304"/>
                <a:ea typeface="+mn-lt"/>
                <a:cs typeface="+mn-lt"/>
              </a:rPr>
              <a:t>Given an input vector x∈R</a:t>
            </a:r>
            <a:r>
              <a:rPr lang="zh-CN" sz="2400" baseline="30000">
                <a:latin typeface="Times New Roman" panose="02020603050405020304"/>
                <a:ea typeface="+mn-lt"/>
                <a:cs typeface="+mn-lt"/>
              </a:rPr>
              <a:t>k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 , and a weight matrix W∈R</a:t>
            </a:r>
            <a:r>
              <a:rPr lang="zh-CN" sz="2400" baseline="30000">
                <a:latin typeface="Times New Roman" panose="02020603050405020304"/>
                <a:ea typeface="+mn-lt"/>
                <a:cs typeface="+mn-lt"/>
              </a:rPr>
              <a:t>d×k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,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 </a:t>
            </a:r>
            <a:r>
              <a:rPr lang="zh-CN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the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linear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output</a:t>
            </a:r>
            <a:r>
              <a:rPr lang="zh-CN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is:</a:t>
            </a:r>
            <a:endParaRPr lang="zh-CN" sz="24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algn="ctr">
              <a:lnSpc>
                <a:spcPct val="150000"/>
              </a:lnSpc>
            </a:pPr>
            <a:r>
              <a:rPr lang="zh-CN" sz="2400">
                <a:latin typeface="Times New Roman" panose="02020603050405020304"/>
                <a:ea typeface="+mn-lt"/>
                <a:cs typeface="+mn-lt"/>
              </a:rPr>
              <a:t>h=Wx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endParaRPr lang="zh-CN"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5771" y="3193482"/>
            <a:ext cx="8625932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Parameter Update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:</a:t>
            </a:r>
            <a:endParaRPr lang="zh-CN" sz="2400">
              <a:latin typeface="Times New Roman" panose="02020603050405020304"/>
              <a:ea typeface="+mn-lt"/>
              <a:cs typeface="+mn-lt"/>
            </a:endParaRPr>
          </a:p>
          <a:p>
            <a:pPr algn="ctr"/>
            <a:r>
              <a:rPr lang="zh-CN" sz="2400">
                <a:latin typeface="Times New Roman" panose="02020603050405020304"/>
                <a:ea typeface="+mn-lt"/>
                <a:cs typeface="+mn-lt"/>
              </a:rPr>
              <a:t>W</a:t>
            </a:r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←</a:t>
            </a:r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W−η⋅∇</a:t>
            </a:r>
            <a:r>
              <a:rPr lang="zh-CN" sz="2400" baseline="-25000">
                <a:latin typeface="Times New Roman" panose="02020603050405020304"/>
                <a:ea typeface="+mn-lt"/>
                <a:cs typeface="+mn-lt"/>
              </a:rPr>
              <a:t>W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 L(Wx,y)</a:t>
            </a:r>
            <a:endParaRPr lang="zh-CN" sz="2400">
              <a:latin typeface="Times New Roman" panose="02020603050405020304"/>
              <a:ea typeface="+mn-lt"/>
              <a:cs typeface="+mn-lt"/>
            </a:endParaRPr>
          </a:p>
          <a:p>
            <a:endParaRPr lang="zh-CN">
              <a:latin typeface="Times New Roman" panose="02020603050405020304"/>
              <a:cs typeface="Calibri" panose="020F0502020204030204"/>
            </a:endParaRPr>
          </a:p>
          <a:p>
            <a:endParaRPr lang="zh-CN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algn="ctr"/>
            <a:endParaRPr lang="zh-CN" altLang="en-US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3629" y="4150633"/>
            <a:ext cx="914655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sz="2400">
                <a:latin typeface="Times New Roman" panose="02020603050405020304"/>
                <a:ea typeface="+mn-lt"/>
                <a:cs typeface="+mn-lt"/>
              </a:rPr>
              <a:t>Where:</a:t>
            </a:r>
            <a:endParaRPr lang="zh-CN" sz="24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2400">
                <a:latin typeface="Times New Roman" panose="02020603050405020304"/>
                <a:ea typeface="+mn-lt"/>
                <a:cs typeface="Times New Roman" panose="02020603050405020304"/>
              </a:rPr>
              <a:t>η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 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is the learning rate</a:t>
            </a:r>
            <a:endParaRPr lang="zh-CN" sz="24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2400">
                <a:latin typeface="Times New Roman" panose="02020603050405020304"/>
                <a:ea typeface="+mn-lt"/>
                <a:cs typeface="Times New Roman" panose="02020603050405020304"/>
              </a:rPr>
              <a:t>L(</a:t>
            </a:r>
            <a:r>
              <a:rPr lang="en-US" altLang="zh-CN" sz="2400" err="1">
                <a:latin typeface="Times New Roman" panose="02020603050405020304"/>
                <a:ea typeface="+mn-lt"/>
                <a:cs typeface="Times New Roman" panose="02020603050405020304"/>
              </a:rPr>
              <a:t>Wx,y</a:t>
            </a:r>
            <a:r>
              <a:rPr lang="zh-CN" sz="2400">
                <a:latin typeface="Times New Roman" panose="02020603050405020304"/>
                <a:ea typeface="+mn-lt"/>
                <a:cs typeface="Times New Roman" panose="02020603050405020304"/>
              </a:rPr>
              <a:t>)</a:t>
            </a:r>
            <a:endParaRPr lang="zh-CN" altLang="en-US" sz="240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2400">
                <a:latin typeface="Times New Roman" panose="02020603050405020304"/>
                <a:ea typeface="+mn-lt"/>
                <a:cs typeface="+mn-lt"/>
              </a:rPr>
              <a:t>is the loss function (e.g., cross-entropy)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2400">
                <a:latin typeface="Times New Roman" panose="02020603050405020304"/>
                <a:ea typeface="+mn-lt"/>
                <a:cs typeface="+mn-lt"/>
              </a:rPr>
              <a:t>y is the target label</a:t>
            </a:r>
            <a:endParaRPr lang="zh-CN" sz="2400">
              <a:latin typeface="Times New Roman" panose="02020603050405020304"/>
              <a:ea typeface="+mn-lt"/>
              <a:cs typeface="+mn-lt"/>
            </a:endParaRPr>
          </a:p>
          <a:p>
            <a:pPr algn="l"/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0636" y="5472546"/>
            <a:ext cx="10829636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sz="2000" b="1">
                <a:latin typeface="Times New Roman" panose="02020603050405020304"/>
                <a:ea typeface="+mn-lt"/>
                <a:cs typeface="+mn-lt"/>
              </a:rPr>
              <a:t>In </a:t>
            </a:r>
            <a:r>
              <a:rPr lang="en-US" sz="2000" b="1">
                <a:ea typeface="+mn-lt"/>
                <a:cs typeface="+mn-lt"/>
              </a:rPr>
              <a:t>Full-Fine-Tuning,</a:t>
            </a:r>
            <a:r>
              <a:rPr lang="en-US" sz="2000" b="1">
                <a:latin typeface="Calibri" panose="020F0502020204030204"/>
                <a:ea typeface="+mn-lt"/>
                <a:cs typeface="+mn-lt"/>
              </a:rPr>
              <a:t> </a:t>
            </a:r>
            <a:r>
              <a:rPr lang="en-US" altLang="zh-CN" sz="2000" b="1">
                <a:latin typeface="Times New Roman" panose="02020603050405020304"/>
                <a:ea typeface="+mn-lt"/>
                <a:cs typeface="+mn-lt"/>
              </a:rPr>
              <a:t>the whole W need to be updated(W</a:t>
            </a:r>
            <a:r>
              <a:rPr lang="en-US" altLang="zh-CN" sz="2000" b="1" baseline="-25000">
                <a:latin typeface="Times New Roman" panose="02020603050405020304"/>
                <a:ea typeface="+mn-lt"/>
                <a:cs typeface="+mn-lt"/>
              </a:rPr>
              <a:t>0</a:t>
            </a:r>
            <a:r>
              <a:rPr lang="en-US" altLang="zh-CN" sz="2000" b="1">
                <a:latin typeface="Times New Roman" panose="02020603050405020304"/>
                <a:ea typeface="+mn-lt"/>
                <a:cs typeface="+mn-lt"/>
              </a:rPr>
              <a:t>included)</a:t>
            </a:r>
            <a:endParaRPr lang="zh-CN" sz="2000" b="1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algn="l"/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53593" y="365125"/>
            <a:ext cx="10846570" cy="1340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3.1 Comparision: 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LoRA</a:t>
            </a:r>
            <a:r>
              <a:rPr lang="en-US">
                <a:latin typeface="Times New Roman" panose="02020603050405020304"/>
                <a:cs typeface="Times New Roman" panose="02020603050405020304"/>
              </a:rPr>
              <a:t> vs Full-Fine-Tuning</a:t>
            </a:r>
            <a:endParaRPr lang="zh-CN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838970" y="1824182"/>
              <a:ext cx="10979416" cy="36021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{5C22544A-7EE6-4342-B048-85BDC9FD1C3A}</a:tableStyleId>
                  </a:tblPr>
                  <a:tblGrid>
                    <a:gridCol w="2857647"/>
                    <a:gridCol w="3915498"/>
                    <a:gridCol w="4206271"/>
                  </a:tblGrid>
                  <a:tr h="135735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2400" b="1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Method</a:t>
                          </a:r>
                          <a:endParaRPr lang="en-US" sz="2400" b="1" cap="none" spc="0">
                            <a:solidFill>
                              <a:schemeClr val="tx1"/>
                            </a:solidFill>
                            <a:latin typeface="Times New Roman" panose="02020603050405020304"/>
                          </a:endParaRPr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</a:lnL>
                        <a:lnR w="12700" cmpd="sng">
                          <a:solidFill>
                            <a:schemeClr val="tx1"/>
                          </a:solidFill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2400" b="1" cap="none" spc="0" dirty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Output</a:t>
                          </a:r>
                          <a:r>
                            <a:rPr lang="en-US" sz="2400" b="1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</a:t>
                          </a:r>
                          <a:r>
                            <a:rPr lang="en-US" sz="2400" b="1" cap="none" spc="0" dirty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Expression</a:t>
                          </a:r>
                          <a:endParaRPr lang="en-US" sz="2400" b="1" cap="none" spc="0" dirty="0" err="1">
                            <a:solidFill>
                              <a:schemeClr val="tx1"/>
                            </a:solidFill>
                            <a:latin typeface="Times New Roman" panose="02020603050405020304"/>
                          </a:endParaRPr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</a:lnL>
                        <a:lnR w="12700" cmpd="sng">
                          <a:solidFill>
                            <a:schemeClr val="tx1"/>
                          </a:solidFill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2400" b="1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Is </a:t>
                          </a:r>
                          <a:r>
                            <a:rPr lang="en-US" sz="2400" b="1" i="0" u="none" strike="noStrike" cap="none" spc="0" noProof="0" dirty="0">
                              <a:solidFill>
                                <a:srgbClr val="000000"/>
                              </a:solidFill>
                              <a:latin typeface="Times New Roman" panose="02020603050405020304"/>
                            </a:rPr>
                            <a:t>W</a:t>
                          </a:r>
                          <a:r>
                            <a:rPr lang="en-US" sz="2400" b="1" i="0" u="none" strike="noStrike" cap="none" spc="0" baseline="-25000" noProof="0" dirty="0">
                              <a:solidFill>
                                <a:srgbClr val="000000"/>
                              </a:solidFill>
                              <a:latin typeface="Times New Roman" panose="02020603050405020304"/>
                            </a:rPr>
                            <a:t>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altLang="zh-CN" sz="2400" b="1" i="1" cap="none" spc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2400" b="1" i="1" cap="none" spc="0" dirty="0" err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ar-AE" altLang="zh-CN" sz="2400" b="1" i="0" cap="none" spc="0" dirty="0" err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cap="none" spc="0" dirty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U</a:t>
                          </a:r>
                          <a:r>
                            <a:rPr lang="en-US" sz="2400" b="1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p</a:t>
                          </a:r>
                          <a:r>
                            <a:rPr lang="en-US" sz="2200" b="1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d</a:t>
                          </a:r>
                          <a:r>
                            <a:rPr lang="en-US" sz="2200" b="1" cap="none" spc="0">
                              <a:solidFill>
                                <a:schemeClr val="tx1"/>
                              </a:solidFill>
                            </a:rPr>
                            <a:t>ated?</a:t>
                          </a:r>
                          <a:endParaRPr lang="en-US" sz="2200" b="1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</a:lnL>
                        <a:lnR w="12700" cmpd="sng">
                          <a:solidFill>
                            <a:schemeClr val="tx1"/>
                          </a:solidFill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122423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2400" b="1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Full</a:t>
                          </a:r>
                          <a:r>
                            <a:rPr lang="en-US" sz="2400" b="1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</a:t>
                          </a:r>
                          <a:r>
                            <a:rPr lang="en-US" sz="2400" b="1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Fine-Tuning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latin typeface="Times New Roman" panose="02020603050405020304"/>
                          </a:endParaRPr>
                        </a:p>
                      </a:txBody>
                      <a:tcPr marL="86023" marR="122890" marT="24578" marB="1843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zh-CN" sz="2400" b="0" i="0" u="none" strike="noStrike" cap="none" spc="0" noProof="0">
                              <a:solidFill>
                                <a:srgbClr val="000000"/>
                              </a:solidFill>
                              <a:latin typeface="Times New Roman" panose="02020603050405020304"/>
                            </a:rPr>
                            <a:t>h=Wx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sz="1600" i="0" cap="none" spc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 cap="none" spc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</m:oMath>
                          </a14:m>
                          <a:endParaRPr lang="zh-CN" altLang="en-US" sz="16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</a:t>
                          </a:r>
                          <a:r>
                            <a:rPr lang="en-US" sz="2400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Yes</a:t>
                          </a:r>
                          <a:r>
                            <a:rPr lang="en-US" sz="2400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– </a:t>
                          </a:r>
                          <a:r>
                            <a:rPr lang="en-US" sz="2400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directly</a:t>
                          </a:r>
                          <a:r>
                            <a:rPr lang="en-US" sz="2400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</a:t>
                          </a:r>
                          <a:r>
                            <a:rPr lang="en-US" sz="2400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updated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latin typeface="Times New Roman" panose="02020603050405020304"/>
                          </a:endParaRPr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122423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2400" b="1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LoRA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latin typeface="Times New Roman" panose="02020603050405020304"/>
                          </a:endParaRPr>
                        </a:p>
                      </a:txBody>
                      <a:tcPr marL="86023" marR="122890" marT="24578" marB="1843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2400" b="1" i="0" u="none" strike="noStrike" cap="none" spc="0" noProof="0" dirty="0">
                              <a:solidFill>
                                <a:srgbClr val="000000"/>
                              </a:solidFill>
                              <a:latin typeface="Times New Roman" panose="02020603050405020304"/>
                              <a:cs typeface="Arial" panose="020B0604020202020204"/>
                            </a:rPr>
                            <a:t>h =W</a:t>
                          </a:r>
                          <a:r>
                            <a:rPr lang="en-US" sz="2400" b="1" i="0" u="none" strike="noStrike" cap="none" spc="0" baseline="-25000" noProof="0" dirty="0">
                              <a:solidFill>
                                <a:srgbClr val="000000"/>
                              </a:solidFill>
                              <a:latin typeface="Times New Roman" panose="02020603050405020304"/>
                              <a:cs typeface="Arial" panose="020B0604020202020204"/>
                            </a:rPr>
                            <a:t>0</a:t>
                          </a:r>
                          <a:r>
                            <a:rPr lang="en-US" sz="2400" b="1" i="0" u="none" strike="noStrike" cap="none" spc="0" noProof="0" dirty="0">
                              <a:solidFill>
                                <a:srgbClr val="000000"/>
                              </a:solidFill>
                              <a:latin typeface="Times New Roman" panose="02020603050405020304"/>
                              <a:cs typeface="Arial" panose="020B0604020202020204"/>
                            </a:rPr>
                            <a:t>x+BAx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ar-AE" altLang="zh-CN" sz="1600" i="0" cap="none" spc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altLang="zh-CN" sz="1600" i="1" cap="none" spc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600" i="1" cap="none" spc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ar-AE" altLang="zh-CN" sz="1600" i="0" cap="none" spc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ar-AE" sz="1600" i="1" cap="none" spc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 altLang="zh-CN" sz="1600" i="0" cap="none" spc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ar-AE" sz="1600" i="1" cap="none" spc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𝐵𝐴𝑥</m:t>
                              </m:r>
                            </m:oMath>
                          </a14:m>
                          <a:endParaRPr lang="ar-AE" sz="16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</a:t>
                          </a:r>
                          <a:r>
                            <a:rPr lang="en-US" sz="2400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No – </a:t>
                          </a:r>
                          <a:r>
                            <a:rPr lang="en-US" sz="2400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kept</a:t>
                          </a:r>
                          <a:r>
                            <a:rPr lang="en-US" sz="2400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</a:t>
                          </a:r>
                          <a:r>
                            <a:rPr lang="en-US" sz="2400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frozen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latin typeface="Times New Roman" panose="02020603050405020304"/>
                          </a:endParaRPr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838970" y="1824182"/>
              <a:ext cx="10979416" cy="3602198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  <a:tableStyleId>{5C22544A-7EE6-4342-B048-85BDC9FD1C3A}</a:tableStyleId>
                  </a:tblPr>
                  <a:tblGrid>
                    <a:gridCol w="2857647"/>
                    <a:gridCol w="3915498"/>
                    <a:gridCol w="4206271"/>
                  </a:tblGrid>
                  <a:tr h="135763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2400" b="1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Method</a:t>
                          </a:r>
                          <a:endParaRPr lang="en-US" sz="2400" b="1" cap="none" spc="0">
                            <a:solidFill>
                              <a:schemeClr val="tx1"/>
                            </a:solidFill>
                            <a:latin typeface="Times New Roman" panose="02020603050405020304"/>
                          </a:endParaRPr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</a:lnL>
                        <a:lnR w="12700" cmpd="sng">
                          <a:solidFill>
                            <a:schemeClr val="tx1"/>
                          </a:solidFill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2400" b="1" cap="none" spc="0" dirty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Output</a:t>
                          </a:r>
                          <a:r>
                            <a:rPr lang="en-US" sz="2400" b="1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</a:t>
                          </a:r>
                          <a:r>
                            <a:rPr lang="en-US" sz="2400" b="1" cap="none" spc="0" dirty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Expression</a:t>
                          </a:r>
                          <a:endParaRPr lang="en-US" sz="2400" b="1" cap="none" spc="0" dirty="0" err="1">
                            <a:solidFill>
                              <a:schemeClr val="tx1"/>
                            </a:solidFill>
                            <a:latin typeface="Times New Roman" panose="02020603050405020304"/>
                          </a:endParaRPr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</a:lnL>
                        <a:lnR w="12700" cmpd="sng">
                          <a:solidFill>
                            <a:schemeClr val="tx1"/>
                          </a:solidFill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</a:lnL>
                        <a:lnR w="12700" cmpd="sng">
                          <a:solidFill>
                            <a:schemeClr val="tx1"/>
                          </a:solidFill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</a:lnB>
                        <a:blipFill>
                          <a:blip r:embed="rId1"/>
                        </a:blipFill>
                      </a:tcPr>
                    </a:tc>
                  </a:tr>
                  <a:tr h="112204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2400" b="1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Full</a:t>
                          </a:r>
                          <a:r>
                            <a:rPr lang="en-US" sz="2400" b="1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</a:t>
                          </a:r>
                          <a:r>
                            <a:rPr lang="en-US" sz="2400" b="1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Fine-Tuning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latin typeface="Times New Roman" panose="02020603050405020304"/>
                          </a:endParaRPr>
                        </a:p>
                      </a:txBody>
                      <a:tcPr marL="86023" marR="122890" marT="24578" marB="1843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</a:t>
                          </a:r>
                          <a:r>
                            <a:rPr lang="en-US" sz="2400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Yes</a:t>
                          </a:r>
                          <a:r>
                            <a:rPr lang="en-US" sz="2400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– </a:t>
                          </a:r>
                          <a:r>
                            <a:rPr lang="en-US" sz="2400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directly</a:t>
                          </a:r>
                          <a:r>
                            <a:rPr lang="en-US" sz="2400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</a:t>
                          </a:r>
                          <a:r>
                            <a:rPr lang="en-US" sz="2400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updated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latin typeface="Times New Roman" panose="02020603050405020304"/>
                          </a:endParaRPr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11226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2400" b="1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LoRA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latin typeface="Times New Roman" panose="02020603050405020304"/>
                          </a:endParaRPr>
                        </a:p>
                      </a:txBody>
                      <a:tcPr marL="86023" marR="122890" marT="24578" marB="18433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2400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</a:t>
                          </a:r>
                          <a:r>
                            <a:rPr lang="en-US" sz="2400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No – </a:t>
                          </a:r>
                          <a:r>
                            <a:rPr lang="en-US" sz="2400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kept</a:t>
                          </a:r>
                          <a:r>
                            <a:rPr lang="en-US" sz="2400" cap="none" spc="0" dirty="0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 </a:t>
                          </a:r>
                          <a:r>
                            <a:rPr lang="en-US" sz="2400" cap="none" spc="0" err="1">
                              <a:solidFill>
                                <a:schemeClr val="tx1"/>
                              </a:solidFill>
                              <a:latin typeface="Times New Roman" panose="02020603050405020304"/>
                            </a:rPr>
                            <a:t>frozen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latin typeface="Times New Roman" panose="02020603050405020304"/>
                          </a:endParaRPr>
                        </a:p>
                      </a:txBody>
                      <a:tcPr marL="86023" marR="122890" marT="24578" marB="184335" anchor="ctr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文本框 3"/>
          <p:cNvSpPr txBox="1"/>
          <p:nvPr/>
        </p:nvSpPr>
        <p:spPr>
          <a:xfrm>
            <a:off x="865909" y="5611091"/>
            <a:ext cx="1082963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In </a:t>
            </a:r>
            <a:r>
              <a:rPr lang="en-US" altLang="zh-CN" sz="2400" b="1" err="1">
                <a:latin typeface="Times New Roman" panose="02020603050405020304"/>
                <a:ea typeface="+mn-lt"/>
                <a:cs typeface="+mn-lt"/>
              </a:rPr>
              <a:t>LoRA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, </a:t>
            </a: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only the small matrices A and B need to be trained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, </a:t>
            </a: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while the original weight matrix W</a:t>
            </a:r>
            <a:r>
              <a:rPr lang="zh-CN" sz="2400" b="1" baseline="-25000">
                <a:latin typeface="Times New Roman" panose="02020603050405020304"/>
                <a:ea typeface="+mn-lt"/>
                <a:cs typeface="+mn-lt"/>
              </a:rPr>
              <a:t>0</a:t>
            </a: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 remains frozen.</a:t>
            </a:r>
            <a:endParaRPr lang="zh-CN" sz="2400" b="1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algn="l"/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5897" y="365125"/>
            <a:ext cx="11269902" cy="1340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3.2  Apply 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LoRA</a:t>
            </a:r>
            <a:r>
              <a:rPr lang="en-US">
                <a:latin typeface="Times New Roman" panose="02020603050405020304"/>
                <a:cs typeface="Times New Roman" panose="02020603050405020304"/>
              </a:rPr>
              <a:t> To Transformer</a:t>
            </a:r>
            <a:endParaRPr lang="en-US" altLang="zh-CN">
              <a:latin typeface="Times New Roman" panose="02020603050405020304"/>
              <a:ea typeface="等线 Light" panose="02010600030101010101" charset="-122"/>
              <a:cs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946727" y="1608667"/>
            <a:ext cx="1043709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dirty="0">
                <a:latin typeface="Times New Roman" panose="02020603050405020304"/>
                <a:ea typeface="+mn-lt"/>
                <a:cs typeface="Times New Roman" panose="02020603050405020304"/>
              </a:rPr>
              <a:t>In principle, we can apply </a:t>
            </a:r>
            <a:r>
              <a:rPr lang="en-US" altLang="zh-CN" sz="2400" err="1">
                <a:latin typeface="Times New Roman" panose="02020603050405020304"/>
                <a:ea typeface="+mn-lt"/>
                <a:cs typeface="Times New Roman" panose="02020603050405020304"/>
              </a:rPr>
              <a:t>LoRA</a:t>
            </a:r>
            <a:r>
              <a:rPr lang="en-US" altLang="zh-CN" sz="2400" dirty="0">
                <a:latin typeface="Times New Roman" panose="02020603050405020304"/>
                <a:ea typeface="+mn-lt"/>
                <a:cs typeface="Times New Roman" panose="02020603050405020304"/>
              </a:rPr>
              <a:t> to any subset of weight matrices in a neural network to reduce the number of trainable parameters.</a:t>
            </a:r>
            <a:endParaRPr lang="zh-CN" altLang="en-US" sz="24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algn="l"/>
            <a:endParaRPr lang="zh-CN" altLang="en-US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6727" y="2878666"/>
            <a:ext cx="1033318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dirty="0">
                <a:latin typeface="Times New Roman" panose="02020603050405020304"/>
                <a:ea typeface="+mn-lt"/>
                <a:cs typeface="Times New Roman" panose="02020603050405020304"/>
              </a:rPr>
              <a:t>In the Transformer architecture, there are four weight matrices in  the self-attention module (</a:t>
            </a:r>
            <a:r>
              <a:rPr lang="en-US" altLang="zh-CN" sz="2400" err="1">
                <a:latin typeface="Times New Roman" panose="02020603050405020304"/>
                <a:ea typeface="+mn-lt"/>
                <a:cs typeface="Times New Roman" panose="02020603050405020304"/>
              </a:rPr>
              <a:t>W</a:t>
            </a:r>
            <a:r>
              <a:rPr lang="en-US" altLang="zh-CN" sz="2400" baseline="-25000" err="1">
                <a:latin typeface="Times New Roman" panose="02020603050405020304"/>
                <a:ea typeface="+mn-lt"/>
                <a:cs typeface="Times New Roman" panose="02020603050405020304"/>
              </a:rPr>
              <a:t>q</a:t>
            </a:r>
            <a:r>
              <a:rPr lang="en-US" altLang="zh-CN" sz="2400" dirty="0">
                <a:latin typeface="Times New Roman" panose="02020603050405020304"/>
                <a:ea typeface="+mn-lt"/>
                <a:cs typeface="Times New Roman" panose="02020603050405020304"/>
              </a:rPr>
              <a:t>, </a:t>
            </a:r>
            <a:r>
              <a:rPr lang="en-US" altLang="zh-CN" sz="2400" err="1">
                <a:latin typeface="Times New Roman" panose="02020603050405020304"/>
                <a:ea typeface="+mn-lt"/>
                <a:cs typeface="Times New Roman" panose="02020603050405020304"/>
              </a:rPr>
              <a:t>W</a:t>
            </a:r>
            <a:r>
              <a:rPr lang="en-US" altLang="zh-CN" sz="2400" baseline="-25000" err="1">
                <a:latin typeface="Times New Roman" panose="02020603050405020304"/>
                <a:ea typeface="+mn-lt"/>
                <a:cs typeface="Times New Roman" panose="02020603050405020304"/>
              </a:rPr>
              <a:t>k</a:t>
            </a:r>
            <a:r>
              <a:rPr lang="en-US" altLang="zh-CN" sz="2400" dirty="0">
                <a:latin typeface="Times New Roman" panose="02020603050405020304"/>
                <a:ea typeface="+mn-lt"/>
                <a:cs typeface="Times New Roman" panose="02020603050405020304"/>
              </a:rPr>
              <a:t>, W</a:t>
            </a:r>
            <a:r>
              <a:rPr lang="en-US" altLang="zh-CN" sz="2400" baseline="-25000" dirty="0">
                <a:latin typeface="Times New Roman" panose="02020603050405020304"/>
                <a:ea typeface="+mn-lt"/>
                <a:cs typeface="Times New Roman" panose="02020603050405020304"/>
              </a:rPr>
              <a:t>v</a:t>
            </a:r>
            <a:r>
              <a:rPr lang="en-US" altLang="zh-CN" sz="2400" dirty="0">
                <a:latin typeface="Times New Roman" panose="02020603050405020304"/>
                <a:ea typeface="+mn-lt"/>
                <a:cs typeface="Times New Roman" panose="02020603050405020304"/>
              </a:rPr>
              <a:t>, W</a:t>
            </a:r>
            <a:r>
              <a:rPr lang="en-US" altLang="zh-CN" sz="2400" baseline="-25000" dirty="0">
                <a:latin typeface="Times New Roman" panose="02020603050405020304"/>
                <a:ea typeface="+mn-lt"/>
                <a:cs typeface="Times New Roman" panose="02020603050405020304"/>
              </a:rPr>
              <a:t>o</a:t>
            </a:r>
            <a:r>
              <a:rPr lang="en-US" altLang="zh-CN" sz="2400" dirty="0">
                <a:latin typeface="Times New Roman" panose="02020603050405020304"/>
                <a:ea typeface="+mn-lt"/>
                <a:cs typeface="Times New Roman" panose="02020603050405020304"/>
              </a:rPr>
              <a:t>) and two in the MLP module.</a:t>
            </a:r>
            <a:endParaRPr lang="zh-CN" altLang="en-US" sz="24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algn="l"/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0575" y="4002425"/>
            <a:ext cx="1039090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24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However, in this research, researchers limit their study on self-attention module for both simplicity and parameter-efficiency</a:t>
            </a:r>
            <a:endParaRPr lang="zh-CN" altLang="en-US"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5897" y="365125"/>
            <a:ext cx="11269902" cy="1340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3.3  Apply 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LoRA</a:t>
            </a:r>
            <a:r>
              <a:rPr lang="en-US">
                <a:latin typeface="Times New Roman" panose="02020603050405020304"/>
                <a:cs typeface="Times New Roman" panose="02020603050405020304"/>
              </a:rPr>
              <a:t> To Transformer</a:t>
            </a:r>
            <a:endParaRPr lang="en-US" altLang="zh-CN">
              <a:latin typeface="Times New Roman" panose="02020603050405020304"/>
              <a:ea typeface="等线 Light" panose="02010600030101010101" charset="-122"/>
              <a:cs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965969" y="1631757"/>
            <a:ext cx="9744363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b="1" dirty="0">
                <a:latin typeface="Times New Roman" panose="02020603050405020304"/>
                <a:ea typeface="+mn-lt"/>
                <a:cs typeface="Times New Roman" panose="02020603050405020304"/>
              </a:rPr>
              <a:t>Which weight matrix in transformer should we apply </a:t>
            </a:r>
            <a:r>
              <a:rPr lang="en-US" altLang="zh-CN" sz="2400" b="1" dirty="0" err="1">
                <a:latin typeface="Times New Roman" panose="02020603050405020304"/>
                <a:ea typeface="+mn-lt"/>
                <a:cs typeface="Times New Roman" panose="02020603050405020304"/>
              </a:rPr>
              <a:t>LoRA</a:t>
            </a:r>
            <a:r>
              <a:rPr lang="en-US" altLang="zh-CN" sz="2400" b="1" dirty="0">
                <a:latin typeface="Times New Roman" panose="02020603050405020304"/>
                <a:ea typeface="+mn-lt"/>
                <a:cs typeface="Times New Roman" panose="02020603050405020304"/>
              </a:rPr>
              <a:t> to?</a:t>
            </a:r>
            <a:endParaRPr lang="en-US" altLang="zh-CN" sz="2400" b="1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Times New Roman" panose="02020603050405020304"/>
              </a:rPr>
              <a:t>Validation accuracy on </a:t>
            </a:r>
            <a:r>
              <a:rPr lang="en-US" sz="2400" err="1">
                <a:latin typeface="Times New Roman" panose="02020603050405020304"/>
                <a:ea typeface="+mn-lt"/>
                <a:cs typeface="Times New Roman" panose="02020603050405020304"/>
              </a:rPr>
              <a:t>WikiSQL</a:t>
            </a:r>
            <a:r>
              <a:rPr lang="en-US" sz="2400" dirty="0">
                <a:latin typeface="Times New Roman" panose="02020603050405020304"/>
                <a:ea typeface="+mn-lt"/>
                <a:cs typeface="Times New Roman" panose="02020603050405020304"/>
              </a:rPr>
              <a:t> and </a:t>
            </a:r>
            <a:r>
              <a:rPr lang="en-US" sz="2400" err="1">
                <a:latin typeface="Times New Roman" panose="02020603050405020304"/>
                <a:ea typeface="+mn-lt"/>
                <a:cs typeface="Times New Roman" panose="02020603050405020304"/>
              </a:rPr>
              <a:t>MultiNLI</a:t>
            </a:r>
            <a:r>
              <a:rPr lang="en-US" sz="2400" dirty="0">
                <a:latin typeface="Times New Roman" panose="02020603050405020304"/>
                <a:ea typeface="+mn-lt"/>
                <a:cs typeface="Times New Roman" panose="02020603050405020304"/>
              </a:rPr>
              <a:t> after applying </a:t>
            </a:r>
            <a:r>
              <a:rPr lang="en-US" sz="2400" err="1">
                <a:latin typeface="Times New Roman" panose="02020603050405020304"/>
                <a:ea typeface="+mn-lt"/>
                <a:cs typeface="Times New Roman" panose="02020603050405020304"/>
              </a:rPr>
              <a:t>LoRA</a:t>
            </a:r>
            <a:r>
              <a:rPr lang="en-US" sz="2400" dirty="0">
                <a:latin typeface="Times New Roman" panose="02020603050405020304"/>
                <a:ea typeface="+mn-lt"/>
                <a:cs typeface="Times New Roman" panose="02020603050405020304"/>
              </a:rPr>
              <a:t> to different types of attention weights in GPT-3, given the same number of trainable parameters.</a:t>
            </a:r>
            <a:endParaRPr lang="en-US" sz="24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algn="l"/>
            <a:endParaRPr lang="en-US" altLang="zh-CN"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pic>
        <p:nvPicPr>
          <p:cNvPr id="4" name="图片 3" descr="表格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795" y="2798330"/>
            <a:ext cx="9658350" cy="2000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5969" y="5003030"/>
            <a:ext cx="93979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b="1" dirty="0">
                <a:latin typeface="Times New Roman" panose="02020603050405020304"/>
                <a:ea typeface="+mn-lt"/>
                <a:cs typeface="Times New Roman" panose="02020603050405020304"/>
              </a:rPr>
              <a:t>Note that putting all the parameters in ∆</a:t>
            </a:r>
            <a:r>
              <a:rPr lang="en-US" altLang="zh-CN" sz="2400" b="1" err="1">
                <a:latin typeface="Times New Roman" panose="02020603050405020304"/>
                <a:ea typeface="+mn-lt"/>
                <a:cs typeface="Times New Roman" panose="02020603050405020304"/>
              </a:rPr>
              <a:t>W</a:t>
            </a:r>
            <a:r>
              <a:rPr lang="en-US" altLang="zh-CN" sz="2400" b="1" baseline="-25000" err="1">
                <a:latin typeface="Times New Roman" panose="02020603050405020304"/>
                <a:ea typeface="+mn-lt"/>
                <a:cs typeface="Times New Roman" panose="02020603050405020304"/>
              </a:rPr>
              <a:t>q</a:t>
            </a:r>
            <a:r>
              <a:rPr lang="en-US" altLang="zh-CN" sz="2400" b="1" dirty="0">
                <a:latin typeface="Times New Roman" panose="02020603050405020304"/>
                <a:ea typeface="+mn-lt"/>
                <a:cs typeface="Times New Roman" panose="02020603050405020304"/>
              </a:rPr>
              <a:t> or ∆</a:t>
            </a:r>
            <a:r>
              <a:rPr lang="en-US" altLang="zh-CN" sz="2400" b="1" err="1">
                <a:latin typeface="Times New Roman" panose="02020603050405020304"/>
                <a:ea typeface="+mn-lt"/>
                <a:cs typeface="Times New Roman" panose="02020603050405020304"/>
              </a:rPr>
              <a:t>W</a:t>
            </a:r>
            <a:r>
              <a:rPr lang="en-US" altLang="zh-CN" sz="2400" b="1" baseline="-25000" err="1">
                <a:latin typeface="Times New Roman" panose="02020603050405020304"/>
                <a:ea typeface="+mn-lt"/>
                <a:cs typeface="Times New Roman" panose="02020603050405020304"/>
              </a:rPr>
              <a:t>k</a:t>
            </a:r>
            <a:r>
              <a:rPr lang="en-US" altLang="zh-CN" sz="2400" b="1" dirty="0">
                <a:latin typeface="Times New Roman" panose="02020603050405020304"/>
                <a:ea typeface="+mn-lt"/>
                <a:cs typeface="Times New Roman" panose="02020603050405020304"/>
              </a:rPr>
              <a:t> results in significantly lower performance, while adapting both </a:t>
            </a:r>
            <a:r>
              <a:rPr lang="en-US" altLang="zh-CN" sz="2400" b="1" err="1">
                <a:latin typeface="Times New Roman" panose="02020603050405020304"/>
                <a:ea typeface="+mn-lt"/>
                <a:cs typeface="Times New Roman" panose="02020603050405020304"/>
              </a:rPr>
              <a:t>W</a:t>
            </a:r>
            <a:r>
              <a:rPr lang="en-US" altLang="zh-CN" sz="2400" b="1" baseline="-25000" err="1">
                <a:latin typeface="Times New Roman" panose="02020603050405020304"/>
                <a:ea typeface="+mn-lt"/>
                <a:cs typeface="Times New Roman" panose="02020603050405020304"/>
              </a:rPr>
              <a:t>q</a:t>
            </a:r>
            <a:r>
              <a:rPr lang="en-US" altLang="zh-CN" sz="2400" b="1" dirty="0">
                <a:latin typeface="Times New Roman" panose="02020603050405020304"/>
                <a:ea typeface="+mn-lt"/>
                <a:cs typeface="Times New Roman" panose="02020603050405020304"/>
              </a:rPr>
              <a:t> and W</a:t>
            </a:r>
            <a:r>
              <a:rPr lang="en-US" altLang="zh-CN" sz="2400" b="1" baseline="-25000" dirty="0">
                <a:latin typeface="Times New Roman" panose="02020603050405020304"/>
                <a:ea typeface="+mn-lt"/>
                <a:cs typeface="Times New Roman" panose="02020603050405020304"/>
              </a:rPr>
              <a:t>v</a:t>
            </a:r>
            <a:r>
              <a:rPr lang="en-US" altLang="zh-CN" sz="2400" b="1" dirty="0">
                <a:latin typeface="Times New Roman" panose="02020603050405020304"/>
                <a:ea typeface="+mn-lt"/>
                <a:cs typeface="Times New Roman" panose="02020603050405020304"/>
              </a:rPr>
              <a:t> yields the best result.</a:t>
            </a:r>
            <a:endParaRPr lang="zh-CN" altLang="en-US" sz="2400" b="1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algn="l"/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5897" y="365125"/>
            <a:ext cx="11269902" cy="1340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3.3  Apply 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LoRA</a:t>
            </a:r>
            <a:r>
              <a:rPr lang="en-US">
                <a:latin typeface="Times New Roman" panose="02020603050405020304"/>
                <a:cs typeface="Times New Roman" panose="02020603050405020304"/>
              </a:rPr>
              <a:t> To Transformer</a:t>
            </a:r>
            <a:endParaRPr lang="en-US" altLang="zh-CN">
              <a:latin typeface="Times New Roman" panose="02020603050405020304"/>
              <a:ea typeface="等线 Light" panose="02010600030101010101" charset="-122"/>
              <a:cs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965969" y="1631757"/>
            <a:ext cx="974436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What is the optimal rank r for </a:t>
            </a:r>
            <a:r>
              <a:rPr lang="en-US" sz="2400" b="1" dirty="0" err="1">
                <a:latin typeface="Times New Roman" panose="02020603050405020304"/>
                <a:ea typeface="+mn-lt"/>
                <a:cs typeface="+mn-lt"/>
              </a:rPr>
              <a:t>LoRA</a:t>
            </a: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?</a:t>
            </a:r>
            <a:endParaRPr lang="zh-CN" sz="2400" b="1" dirty="0">
              <a:latin typeface="Times New Roman" panose="02020603050405020304"/>
              <a:ea typeface="+mn-lt"/>
              <a:cs typeface="+mn-lt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Times New Roman" panose="02020603050405020304"/>
              </a:rPr>
              <a:t>Researchers Validation accuracy on </a:t>
            </a:r>
            <a:r>
              <a:rPr lang="en-US" sz="2400" err="1">
                <a:latin typeface="Times New Roman" panose="02020603050405020304"/>
                <a:ea typeface="+mn-lt"/>
                <a:cs typeface="Times New Roman" panose="02020603050405020304"/>
              </a:rPr>
              <a:t>WikiSQL</a:t>
            </a:r>
            <a:r>
              <a:rPr lang="en-US" sz="2400" dirty="0">
                <a:latin typeface="Times New Roman" panose="02020603050405020304"/>
                <a:ea typeface="+mn-lt"/>
                <a:cs typeface="Times New Roman" panose="02020603050405020304"/>
              </a:rPr>
              <a:t> and </a:t>
            </a:r>
            <a:r>
              <a:rPr lang="en-US" sz="2400" err="1">
                <a:latin typeface="Times New Roman" panose="02020603050405020304"/>
                <a:ea typeface="+mn-lt"/>
                <a:cs typeface="Times New Roman" panose="02020603050405020304"/>
              </a:rPr>
              <a:t>MultiNLI</a:t>
            </a:r>
            <a:r>
              <a:rPr lang="en-US" sz="2400" dirty="0">
                <a:latin typeface="Times New Roman" panose="02020603050405020304"/>
                <a:ea typeface="+mn-lt"/>
                <a:cs typeface="Times New Roman" panose="02020603050405020304"/>
              </a:rPr>
              <a:t> with different rank r. </a:t>
            </a:r>
            <a:endParaRPr lang="en-US" sz="24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endParaRPr lang="en-US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algn="l"/>
            <a:endParaRPr lang="en-US" altLang="zh-CN"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pic>
        <p:nvPicPr>
          <p:cNvPr id="2" name="图片 1" descr="表格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210" y="2413625"/>
            <a:ext cx="8881822" cy="24540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8272" y="5033818"/>
            <a:ext cx="893618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24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LoRA doesn't really sensitive to r because </a:t>
            </a:r>
            <a:r>
              <a:rPr lang="en-US" altLang="zh-CN" sz="2400" b="1" err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LoRA</a:t>
            </a:r>
            <a:r>
              <a:rPr lang="en-US" alt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already performs competitively with a very small r.</a:t>
            </a:r>
            <a:endParaRPr lang="zh-CN" altLang="en-US" sz="2400" b="1" dirty="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5897" y="365125"/>
            <a:ext cx="11269902" cy="1340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3.3  Apply 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LoRA</a:t>
            </a:r>
            <a:r>
              <a:rPr lang="en-US">
                <a:latin typeface="Times New Roman" panose="02020603050405020304"/>
                <a:cs typeface="Times New Roman" panose="02020603050405020304"/>
              </a:rPr>
              <a:t> To Transformer</a:t>
            </a:r>
            <a:endParaRPr lang="en-US" altLang="zh-CN">
              <a:latin typeface="Times New Roman" panose="02020603050405020304"/>
              <a:ea typeface="等线 Light" panose="02010600030101010101" charset="-122"/>
              <a:cs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965969" y="1631757"/>
            <a:ext cx="974436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>
                <a:latin typeface="Times New Roman" panose="02020603050405020304"/>
                <a:ea typeface="+mn-lt"/>
                <a:cs typeface="+mn-lt"/>
              </a:rPr>
              <a:t>How does the adaption Matrix ∆W compare to W ?</a:t>
            </a:r>
            <a:endParaRPr lang="zh-CN" altLang="en-US" sz="2400" b="1">
              <a:latin typeface="Times New Roman" panose="02020603050405020304"/>
              <a:ea typeface="+mn-lt"/>
              <a:cs typeface="+mn-lt"/>
            </a:endParaRPr>
          </a:p>
          <a:p>
            <a:endParaRPr lang="en-US" altLang="zh-CN" sz="2400" b="1">
              <a:latin typeface="Times New Roman" panose="02020603050405020304"/>
              <a:ea typeface="+mn-lt"/>
              <a:cs typeface="+mn-lt"/>
            </a:endParaRPr>
          </a:p>
          <a:p>
            <a:endParaRPr lang="en-US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endParaRPr lang="en-US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algn="l"/>
            <a:endParaRPr lang="en-US" altLang="zh-CN"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969" y="4110182"/>
            <a:ext cx="893618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24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First, ∆</a:t>
            </a:r>
            <a:r>
              <a:rPr lang="en-US" alt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W has a stronger correlation with W compared to a random matrix, indicating that ∆W amplifies some features that are already in W. </a:t>
            </a:r>
            <a:endParaRPr lang="zh-CN" altLang="en-US" sz="2400" b="1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endParaRPr lang="en-US" altLang="zh-CN" sz="2400" b="1" dirty="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en-US" alt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Secondly, instead of repeating the top singular directions of W, ∆W only amplifies directions that are not emphasized in W. </a:t>
            </a:r>
            <a:endParaRPr lang="zh-CN" altLang="en-US" sz="2400" b="1" dirty="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endParaRPr lang="en-US" altLang="zh-CN" b="1">
              <a:ea typeface="等线" panose="02010600030101010101" charset="-122"/>
              <a:cs typeface="Calibri" panose="020F0502020204030204"/>
            </a:endParaRPr>
          </a:p>
          <a:p>
            <a:endParaRPr lang="zh-CN" altLang="en-US" b="1">
              <a:ea typeface="等线" panose="02010600030101010101" charset="-122"/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pic>
        <p:nvPicPr>
          <p:cNvPr id="4" name="图片 3" descr="表格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0" y="2213312"/>
            <a:ext cx="9911580" cy="18079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P</a:t>
            </a:r>
            <a:r>
              <a:rPr lang="en-US" altLang="zh-CN"/>
              <a:t>rompt Tuning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Freeze the entire pre-trained model, do not change its weights</a:t>
            </a:r>
            <a:endParaRPr lang="en-US"/>
          </a:p>
          <a:p>
            <a:r>
              <a:rPr lang="en-US"/>
              <a:t>Learn only k tunable tokens per downstream task</a:t>
            </a:r>
            <a:endParaRPr lang="en-US"/>
          </a:p>
          <a:p>
            <a:r>
              <a:rPr lang="en-US"/>
              <a:t>Prepending those tokens to the input text forming a soft prompt.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E</a:t>
            </a:r>
            <a:r>
              <a:rPr lang="en-US" altLang="zh-CN"/>
              <a:t>xample Token</a:t>
            </a:r>
            <a:endParaRPr lang="en-US" altLang="zh-CN"/>
          </a:p>
          <a:p>
            <a:r>
              <a:rPr lang="en-US"/>
              <a:t>[ P1, P2, …, P20,  Input_1, Input_2, … </a:t>
            </a:r>
            <a:r>
              <a:rPr lang="en-US" err="1"/>
              <a:t>Input_n</a:t>
            </a:r>
            <a:r>
              <a:rPr lang="en-US"/>
              <a:t> ], matrix of 20 * 768 (vector size = embedding dimension of model.</a:t>
            </a:r>
            <a:endParaRPr lang="en-US"/>
          </a:p>
        </p:txBody>
      </p:sp>
      <p:pic>
        <p:nvPicPr>
          <p:cNvPr id="5" name="图片 4" descr="图表, 折线图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0842" y="429961"/>
            <a:ext cx="4972958" cy="4351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4.Experimental Step &amp; Key Result</a:t>
            </a:r>
            <a:endParaRPr lang="zh-CN">
              <a:latin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718895"/>
            <a:ext cx="1106616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等线" panose="02010600030101010101" charset="-122"/>
                <a:cs typeface="Calibri" panose="020F0502020204030204"/>
              </a:rPr>
              <a:t> </a:t>
            </a:r>
            <a:endParaRPr lang="zh-CN"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1039090" y="1253875"/>
            <a:ext cx="815878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24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Step1&amp;2&amp;3</a:t>
            </a:r>
            <a:r>
              <a:rPr lang="zh-CN" altLang="en-US" sz="24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: Applyting different pre-training method on different scale model, starting from small and expanding to much larger, seeing the performance of LoRA and comparing to other methods.</a:t>
            </a:r>
            <a:endParaRPr lang="en-US" sz="24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endParaRPr lang="en-US" altLang="zh-CN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05" name="图片 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957" y="2722723"/>
            <a:ext cx="7410449" cy="3721486"/>
          </a:xfrm>
          <a:prstGeom prst="rect">
            <a:avLst/>
          </a:prstGeom>
        </p:spPr>
      </p:pic>
      <p:sp>
        <p:nvSpPr>
          <p:cNvPr id="309" name="文本框 308"/>
          <p:cNvSpPr txBox="1"/>
          <p:nvPr/>
        </p:nvSpPr>
        <p:spPr>
          <a:xfrm>
            <a:off x="8651394" y="2409151"/>
            <a:ext cx="345208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24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Key Result:</a:t>
            </a:r>
            <a:endParaRPr lang="zh-CN" altLang="en-US" sz="2400" b="1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</a:pPr>
            <a:r>
              <a:rPr lang="zh-CN" sz="24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LoRA perform r</a:t>
            </a:r>
            <a:r>
              <a:rPr lang="en-US" altLang="zh-CN" sz="2400" b="1" dirty="0" err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eally</a:t>
            </a:r>
            <a:r>
              <a:rPr 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competitively</a:t>
            </a:r>
            <a:r>
              <a:rPr lang="zh-CN" altLang="en-US" sz="24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on GLUEbenchmark in different scale model</a:t>
            </a:r>
            <a:endParaRPr lang="zh-CN" sz="2400" b="1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</a:pPr>
            <a:endParaRPr lang="zh-CN" sz="2400" dirty="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</a:pPr>
            <a:r>
              <a:rPr lang="zh-CN" altLang="en-US" sz="24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More parameter( higher rank), LoRA tend to perform well and finally go beyond FT</a:t>
            </a:r>
            <a:endParaRPr lang="zh-CN" altLang="en-US" sz="2400" b="1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4.Experimental Step &amp; Key Result</a:t>
            </a:r>
            <a:endParaRPr lang="zh-CN">
              <a:latin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718895"/>
            <a:ext cx="1106616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等线" panose="02010600030101010101" charset="-122"/>
                <a:cs typeface="Calibri" panose="020F0502020204030204"/>
              </a:rPr>
              <a:t> </a:t>
            </a:r>
            <a:endParaRPr lang="zh-CN"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1039090" y="1253875"/>
            <a:ext cx="8127999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zh-CN" altLang="en-US" sz="24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Step4&amp;5</a:t>
            </a:r>
            <a:r>
              <a:rPr lang="zh-CN" altLang="en-US" sz="24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: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a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n</a:t>
            </a:r>
            <a:r>
              <a:rPr lang="en-US" altLang="zh-CN" sz="2400" err="1">
                <a:latin typeface="Times New Roman" panose="02020603050405020304"/>
                <a:ea typeface="+mn-lt"/>
                <a:cs typeface="+mn-lt"/>
              </a:rPr>
              <a:t>sw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ering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if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err="1">
                <a:latin typeface="Times New Roman" panose="02020603050405020304"/>
                <a:ea typeface="+mn-lt"/>
                <a:cs typeface="+mn-lt"/>
              </a:rPr>
              <a:t>LoRA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s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till prevai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ls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on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NLG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models, such as GPT-2 me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d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i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u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m and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l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arge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;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 a</a:t>
            </a:r>
            <a:r>
              <a:rPr lang="en-US" altLang="zh-CN" sz="2400" err="1">
                <a:latin typeface="Times New Roman" panose="02020603050405020304"/>
                <a:ea typeface="+mn-lt"/>
                <a:cs typeface="+mn-lt"/>
              </a:rPr>
              <a:t>nd</a:t>
            </a:r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 as a final test for LoRA, researchers 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scale up to GPT-3 with 175 billion parameters a</a:t>
            </a:r>
            <a:r>
              <a:rPr lang="en-US" altLang="zh-CN" sz="2400" err="1">
                <a:latin typeface="Times New Roman" panose="02020603050405020304"/>
                <a:ea typeface="+mn-lt"/>
                <a:cs typeface="+mn-lt"/>
              </a:rPr>
              <a:t>nd</a:t>
            </a:r>
            <a:r>
              <a:rPr lang="zh-CN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see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how</a:t>
            </a:r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 LoRA matches.</a:t>
            </a:r>
            <a:endParaRPr lang="en-US" altLang="zh-CN" sz="2400">
              <a:latin typeface="Times New Roman" panose="02020603050405020304"/>
              <a:ea typeface="+mn-lt"/>
              <a:cs typeface="+mn-lt"/>
            </a:endParaRPr>
          </a:p>
          <a:p>
            <a:endParaRPr lang="zh-CN" altLang="en-US">
              <a:ea typeface="+mn-lt"/>
              <a:cs typeface="+mn-lt"/>
            </a:endParaRPr>
          </a:p>
          <a:p>
            <a:endParaRPr lang="zh-CN" altLang="en-US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endParaRPr lang="en-US" altLang="zh-CN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8439150" y="2981960"/>
            <a:ext cx="3567430" cy="3072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zh-CN" altLang="en-US" sz="24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Key Result:</a:t>
            </a:r>
            <a:endParaRPr lang="zh-CN" altLang="en-US" sz="2400" b="1" dirty="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Arial" panose="020B0604020202020204"/>
              <a:buChar char="•"/>
            </a:pPr>
            <a:endParaRPr lang="zh-CN" altLang="en-US" sz="2400" dirty="0">
              <a:latin typeface="Times New Roman" panose="02020603050405020304"/>
              <a:ea typeface="等线" panose="02010600030101010101" charset="-122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400" b="1" err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LoRA</a:t>
            </a:r>
            <a:r>
              <a:rPr lang="zh-CN" altLang="en-US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performs</a:t>
            </a:r>
            <a:r>
              <a:rPr lang="zh-CN" altLang="en-US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better</a:t>
            </a:r>
            <a:r>
              <a:rPr lang="zh-CN" altLang="en-US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than</a:t>
            </a:r>
            <a:r>
              <a:rPr lang="zh-CN" altLang="en-US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prior</a:t>
            </a:r>
            <a:r>
              <a:rPr lang="zh-CN" altLang="en-US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approaches,</a:t>
            </a:r>
            <a:r>
              <a:rPr lang="zh-CN" altLang="en-US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including</a:t>
            </a:r>
            <a:r>
              <a:rPr lang="zh-CN" altLang="en-US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full</a:t>
            </a:r>
            <a:r>
              <a:rPr lang="zh-CN" altLang="en-US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fine-tuning.</a:t>
            </a:r>
            <a:endParaRPr lang="zh-CN" altLang="en-US" sz="2400" b="1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>
              <a:buFont typeface="Arial" panose="020B0604020202020204"/>
              <a:buChar char="•"/>
            </a:pPr>
            <a:r>
              <a:rPr lang="en-US" sz="2400" b="1" err="1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LoRA</a:t>
            </a:r>
            <a:r>
              <a:rPr lang="en-US" sz="2400" b="1" dirty="0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 matches or exceeds the fine-tuning baseline on GPT-3</a:t>
            </a:r>
            <a:endParaRPr lang="en-US" altLang="zh-CN" sz="2400" b="1" dirty="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20204"/>
              <a:buChar char="•"/>
            </a:pPr>
            <a:endParaRPr lang="en-US" altLang="zh-CN" b="1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</a:pPr>
            <a:endParaRPr lang="zh-CN" altLang="en-US"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</a:pPr>
            <a:endParaRPr lang="zh-CN" altLang="en-US" b="1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</a:pPr>
            <a:endParaRPr lang="zh-CN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342900" indent="-342900">
              <a:buFont typeface="Arial" panose="020B0604020202020204"/>
              <a:buChar char="•"/>
            </a:pPr>
            <a:endParaRPr lang="zh-CN" altLang="en-US" b="1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</p:txBody>
      </p:sp>
      <p:pic>
        <p:nvPicPr>
          <p:cNvPr id="3" name="图片 2" descr="表格&#10;&#10;AI 生成的内容可能不正确。"/>
          <p:cNvPicPr>
            <a:picLocks noChangeAspect="1"/>
          </p:cNvPicPr>
          <p:nvPr/>
        </p:nvPicPr>
        <p:blipFill>
          <a:blip r:embed="rId1"/>
          <a:srcRect l="12095" t="538" r="15078" b="30561"/>
          <a:stretch>
            <a:fillRect/>
          </a:stretch>
        </p:blipFill>
        <p:spPr>
          <a:xfrm>
            <a:off x="3917950" y="4549140"/>
            <a:ext cx="4297680" cy="1931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0" y="2701290"/>
            <a:ext cx="4325620" cy="206184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53655" y="80337"/>
            <a:ext cx="10484813" cy="963806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5. Related Work</a:t>
            </a:r>
            <a:endParaRPr lang="zh-CN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718895"/>
            <a:ext cx="1106616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等线" panose="02010600030101010101" charset="-122"/>
                <a:cs typeface="Calibri" panose="020F0502020204030204"/>
              </a:rPr>
              <a:t> </a:t>
            </a:r>
            <a:endParaRPr lang="zh-CN"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385" y="778226"/>
            <a:ext cx="10468918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buFont typeface="Arial" panose="020B0604020202020204"/>
              <a:buChar char="•"/>
            </a:pP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Transformer</a:t>
            </a:r>
            <a:r>
              <a:rPr lang="zh-CN" altLang="en-US" sz="2400" b="1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Language</a:t>
            </a:r>
            <a:r>
              <a:rPr lang="zh-CN" altLang="en-US" sz="2400" b="1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Models.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Transformer language models revolutionized NLP by combining large-scale pretraining with task-specific fine-tuning, with larger models like GPT-3 continuously pushing performance boundaries.</a:t>
            </a:r>
            <a:endParaRPr lang="en-US" altLang="zh-CN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20204"/>
              <a:buChar char="•"/>
            </a:pP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Prompt Engineering and Fine-</a:t>
            </a:r>
            <a:r>
              <a:rPr lang="en-US" sz="2400" b="1" dirty="0" err="1">
                <a:latin typeface="Times New Roman" panose="02020603050405020304"/>
                <a:ea typeface="+mn-lt"/>
                <a:cs typeface="+mn-lt"/>
              </a:rPr>
              <a:t>Tuning.</a:t>
            </a:r>
            <a:r>
              <a:rPr lang="en-US" sz="2400" dirty="0" err="1">
                <a:latin typeface="Times New Roman" panose="02020603050405020304"/>
                <a:ea typeface="+mn-lt"/>
                <a:cs typeface="+mn-lt"/>
              </a:rPr>
              <a:t>While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prompt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engineering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offers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a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lightweight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way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to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adapt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GPT-3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via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careful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input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design,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full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fine-tuning—though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more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effective—is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often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infeasible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for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very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large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models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due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to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computational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constraints.</a:t>
            </a:r>
            <a:endParaRPr lang="en-US" altLang="zh-CN" sz="2400" dirty="0">
              <a:latin typeface="Times New Roman" panose="02020603050405020304"/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Parameter-Efficient</a:t>
            </a:r>
            <a:r>
              <a:rPr lang="zh-CN" altLang="en-US" sz="2400" b="1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Adaptation. </a:t>
            </a:r>
            <a:r>
              <a:rPr lang="en-US" sz="2400" dirty="0" err="1">
                <a:latin typeface="Times New Roman" panose="02020603050405020304"/>
                <a:ea typeface="+mn-lt"/>
                <a:cs typeface="+mn-lt"/>
              </a:rPr>
              <a:t>LoRA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 builds on the idea of adapter-based fine-tuning using a low-rank bottleneck, but differs by avoiding inference-time overhead. Unlike prompt tuning methods, it does not consume sequence length and has stronger scalability potential.</a:t>
            </a:r>
            <a:endParaRPr lang="en-US" altLang="zh-CN" sz="2400" b="1" dirty="0">
              <a:latin typeface="Times New Roman" panose="02020603050405020304"/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Low-Rank Structures in Deep Learning. </a:t>
            </a:r>
            <a:r>
              <a:rPr lang="en-US" sz="2400" dirty="0">
                <a:ea typeface="+mn-lt"/>
                <a:cs typeface="+mn-lt"/>
              </a:rPr>
              <a:t>Low-rank structures are deeply rooted in both empirical practices and theoretical studies of machine learning. </a:t>
            </a:r>
            <a:r>
              <a:rPr lang="en-US" sz="2400" err="1">
                <a:ea typeface="+mn-lt"/>
                <a:cs typeface="+mn-lt"/>
              </a:rPr>
              <a:t>LoRA</a:t>
            </a:r>
            <a:r>
              <a:rPr lang="en-US" sz="2400" dirty="0">
                <a:ea typeface="+mn-lt"/>
                <a:cs typeface="+mn-lt"/>
              </a:rPr>
              <a:t> uniquely leverages this by applying low-rank updates to frozen pre-trained models for efficient downstream adaptation—something not explored in prior work.</a:t>
            </a:r>
            <a:endParaRPr lang="en-US" altLang="zh-CN" sz="2400" b="1" dirty="0">
              <a:latin typeface="Times New Roman" panose="02020603050405020304"/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endParaRPr lang="en-US" altLang="zh-CN" sz="20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endParaRPr lang="zh-CN" altLang="en-US" sz="2000"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/>
                <a:ea typeface="Calibri" panose="020F0502020204030204"/>
                <a:cs typeface="Calibri" panose="020F0502020204030204"/>
              </a:rPr>
              <a:t>6. Conclusion and Future Work</a:t>
            </a:r>
            <a:endParaRPr lang="zh-CN">
              <a:latin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718895"/>
            <a:ext cx="1106616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等线" panose="02010600030101010101" charset="-122"/>
                <a:cs typeface="Calibri" panose="020F0502020204030204"/>
              </a:rPr>
              <a:t> </a:t>
            </a:r>
            <a:endParaRPr lang="zh-CN"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567" y="1771135"/>
            <a:ext cx="10468918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zh-CN" sz="3200" b="1">
                <a:latin typeface="Times New Roman" panose="02020603050405020304"/>
                <a:ea typeface="+mn-lt"/>
                <a:cs typeface="+mn-lt"/>
              </a:rPr>
              <a:t>Conclusion</a:t>
            </a:r>
            <a:endParaRPr lang="zh-CN" sz="3200">
              <a:latin typeface="Times New Roman" panose="02020603050405020304"/>
              <a:cs typeface="Times New Roman" panose="02020603050405020304"/>
            </a:endParaRPr>
          </a:p>
          <a:p>
            <a:r>
              <a:rPr lang="zh-CN" altLang="en-US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Proposed LoRA: freeze pretrained weights, train low-rank matrices.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Achieves near/full FT performance with 0.01% trainable params.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No additional inference latency; easy task switching.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Validated across RoBERTa, DeBERTa, GPT-2, GPT-3.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3200" b="1">
                <a:latin typeface="Times New Roman" panose="02020603050405020304"/>
                <a:ea typeface="+mn-lt"/>
                <a:cs typeface="+mn-lt"/>
              </a:rPr>
              <a:t>Future Work</a:t>
            </a:r>
            <a:endParaRPr lang="zh-CN" sz="3200">
              <a:latin typeface="Times New Roman" panose="02020603050405020304"/>
              <a:cs typeface="Times New Roman" panose="02020603050405020304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Combine LoRA with other efficient tuning methods.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Deeper understanding of why LoRA works.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Systematic selection of which layers/matrices to adapt.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 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Explore rank deficiency in pretrained weights.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algn="l"/>
            <a:endParaRPr lang="zh-CN" altLang="en-US" dirty="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sz="3600" b="0">
                <a:latin typeface="Georgia" panose="02040502050405020303"/>
                <a:ea typeface="等线 Light" panose="02010600030101010101" charset="-122"/>
              </a:rPr>
              <a:t>Text-to-LoRA: Instant Transformer Adaption </a:t>
            </a:r>
            <a:endParaRPr lang="zh-CN" sz="3600">
              <a:latin typeface="Georgia" panose="02040502050405020303"/>
              <a:ea typeface="等线 Light" panose="02010600030101010101" charset="-122"/>
            </a:endParaRPr>
          </a:p>
          <a:p>
            <a:endParaRPr lang="zh-CN" altLang="en-US">
              <a:ea typeface="等线 Light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>
          <a:xfrm>
            <a:off x="351800" y="5750510"/>
            <a:ext cx="11718188" cy="1613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Calibri" panose="020F0502020204030204"/>
                <a:ea typeface="等线" panose="02010600030101010101" charset="-122"/>
                <a:cs typeface="Calibri" panose="020F0502020204030204"/>
              </a:rPr>
              <a:t>All group member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75475" y="2127664"/>
            <a:ext cx="14949406" cy="315802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>
                <a:latin typeface="Times New Roman" panose="02020603050405020304"/>
                <a:cs typeface="Times New Roman" panose="02020603050405020304"/>
              </a:rPr>
              <a:t>Introduction</a:t>
            </a:r>
            <a:r>
              <a:rPr lang="en-US">
                <a:latin typeface="Times New Roman" panose="02020603050405020304"/>
                <a:cs typeface="Times New Roman" panose="02020603050405020304"/>
              </a:rPr>
              <a:t> — </a:t>
            </a:r>
            <a:r>
              <a:rPr lang="en-US" err="1">
                <a:latin typeface="Times New Roman" panose="02020603050405020304"/>
                <a:cs typeface="Times New Roman" panose="02020603050405020304"/>
              </a:rPr>
              <a:t>Motivation</a:t>
            </a:r>
            <a:endParaRPr lang="zh-CN" altLang="en-US" err="1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内容占位符 3" descr="图示&#10;&#10;AI 生成的内容可能不正确。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 t="17874" r="1" b="12846"/>
          <a:stretch>
            <a:fillRect/>
          </a:stretch>
        </p:blipFill>
        <p:spPr>
          <a:xfrm>
            <a:off x="379709" y="1412337"/>
            <a:ext cx="5678836" cy="4764626"/>
          </a:xfrm>
          <a:prstGeom prst="rect">
            <a:avLst/>
          </a:prstGeom>
          <a:noFill/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094708" y="1386506"/>
            <a:ext cx="5181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Fine-tuning = expensive + slow</a:t>
            </a:r>
            <a:endParaRPr lang="en-US" sz="2800">
              <a:latin typeface="Times New Roman" panose="02020603050405020304"/>
              <a:ea typeface="Calibri" panose="020F0502020204030204" pitchFamily="34" charset="0"/>
              <a:cs typeface="Calibri" panose="020F0502020204030204"/>
            </a:endParaRPr>
          </a:p>
          <a:p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Need separate </a:t>
            </a:r>
            <a:r>
              <a:rPr lang="en-US" sz="2800" err="1">
                <a:latin typeface="Times New Roman" panose="02020603050405020304"/>
                <a:ea typeface="Calibri" panose="020F0502020204030204"/>
                <a:cs typeface="Calibri" panose="020F0502020204030204"/>
              </a:rPr>
              <a:t>LoRA</a:t>
            </a:r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 per task</a:t>
            </a:r>
            <a:endParaRPr lang="en-US" sz="28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endParaRPr lang="en-US" sz="28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endParaRPr lang="en-US" sz="2800">
              <a:latin typeface="Times New Roman" panose="02020603050405020304"/>
              <a:ea typeface="Calibri" panose="020F0502020204030204"/>
            </a:endParaRPr>
          </a:p>
          <a:p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Idea: Text-to-</a:t>
            </a:r>
            <a:r>
              <a:rPr lang="en-US" sz="2800" err="1">
                <a:latin typeface="Times New Roman" panose="02020603050405020304"/>
                <a:ea typeface="Calibri" panose="020F0502020204030204"/>
                <a:cs typeface="Calibri" panose="020F0502020204030204"/>
              </a:rPr>
              <a:t>LoRA</a:t>
            </a:r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 (T2L)</a:t>
            </a:r>
            <a:endParaRPr lang="en-US" sz="28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Input: task description in natural language</a:t>
            </a:r>
            <a:endParaRPr lang="en-US" sz="28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Hypernetwork instantly generates </a:t>
            </a:r>
            <a:r>
              <a:rPr lang="en-US" sz="2800" err="1">
                <a:latin typeface="Times New Roman" panose="02020603050405020304"/>
                <a:ea typeface="Calibri" panose="020F0502020204030204"/>
                <a:cs typeface="Calibri" panose="020F0502020204030204"/>
              </a:rPr>
              <a:t>LoRA</a:t>
            </a:r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 weights</a:t>
            </a:r>
            <a:endParaRPr lang="en-US" sz="28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Add to frozen base model → fast task adaptation</a:t>
            </a:r>
            <a:endParaRPr lang="en-US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Preliminaries </a:t>
            </a:r>
            <a:endParaRPr lang="zh-CN">
              <a:latin typeface="Times New Roman" panose="02020603050405020304"/>
              <a:ea typeface="等线 Light" panose="02010600030101010101" charset="-122"/>
              <a:cs typeface="Times New Roman" panose="02020603050405020304"/>
            </a:endParaRPr>
          </a:p>
          <a:p>
            <a:endParaRPr lang="zh-CN" altLang="en-US">
              <a:ea typeface="等线 Light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Supervised Fine-Tuning (SFT)</a:t>
            </a:r>
            <a:endParaRPr lang="zh-CN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en-US" altLang="zh-CN" sz="2800" err="1">
                <a:latin typeface="Times New Roman" panose="02020603050405020304"/>
                <a:ea typeface="Calibri" panose="020F0502020204030204"/>
                <a:cs typeface="Calibri" panose="020F0502020204030204"/>
              </a:rPr>
              <a:t>LoRA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(Low-Rank</a:t>
            </a:r>
            <a:r>
              <a:rPr lang="zh-CN" altLang="en-US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</a:t>
            </a:r>
            <a:r>
              <a:rPr lang="en-US" altLang="zh-CN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Adaptation)</a:t>
            </a:r>
            <a:endParaRPr lang="en-US" altLang="zh-CN" sz="28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800">
                <a:latin typeface="Times New Roman" panose="02020603050405020304"/>
                <a:ea typeface="Calibri" panose="020F0502020204030204"/>
                <a:cs typeface="Calibri" panose="020F0502020204030204"/>
              </a:rPr>
              <a:t>Hypernetwork</a:t>
            </a:r>
            <a:endParaRPr lang="en-US" altLang="zh-CN" sz="28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Preliminaries 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-</a:t>
            </a:r>
            <a:r>
              <a:rPr lang="en-US" b="0" err="1">
                <a:latin typeface="Times New Roman" panose="02020603050405020304"/>
                <a:ea typeface="Calibri" panose="020F0502020204030204"/>
                <a:cs typeface="Calibri" panose="020F0502020204030204"/>
              </a:rPr>
              <a:t>LoRA</a:t>
            </a:r>
            <a:r>
              <a:rPr lang="zh-CN" altLang="en-US" b="0">
                <a:latin typeface="Times New Roman" panose="02020603050405020304"/>
                <a:ea typeface="等线 Light" panose="02010600030101010101" charset="-122"/>
                <a:cs typeface="Calibri" panose="020F0502020204030204"/>
              </a:rPr>
              <a:t> </a:t>
            </a:r>
            <a:endParaRPr lang="en-US" altLang="zh-CN" b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Freeze base model weights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Add trainable low-rank matrices (ΔW = BAx)</a:t>
            </a:r>
            <a:endParaRPr lang="zh-CN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Efficient fine-tuning with fewer parameters</a:t>
            </a:r>
            <a:endParaRPr lang="zh-CN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051" y="3311850"/>
            <a:ext cx="7151629" cy="15003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Preliminaries</a:t>
            </a:r>
            <a:r>
              <a:rPr lang="en-US" altLang="zh-CN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-</a:t>
            </a:r>
            <a:r>
              <a:rPr lang="en-US" b="0">
                <a:latin typeface="Times New Roman" panose="02020603050405020304"/>
                <a:ea typeface="等线 Light" panose="02010600030101010101" charset="-122"/>
                <a:cs typeface="Times New Roman" panose="02020603050405020304"/>
              </a:rPr>
              <a:t>Hypernetwork</a:t>
            </a:r>
            <a:endParaRPr lang="zh-CN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A neural network that </a:t>
            </a:r>
            <a:r>
              <a:rPr lang="zh-CN" sz="28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generates parameters</a:t>
            </a:r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for another model</a:t>
            </a:r>
            <a:endParaRPr lang="zh-CN" altLang="en-US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Input: </a:t>
            </a:r>
            <a:r>
              <a:rPr lang="zh-CN" sz="28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task description embedding</a:t>
            </a:r>
            <a:endParaRPr lang="zh-CN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Output: </a:t>
            </a:r>
            <a:r>
              <a:rPr lang="zh-CN" sz="28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LoRA weights</a:t>
            </a:r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for the base model</a:t>
            </a:r>
            <a:endParaRPr lang="zh-CN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Enables </a:t>
            </a:r>
            <a:r>
              <a:rPr lang="zh-CN" sz="2800" b="1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task-specific adaptation</a:t>
            </a:r>
            <a:r>
              <a:rPr lang="zh-CN" sz="28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 in a single forward pass</a:t>
            </a:r>
            <a:endParaRPr lang="zh-CN" sz="28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endParaRPr lang="zh-CN" sz="2800">
              <a:ea typeface="等线" panose="02010600030101010101" charset="-122"/>
            </a:endParaRPr>
          </a:p>
          <a:p>
            <a:endParaRPr lang="zh-CN" altLang="en-US">
              <a:ea typeface="等线" panose="02010600030101010101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17615" y="1245807"/>
          <a:ext cx="11956820" cy="7169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and Setup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76963" cy="4351338"/>
          </a:xfrm>
        </p:spPr>
        <p:txBody>
          <a:bodyPr/>
          <a:lstStyle/>
          <a:p>
            <a:r>
              <a:rPr lang="en-US" err="1"/>
              <a:t>LoRA</a:t>
            </a:r>
            <a:r>
              <a:rPr lang="en-US"/>
              <a:t> adapters are effective but costly to fine-tune and store individually.</a:t>
            </a:r>
            <a:endParaRPr lang="en-US"/>
          </a:p>
          <a:p>
            <a:r>
              <a:rPr lang="en-US"/>
              <a:t>The Goal: Use a hypernetwork </a:t>
            </a:r>
            <a:r>
              <a:rPr lang="en-US" err="1"/>
              <a:t>thay</a:t>
            </a:r>
            <a:r>
              <a:rPr lang="en-US"/>
              <a:t>, given a task description in natural language, generates </a:t>
            </a:r>
            <a:r>
              <a:rPr lang="en-US" err="1"/>
              <a:t>LoRA</a:t>
            </a:r>
            <a:r>
              <a:rPr lang="en-US"/>
              <a:t> weights directly.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Ablation-Prompt Length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/>
              <a:t>Increasing prompt length beyond 1 token generally gives large improvement for most model sizes.</a:t>
            </a:r>
            <a:endParaRPr lang="en-US"/>
          </a:p>
          <a:p>
            <a:r>
              <a:rPr lang="en-US"/>
              <a:t>XXL model still does reasonably well even with single token prompt.</a:t>
            </a:r>
            <a:endParaRPr lang="en-US"/>
          </a:p>
        </p:txBody>
      </p:sp>
      <p:pic>
        <p:nvPicPr>
          <p:cNvPr id="4" name="图片 3" descr="图表, 折线图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993424"/>
            <a:ext cx="5181600" cy="4015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LoRA</a:t>
            </a:r>
            <a:r>
              <a:rPr lang="en-US"/>
              <a:t> WEIGHTS</a:t>
            </a:r>
            <a:endParaRPr 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324" y="1762768"/>
            <a:ext cx="7084213" cy="11668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38200" y="3001660"/>
                <a:ext cx="10515600" cy="321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/>
                  <a:t>: The </a:t>
                </a:r>
                <a:r>
                  <a:rPr lang="en-US" sz="2400" err="1"/>
                  <a:t>LoRA</a:t>
                </a:r>
                <a:r>
                  <a:rPr lang="en-US" sz="2400"/>
                  <a:t> weights generated for task I, at module m, and layer l of the base model.</a:t>
                </a:r>
                <a:endParaRPr lang="en-US" sz="24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/>
                  <a:t>The hypernetwork that outputs </a:t>
                </a:r>
                <a:r>
                  <a:rPr lang="en-US" sz="2400" err="1"/>
                  <a:t>LoRA</a:t>
                </a:r>
                <a:r>
                  <a:rPr lang="en-US" sz="2400"/>
                  <a:t> weights.</a:t>
                </a:r>
                <a:endParaRPr lang="en-US" sz="240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/>
                  <a:t>: The input embedding given to the hypernetwork.</a:t>
                </a:r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For each module and layer, the hypernetwork produces the corresponding </a:t>
                </a:r>
                <a:r>
                  <a:rPr lang="en-US" sz="2400" err="1"/>
                  <a:t>LoRA</a:t>
                </a:r>
                <a:r>
                  <a:rPr lang="en-US" sz="2400"/>
                  <a:t> weight matrix. Then concatenation of all three embeddings into a single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24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01660"/>
                <a:ext cx="10515600" cy="3213252"/>
              </a:xfrm>
              <a:prstGeom prst="rect">
                <a:avLst/>
              </a:prstGeom>
              <a:blipFill rotWithShape="1">
                <a:blip r:embed="rId2"/>
                <a:stretch>
                  <a:fillRect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Architectures (L,M,S)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2896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L (Large): Outputs both </a:t>
            </a:r>
            <a:r>
              <a:rPr lang="en-US" err="1"/>
              <a:t>LoRA</a:t>
            </a:r>
            <a:r>
              <a:rPr lang="en-US"/>
              <a:t> matrices 𝐴,𝐵 together. Highest parameter count, best performance.</a:t>
            </a:r>
            <a:endParaRPr lang="en-US"/>
          </a:p>
          <a:p>
            <a:r>
              <a:rPr lang="en-US"/>
              <a:t>M (Medium): Shared output layer for 𝐴 or 𝐵. Smaller than L, but still effective.</a:t>
            </a:r>
            <a:endParaRPr lang="en-US"/>
          </a:p>
          <a:p>
            <a:r>
              <a:rPr lang="en-US"/>
              <a:t>S (Small): Outputs only one rank at a time. Most parameter-efficient, with strong inductive biases.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7916" y="3130106"/>
            <a:ext cx="8440328" cy="318179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532572"/>
            <a:ext cx="10515600" cy="1325563"/>
          </a:xfrm>
        </p:spPr>
        <p:txBody>
          <a:bodyPr/>
          <a:lstStyle/>
          <a:p>
            <a:r>
              <a:rPr lang="en-US"/>
              <a:t>Training Objective for T2L</a:t>
            </a:r>
            <a:endParaRPr 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858135"/>
            <a:ext cx="8056509" cy="813628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38199" y="3097973"/>
                <a:ext cx="10727987" cy="23321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/>
                  <a:t>Input: task dataset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i="0" smtClean="0">
                            <a:latin typeface="Cambria Math" panose="02040503050406030204" pitchFamily="18" charset="0"/>
                          </a:rPr>
                          <m:t>ⅈ</m:t>
                        </m:r>
                      </m:sup>
                    </m:sSup>
                  </m:oMath>
                </a14:m>
                <a:r>
                  <a:rPr lang="en-US" sz="2400"/>
                  <a:t> and task description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0" dirty="0" smtClean="0">
                            <a:latin typeface="Cambria Math" panose="02040503050406030204" pitchFamily="18" charset="0"/>
                          </a:rPr>
                          <m:t>ⅈ</m:t>
                        </m:r>
                      </m:sup>
                    </m:sSup>
                  </m:oMath>
                </a14:m>
                <a:r>
                  <a:rPr lang="en-US" sz="2400"/>
                  <a:t>.</a:t>
                </a:r>
                <a:endParaRPr lang="en-US" sz="2400"/>
              </a:p>
              <a:p>
                <a:r>
                  <a:rPr lang="en-US" sz="2400"/>
                  <a:t>Output: hypernetwork-generated </a:t>
                </a:r>
                <a:r>
                  <a:rPr lang="en-US" sz="2400" err="1"/>
                  <a:t>LoRA</a:t>
                </a:r>
                <a:r>
                  <a:rPr lang="en-US" sz="2400"/>
                  <a:t> </a:t>
                </a:r>
                <a:r>
                  <a:rPr lang="el-GR" sz="2400"/>
                  <a:t>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0" smtClean="0">
                            <a:latin typeface="Cambria Math" panose="02040503050406030204" pitchFamily="18" charset="0"/>
                          </a:rPr>
                          <m:t>ⅈ</m:t>
                        </m:r>
                      </m:sup>
                    </m:sSup>
                  </m:oMath>
                </a14:m>
                <a:endParaRPr lang="en-US" sz="2400"/>
              </a:p>
              <a:p>
                <a:r>
                  <a:rPr lang="en-US" sz="2400"/>
                  <a:t>Loss: make the generated </a:t>
                </a:r>
                <a:r>
                  <a:rPr lang="en-US" sz="2400" err="1"/>
                  <a:t>LoRA</a:t>
                </a:r>
                <a:r>
                  <a:rPr lang="en-US" sz="2400"/>
                  <a:t> perform well on supervised training for that task.</a:t>
                </a:r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We train the hypernetwork to output </a:t>
                </a:r>
                <a:r>
                  <a:rPr lang="en-US" sz="2400" err="1"/>
                  <a:t>LoRA</a:t>
                </a:r>
                <a:r>
                  <a:rPr lang="en-US" sz="2400"/>
                  <a:t> adapters such that the base model + adapter minimizes the supervised loss on task data.</a:t>
                </a:r>
                <a:endParaRPr lang="en-US" sz="24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097973"/>
                <a:ext cx="10727987" cy="2332177"/>
              </a:xfrm>
              <a:prstGeom prst="rect">
                <a:avLst/>
              </a:prstGeom>
              <a:blipFill rotWithShape="1">
                <a:blip r:embed="rId2"/>
                <a:stretch>
                  <a:fillRect l="-65" t="-291" r="-56" b="-261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Methods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Reconstruction Training</a:t>
            </a:r>
            <a:endParaRPr lang="en-US" b="1"/>
          </a:p>
          <a:p>
            <a:pPr lvl="1"/>
            <a:r>
              <a:rPr lang="en-US"/>
              <a:t>Train T2L to </a:t>
            </a:r>
            <a:r>
              <a:rPr lang="en-US" b="1"/>
              <a:t>recreate existing </a:t>
            </a:r>
            <a:r>
              <a:rPr lang="en-US" b="1" err="1"/>
              <a:t>LoRAs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Pros: Simple, leverages existing </a:t>
            </a:r>
            <a:r>
              <a:rPr lang="en-US" err="1"/>
              <a:t>LoRA</a:t>
            </a:r>
            <a:r>
              <a:rPr lang="en-US"/>
              <a:t> libraries.</a:t>
            </a:r>
            <a:endParaRPr lang="en-US"/>
          </a:p>
          <a:p>
            <a:pPr lvl="1"/>
            <a:r>
              <a:rPr lang="en-US"/>
              <a:t>Cons: Poor generalization to unseen tasks.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Supervised Fine-Tuning</a:t>
            </a:r>
            <a:endParaRPr lang="en-US"/>
          </a:p>
          <a:p>
            <a:pPr lvl="1"/>
            <a:r>
              <a:rPr lang="en-US"/>
              <a:t>Train directly on task datasets with descriptions.</a:t>
            </a:r>
            <a:endParaRPr lang="en-US"/>
          </a:p>
          <a:p>
            <a:pPr lvl="1"/>
            <a:r>
              <a:rPr lang="en-US"/>
              <a:t>Pros: Learns implicit clustering, better </a:t>
            </a:r>
            <a:r>
              <a:rPr lang="en-US" b="1"/>
              <a:t>zero-shot</a:t>
            </a:r>
            <a:r>
              <a:rPr lang="en-US"/>
              <a:t> generalization.</a:t>
            </a:r>
            <a:endParaRPr lang="en-US"/>
          </a:p>
          <a:p>
            <a:pPr lvl="1"/>
            <a:r>
              <a:rPr lang="en-US"/>
              <a:t>Cons: Requires more training data.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3480" y="1530309"/>
            <a:ext cx="6887536" cy="5906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44" y="3615769"/>
            <a:ext cx="7396356" cy="77104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Experiments – </a:t>
            </a:r>
            <a:r>
              <a:rPr lang="en-US" err="1"/>
              <a:t>LoRA</a:t>
            </a:r>
            <a:r>
              <a:rPr lang="en-US"/>
              <a:t> Compression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Setup: Mistral-7B-Instruct as base model; </a:t>
            </a:r>
            <a:r>
              <a:rPr kumimoji="0" lang="en-US" altLang="en-US" i="0" u="none" strike="noStrike" cap="none" normalizeH="0" baseline="0" err="1">
                <a:ln>
                  <a:noFill/>
                </a:ln>
                <a:effectLst/>
              </a:rPr>
              <a:t>LoRAs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 rank=8.</a:t>
            </a:r>
            <a:endParaRPr kumimoji="0"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Result: T2L can compress </a:t>
            </a:r>
            <a:r>
              <a:rPr kumimoji="0" lang="en-US" altLang="en-US" i="0" u="none" strike="noStrike" cap="none" normalizeH="0" baseline="0" err="1">
                <a:ln>
                  <a:noFill/>
                </a:ln>
                <a:effectLst/>
              </a:rPr>
              <a:t>LoRAs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 and match (sometimes exceed) the performance of individually trained </a:t>
            </a:r>
            <a:r>
              <a:rPr kumimoji="0" lang="en-US" altLang="en-US" i="0" u="none" strike="noStrike" cap="none" normalizeH="0" baseline="0" err="1">
                <a:ln>
                  <a:noFill/>
                </a:ln>
                <a:effectLst/>
              </a:rPr>
              <a:t>LoRAs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.</a:t>
            </a:r>
            <a:endParaRPr kumimoji="0"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Observation: Compression acts like regularization—sometimes improves generalization (e.g., PIQA, WG)</a:t>
            </a:r>
            <a:endParaRPr kumimoji="0" lang="en-US" altLang="en-US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6" name="图片 5" descr="表格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3036221"/>
            <a:ext cx="5181600" cy="1930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 - Zero-Shot </a:t>
            </a:r>
            <a:r>
              <a:rPr lang="en-US" err="1"/>
              <a:t>LoRA</a:t>
            </a:r>
            <a:r>
              <a:rPr lang="en-US"/>
              <a:t> Generation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02710"/>
            <a:ext cx="11049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Setup: T2L trained with 479 tasks from SNI dataset.</a:t>
            </a:r>
            <a:endParaRPr kumimoji="0"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 Generates </a:t>
            </a:r>
            <a:r>
              <a:rPr kumimoji="0" lang="en-US" altLang="en-US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LoRAs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unseen tasks just from descriptions.</a:t>
            </a:r>
            <a:endParaRPr kumimoji="0"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 Beats multi-task </a:t>
            </a:r>
            <a:r>
              <a:rPr kumimoji="0" lang="en-US" altLang="en-US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LoRA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baselines and approaches task-specific </a:t>
            </a:r>
            <a:r>
              <a:rPr kumimoji="0" lang="en-US" altLang="en-US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LoRA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performance.</a:t>
            </a:r>
            <a:endParaRPr kumimoji="0"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T2L (L) achieved 73.9 avg. vs Multi-task </a:t>
            </a:r>
            <a:r>
              <a:rPr kumimoji="0" lang="en-US" altLang="en-US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LoRA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71.9</a:t>
            </a:r>
            <a:endParaRPr kumimoji="0"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T2L = Hypernetwork + Task Descriptions </a:t>
            </a:r>
            <a:r>
              <a:rPr lang="en-US" sz="2800">
                <a:sym typeface="Wingdings" panose="05000000000000000000" pitchFamily="2" charset="2"/>
              </a:rPr>
              <a:t> </a:t>
            </a:r>
            <a:r>
              <a:rPr lang="en-US" sz="2800" err="1">
                <a:sym typeface="Wingdings" panose="05000000000000000000" pitchFamily="2" charset="2"/>
              </a:rPr>
              <a:t>LoRAs</a:t>
            </a:r>
            <a:r>
              <a:rPr lang="en-US" sz="2800">
                <a:sym typeface="Wingdings" panose="05000000000000000000" pitchFamily="2" charset="2"/>
              </a:rPr>
              <a:t>.</a:t>
            </a:r>
            <a:endParaRPr lang="en-US" sz="2800">
              <a:sym typeface="Wingdings" panose="05000000000000000000" pitchFamily="2" charset="2"/>
            </a:endParaRPr>
          </a:p>
          <a:p>
            <a:r>
              <a:rPr lang="en-US" sz="2800"/>
              <a:t>Trade-offs</a:t>
            </a:r>
            <a:r>
              <a:rPr lang="en-US" sz="2800" b="1"/>
              <a:t>:</a:t>
            </a:r>
            <a:r>
              <a:rPr lang="en-US" sz="2800"/>
              <a:t> Larger architectures (L) = better performance; smaller ones (S) = efficiency.</a:t>
            </a:r>
            <a:endParaRPr lang="en-US" sz="2800">
              <a:sym typeface="Wingdings" panose="05000000000000000000" pitchFamily="2" charset="2"/>
            </a:endParaRPr>
          </a:p>
          <a:p>
            <a:r>
              <a:rPr lang="en-US" sz="2800">
                <a:sym typeface="Wingdings" panose="05000000000000000000" pitchFamily="2" charset="2"/>
              </a:rPr>
              <a:t>Three contributions</a:t>
            </a:r>
            <a:endParaRPr lang="en-US" sz="2800">
              <a:sym typeface="Wingdings" panose="05000000000000000000" pitchFamily="2" charset="2"/>
            </a:endParaRPr>
          </a:p>
          <a:p>
            <a:pPr lvl="1"/>
            <a:r>
              <a:rPr lang="en-US" sz="2800"/>
              <a:t>Compress many </a:t>
            </a:r>
            <a:r>
              <a:rPr lang="en-US" sz="2800" err="1"/>
              <a:t>LoRAs</a:t>
            </a:r>
            <a:r>
              <a:rPr lang="en-US" sz="2800"/>
              <a:t> into one model.</a:t>
            </a:r>
            <a:endParaRPr lang="en-US" sz="2800"/>
          </a:p>
          <a:p>
            <a:pPr lvl="1"/>
            <a:r>
              <a:rPr lang="en-US" sz="2800"/>
              <a:t>Generate new </a:t>
            </a:r>
            <a:r>
              <a:rPr lang="en-US" sz="2800" err="1"/>
              <a:t>LoRAs</a:t>
            </a:r>
            <a:r>
              <a:rPr lang="en-US" sz="2800"/>
              <a:t> from text descriptions (zero-shot).</a:t>
            </a:r>
            <a:endParaRPr lang="en-US" sz="2800"/>
          </a:p>
          <a:p>
            <a:pPr lvl="1"/>
            <a:r>
              <a:rPr lang="en-US" sz="2800"/>
              <a:t>Achieve competitive results with efficient training.</a:t>
            </a:r>
            <a:endParaRPr lang="en-US" sz="2800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>
                <a:latin typeface="Calibri" panose="020F0502020204030204"/>
                <a:ea typeface="Calibri" panose="020F0502020204030204"/>
                <a:cs typeface="Calibri" panose="020F0502020204030204"/>
              </a:rPr>
              <a:t>Ablations and Analyses</a:t>
            </a:r>
            <a:endParaRPr lang="en-US" altLang="zh-CN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718895"/>
            <a:ext cx="1106616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等线" panose="02010600030101010101" charset="-122"/>
                <a:cs typeface="Calibri" panose="020F0502020204030204"/>
              </a:rPr>
              <a:t> </a:t>
            </a:r>
            <a:endParaRPr lang="zh-CN"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14" y="1450150"/>
            <a:ext cx="1042086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Does </a:t>
            </a: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Increasing Training Compute Proportional to the Number of Training Tasks</a:t>
            </a:r>
            <a:r>
              <a:rPr lang="zh-CN" altLang="en-US" sz="2400" b="1">
                <a:latin typeface="Times New Roman" panose="02020603050405020304"/>
                <a:ea typeface="+mn-lt"/>
                <a:cs typeface="+mn-lt"/>
              </a:rPr>
              <a:t> effect the performance of T2L?</a:t>
            </a:r>
            <a:endParaRPr lang="zh-CN" sz="2400">
              <a:latin typeface="Times New Roman" panose="02020603050405020304"/>
            </a:endParaRPr>
          </a:p>
          <a:p>
            <a:r>
              <a:rPr lang="zh-CN" altLang="en-US" sz="2400">
                <a:latin typeface="Times New Roman" panose="02020603050405020304"/>
                <a:ea typeface="等线" panose="02010600030101010101" charset="-122"/>
                <a:cs typeface="+mn-lt"/>
              </a:rPr>
              <a:t>Researchers 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explores the scalability of T2L by increasing the number of training tasks while proportionally increasing the compute budget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,</a:t>
            </a:r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 finding that generally, the performance improves while increasing task but it has limited capicity</a:t>
            </a:r>
            <a:endParaRPr lang="zh-CN" altLang="en-US" sz="2400">
              <a:latin typeface="Calibri" panose="020F0502020204030204"/>
              <a:ea typeface="+mn-lt"/>
              <a:cs typeface="+mn-lt"/>
            </a:endParaRPr>
          </a:p>
          <a:p>
            <a:endParaRPr lang="en-US" altLang="zh-CN">
              <a:latin typeface="Times New Roman" panose="02020603050405020304"/>
              <a:ea typeface="Calibri" panose="020F0502020204030204"/>
              <a:cs typeface="+mn-lt"/>
            </a:endParaRPr>
          </a:p>
          <a:p>
            <a:endParaRPr lang="zh-CN" altLang="en-US" b="1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 altLang="en-US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>
              <a:ea typeface="等线" panose="02010600030101010101" charset="-122"/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pic>
        <p:nvPicPr>
          <p:cNvPr id="4" name="图片 3" descr="表格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49" y="3410191"/>
            <a:ext cx="8650335" cy="287010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Ablations and Analyses</a:t>
            </a:r>
            <a:endParaRPr lang="en-US" altLang="zh-CN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718895"/>
            <a:ext cx="1106616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等线" panose="02010600030101010101" charset="-122"/>
                <a:cs typeface="Calibri" panose="020F0502020204030204"/>
              </a:rPr>
              <a:t> </a:t>
            </a:r>
            <a:endParaRPr lang="zh-CN"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14" y="1450150"/>
            <a:ext cx="10420864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Does the choice</a:t>
            </a:r>
            <a:r>
              <a:rPr lang="zh-CN" altLang="en-US" sz="2400" b="1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of</a:t>
            </a:r>
            <a:r>
              <a:rPr lang="zh-CN" altLang="en-US" sz="2400" b="1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text</a:t>
            </a:r>
            <a:r>
              <a:rPr lang="zh-CN" altLang="en-US" sz="2400" b="1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embedding model</a:t>
            </a:r>
            <a:r>
              <a:rPr lang="zh-CN" altLang="en-US" sz="2400" b="1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affect the quality of</a:t>
            </a:r>
            <a:r>
              <a:rPr lang="zh-CN" altLang="en-US" sz="2400" b="1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b="1" err="1">
                <a:latin typeface="Times New Roman" panose="02020603050405020304"/>
                <a:ea typeface="+mn-lt"/>
                <a:cs typeface="+mn-lt"/>
              </a:rPr>
              <a:t>LoRA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 generated by</a:t>
            </a:r>
            <a:r>
              <a:rPr lang="zh-CN" altLang="en-US" sz="2400" b="1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T2L?</a:t>
            </a:r>
            <a:endParaRPr lang="en-US" altLang="zh-CN" sz="2400" b="1" dirty="0">
              <a:latin typeface="Times New Roman" panose="02020603050405020304"/>
              <a:ea typeface="+mn-lt"/>
              <a:cs typeface="+mn-lt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Researchers compare 2 embedding model: 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gte-large-en-v1.5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and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Mistral-7B-Instruct</a:t>
            </a:r>
            <a:endParaRPr lang="zh-CN" altLang="en-US" sz="2400">
              <a:latin typeface="Times New Roman" panose="02020603050405020304"/>
              <a:ea typeface="+mn-lt"/>
              <a:cs typeface="+mn-lt"/>
            </a:endParaRPr>
          </a:p>
          <a:p>
            <a:r>
              <a:rPr lang="zh-CN" sz="24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Conclusion:</a:t>
            </a:r>
            <a:endParaRPr lang="zh-CN" sz="24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2400">
                <a:latin typeface="Times New Roman" panose="02020603050405020304"/>
                <a:ea typeface="+mn-lt"/>
                <a:cs typeface="+mn-lt"/>
              </a:rPr>
              <a:t>Both models yield high-quality LoRA adapters with similar performance.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2400">
                <a:latin typeface="Times New Roman" panose="02020603050405020304"/>
                <a:ea typeface="+mn-lt"/>
                <a:cs typeface="+mn-lt"/>
              </a:rPr>
              <a:t>T2L is </a:t>
            </a: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robust to the choice of task embedding model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, showing good generalization capabilities.</a:t>
            </a:r>
            <a:endParaRPr lang="zh-CN" sz="2400">
              <a:latin typeface="Times New Roman" panose="02020603050405020304"/>
            </a:endParaRPr>
          </a:p>
          <a:p>
            <a:endParaRPr lang="zh-CN" altLang="en-US">
              <a:latin typeface="Calibri" panose="020F0502020204030204"/>
              <a:ea typeface="Calibri" panose="020F0502020204030204"/>
              <a:cs typeface="+mn-lt"/>
            </a:endParaRPr>
          </a:p>
          <a:p>
            <a:endParaRPr lang="en-US" altLang="zh-CN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endParaRPr lang="zh-CN" altLang="en-US" b="1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 altLang="en-US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>
              <a:ea typeface="等线" panose="02010600030101010101" charset="-122"/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pic>
        <p:nvPicPr>
          <p:cNvPr id="6" name="图片 5" descr="表格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498" y="4495060"/>
            <a:ext cx="4447709" cy="125252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Ablations and Analyses</a:t>
            </a:r>
            <a:endParaRPr lang="en-US" altLang="zh-CN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718895"/>
            <a:ext cx="1106616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等线" panose="02010600030101010101" charset="-122"/>
                <a:cs typeface="Calibri" panose="020F0502020204030204"/>
              </a:rPr>
              <a:t> </a:t>
            </a:r>
            <a:endParaRPr lang="zh-CN"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14" y="1450150"/>
            <a:ext cx="10420864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Does the quality or alignment of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task descriptions affect the </a:t>
            </a:r>
            <a:r>
              <a:rPr lang="en-US" sz="2400" b="1" dirty="0" err="1">
                <a:latin typeface="Times New Roman" panose="02020603050405020304"/>
                <a:ea typeface="+mn-lt"/>
                <a:cs typeface="+mn-lt"/>
              </a:rPr>
              <a:t>LoRA</a:t>
            </a: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 performance generated by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T2L?</a:t>
            </a:r>
            <a:endParaRPr lang="zh-CN" altLang="en-US" sz="2400" b="1">
              <a:latin typeface="Times New Roman" panose="02020603050405020304"/>
              <a:ea typeface="+mn-lt"/>
              <a:cs typeface="+mn-lt"/>
            </a:endParaRPr>
          </a:p>
          <a:p>
            <a:endParaRPr lang="en-US" altLang="zh-CN" sz="2400" b="1" dirty="0">
              <a:latin typeface="Times New Roman" panose="02020603050405020304"/>
              <a:ea typeface="+mn-lt"/>
              <a:cs typeface="+mn-lt"/>
            </a:endParaRPr>
          </a:p>
          <a:p>
            <a:r>
              <a:rPr lang="zh-CN" altLang="en-US" sz="2400">
                <a:latin typeface="Times New Roman" panose="02020603050405020304"/>
                <a:ea typeface="+mn-lt"/>
                <a:cs typeface="+mn-lt"/>
              </a:rPr>
              <a:t>Researchers </a:t>
            </a:r>
            <a:r>
              <a:rPr lang="zh-CN" altLang="en-US" sz="2400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u</a:t>
            </a:r>
            <a:r>
              <a:rPr lang="en-US" altLang="zh-CN" sz="2400" dirty="0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s</a:t>
            </a:r>
            <a:r>
              <a:rPr lang="en-US" altLang="en-US" sz="2400" dirty="0">
                <a:latin typeface="Times New Roman" panose="02020603050405020304"/>
                <a:ea typeface="Calibri" panose="020F0502020204030204"/>
                <a:cs typeface="Times New Roman" panose="02020603050405020304"/>
              </a:rPr>
              <a:t>e </a:t>
            </a:r>
            <a:r>
              <a:rPr lang="en-US" altLang="zh-CN" sz="2400" dirty="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4</a:t>
            </a:r>
            <a:r>
              <a:rPr lang="zh-CN" sz="2400" dirty="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</a:t>
            </a:r>
            <a:r>
              <a:rPr lang="en-US" altLang="zh-CN" sz="2400" dirty="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t</a:t>
            </a:r>
            <a:r>
              <a:rPr lang="zh-CN" sz="24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ypes of </a:t>
            </a:r>
            <a:r>
              <a:rPr lang="en-US" altLang="zh-CN" sz="2400" dirty="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t</a:t>
            </a:r>
            <a:r>
              <a:rPr lang="zh-CN" sz="24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ask </a:t>
            </a:r>
            <a:r>
              <a:rPr lang="en-US" altLang="zh-CN" sz="2400" dirty="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d</a:t>
            </a:r>
            <a:r>
              <a:rPr lang="zh-CN" sz="24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escriptions</a:t>
            </a:r>
            <a:r>
              <a:rPr lang="zh-CN" altLang="en-US" sz="24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 in traini</a:t>
            </a:r>
            <a:r>
              <a:rPr lang="en-US" altLang="zh-CN" sz="2400" dirty="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n</a:t>
            </a:r>
            <a:r>
              <a:rPr lang="en-US" altLang="en-US" sz="2400" dirty="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g</a:t>
            </a:r>
            <a:r>
              <a:rPr lang="zh-CN" sz="2400">
                <a:latin typeface="Times New Roman" panose="02020603050405020304"/>
                <a:ea typeface="等线" panose="02010600030101010101" charset="-122"/>
                <a:cs typeface="Times New Roman" panose="02020603050405020304"/>
              </a:rPr>
              <a:t>:</a:t>
            </a:r>
            <a:endParaRPr lang="zh-CN" altLang="en-US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Train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 – Original descriptions used in training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Eval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–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New,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unseen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descriptions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for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the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same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task</a:t>
            </a:r>
            <a:endParaRPr lang="zh-CN" sz="2400">
              <a:latin typeface="Times New Roman" panose="02020603050405020304"/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Tr</a:t>
            </a:r>
            <a:r>
              <a:rPr lang="en-US" altLang="zh-CN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a</a:t>
            </a:r>
            <a:r>
              <a:rPr lang="en-US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 </a:t>
            </a:r>
            <a:r>
              <a:rPr lang="en-US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(</a:t>
            </a:r>
            <a:r>
              <a:rPr lang="en-US" altLang="zh-CN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r</a:t>
            </a:r>
            <a:r>
              <a:rPr lang="en-US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andom)</a:t>
            </a:r>
            <a:r>
              <a:rPr lang="zh-CN" altLang="en-US" sz="2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 </a:t>
            </a:r>
            <a:r>
              <a:rPr lang="en-US" sz="2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–</a:t>
            </a:r>
            <a:r>
              <a:rPr lang="zh-CN" altLang="en-US" sz="2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 </a:t>
            </a:r>
            <a:r>
              <a:rPr lang="en-US" sz="2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D</a:t>
            </a:r>
            <a:r>
              <a:rPr lang="en-US" altLang="zh-CN" sz="2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e</a:t>
            </a:r>
            <a:r>
              <a:rPr lang="en-US" sz="2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scriptio</a:t>
            </a:r>
            <a:r>
              <a:rPr lang="en-US" altLang="zh-CN" sz="2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ns</a:t>
            </a:r>
            <a:r>
              <a:rPr lang="zh-CN" altLang="en-US" sz="2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 </a:t>
            </a:r>
            <a:r>
              <a:rPr lang="en-US" sz="2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from</a:t>
            </a:r>
            <a:r>
              <a:rPr lang="zh-CN" altLang="en-US" sz="2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 </a:t>
            </a:r>
            <a:r>
              <a:rPr lang="en-US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o</a:t>
            </a:r>
            <a:r>
              <a:rPr lang="en-US" altLang="zh-CN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t</a:t>
            </a:r>
            <a:r>
              <a:rPr lang="en-US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he</a:t>
            </a:r>
            <a:r>
              <a:rPr lang="en-US" altLang="zh-CN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r</a:t>
            </a:r>
            <a:r>
              <a:rPr lang="zh-CN" altLang="en-US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 </a:t>
            </a:r>
            <a:r>
              <a:rPr lang="en-US" sz="2400" b="1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tasks</a:t>
            </a:r>
            <a:endParaRPr lang="en-US" altLang="zh-CN" sz="240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R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an</a:t>
            </a: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dom</a:t>
            </a:r>
            <a:r>
              <a:rPr lang="zh-CN" altLang="en-US" sz="2400" b="1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str</a:t>
            </a: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ings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–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Completely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u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nrelated/random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tex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</a:t>
            </a:r>
            <a:endParaRPr lang="en-US" sz="2400" b="1" dirty="0"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 altLang="en-US">
              <a:ea typeface="Calibri" panose="020F0502020204030204"/>
              <a:cs typeface="Calibri" panose="020F0502020204030204"/>
            </a:endParaRPr>
          </a:p>
          <a:p>
            <a:endParaRPr lang="en-US" altLang="zh-CN">
              <a:ea typeface="+mn-lt"/>
              <a:cs typeface="+mn-lt"/>
            </a:endParaRPr>
          </a:p>
          <a:p>
            <a:endParaRPr lang="en-US" altLang="zh-CN" b="1">
              <a:ea typeface="+mn-lt"/>
              <a:cs typeface="+mn-lt"/>
            </a:endParaRPr>
          </a:p>
          <a:p>
            <a:r>
              <a:rPr lang="zh-CN" altLang="en-US" dirty="0">
                <a:ea typeface="+mn-lt"/>
                <a:cs typeface="+mn-lt"/>
              </a:rPr>
              <a:t> </a:t>
            </a:r>
            <a:endParaRPr lang="zh-CN" dirty="0">
              <a:ea typeface="+mn-lt"/>
              <a:cs typeface="+mn-lt"/>
            </a:endParaRPr>
          </a:p>
          <a:p>
            <a:endParaRPr lang="zh-CN" altLang="en-US">
              <a:latin typeface="Calibri" panose="020F0502020204030204"/>
              <a:ea typeface="+mn-lt"/>
              <a:cs typeface="+mn-lt"/>
            </a:endParaRPr>
          </a:p>
          <a:p>
            <a:endParaRPr lang="en-US" altLang="zh-CN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endParaRPr lang="zh-CN" altLang="en-US" b="1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 altLang="en-US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>
              <a:ea typeface="等线" panose="02010600030101010101" charset="-122"/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pic>
        <p:nvPicPr>
          <p:cNvPr id="4" name="图片 3" descr="表格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333" y="4500995"/>
            <a:ext cx="4629150" cy="18199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76758" y="4814455"/>
            <a:ext cx="51877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zh-CN" altLang="en-US" sz="2400">
                <a:latin typeface="Times New Roman" panose="02020603050405020304"/>
                <a:ea typeface="等线" panose="02010600030101010101" charset="-122"/>
                <a:cs typeface="Calibri" panose="020F0502020204030204"/>
              </a:rPr>
              <a:t>Conclusion:</a:t>
            </a:r>
            <a:endParaRPr lang="zh-CN" altLang="en-US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T2L requires semantically aligned task descriptions to perform well.</a:t>
            </a:r>
            <a:r>
              <a:rPr lang="zh-CN" sz="2400" dirty="0">
                <a:latin typeface="Times New Roman" panose="02020603050405020304"/>
                <a:ea typeface="+mn-lt"/>
                <a:cs typeface="+mn-lt"/>
              </a:rPr>
              <a:t> </a:t>
            </a:r>
            <a:endParaRPr lang="zh-CN" sz="2400" dirty="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Ablation-Prompt Initialization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689225"/>
          </a:xfrm>
        </p:spPr>
        <p:txBody>
          <a:bodyPr>
            <a:normAutofit/>
          </a:bodyPr>
          <a:lstStyle/>
          <a:p>
            <a:r>
              <a:rPr lang="en-US"/>
              <a:t>Class Label initialization tends to perform best, especially in smaller and midsize models.</a:t>
            </a:r>
            <a:endParaRPr lang="en-US"/>
          </a:p>
          <a:p>
            <a:r>
              <a:rPr lang="en-US"/>
              <a:t>Sampling vocab is middle ground. </a:t>
            </a:r>
            <a:endParaRPr lang="en-US"/>
          </a:p>
          <a:p>
            <a:r>
              <a:rPr lang="en-US"/>
              <a:t>Differences in initialization diminish for XXL model.</a:t>
            </a:r>
            <a:endParaRPr lang="en-US"/>
          </a:p>
        </p:txBody>
      </p:sp>
      <p:pic>
        <p:nvPicPr>
          <p:cNvPr id="4" name="图片 3" descr="图表, 折线图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993424"/>
            <a:ext cx="5181600" cy="4015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Ablations and Analyses</a:t>
            </a:r>
            <a:endParaRPr lang="en-US" altLang="zh-CN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718895"/>
            <a:ext cx="1106616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等线" panose="02010600030101010101" charset="-122"/>
                <a:cs typeface="Calibri" panose="020F0502020204030204"/>
              </a:rPr>
              <a:t> </a:t>
            </a:r>
            <a:endParaRPr lang="zh-CN"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14" y="1450150"/>
            <a:ext cx="10420864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two training strategies SFT and Reconstruction which one leads to better zero-shot performance?</a:t>
            </a:r>
            <a:endParaRPr lang="zh-CN" altLang="en-US" sz="2400" dirty="0">
              <a:latin typeface="Times New Roman" panose="02020603050405020304"/>
            </a:endParaRPr>
          </a:p>
          <a:p>
            <a:endParaRPr lang="zh-CN" altLang="en-US">
              <a:ea typeface="等线" panose="02010600030101010101" charset="-122"/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 altLang="en-US">
              <a:ea typeface="Calibri" panose="020F0502020204030204"/>
              <a:cs typeface="Calibri" panose="020F0502020204030204"/>
            </a:endParaRPr>
          </a:p>
          <a:p>
            <a:endParaRPr lang="en-US" altLang="zh-CN">
              <a:ea typeface="+mn-lt"/>
              <a:cs typeface="+mn-lt"/>
            </a:endParaRPr>
          </a:p>
          <a:p>
            <a:endParaRPr lang="en-US" altLang="zh-CN" b="1">
              <a:ea typeface="+mn-lt"/>
              <a:cs typeface="+mn-lt"/>
            </a:endParaRPr>
          </a:p>
          <a:p>
            <a:r>
              <a:rPr lang="zh-CN" altLang="en-US" dirty="0">
                <a:ea typeface="+mn-lt"/>
                <a:cs typeface="+mn-lt"/>
              </a:rPr>
              <a:t> </a:t>
            </a:r>
            <a:endParaRPr lang="zh-CN" dirty="0">
              <a:ea typeface="+mn-lt"/>
              <a:cs typeface="+mn-lt"/>
            </a:endParaRPr>
          </a:p>
          <a:p>
            <a:endParaRPr lang="zh-CN" altLang="en-US">
              <a:latin typeface="Calibri" panose="020F0502020204030204"/>
              <a:ea typeface="+mn-lt"/>
              <a:cs typeface="+mn-lt"/>
            </a:endParaRPr>
          </a:p>
          <a:p>
            <a:endParaRPr lang="en-US" altLang="zh-CN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endParaRPr lang="zh-CN" altLang="en-US" b="1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 altLang="en-US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>
              <a:ea typeface="等线" panose="02010600030101010101" charset="-122"/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9060" y="4498879"/>
            <a:ext cx="1106823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sz="2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SFT perform better obviously</a:t>
            </a:r>
            <a:endParaRPr lang="zh-CN" altLang="en-US" dirty="0">
              <a:latin typeface="Calibri" panose="020F0502020204030204"/>
              <a:ea typeface="等线" panose="02010600030101010101" charset="-122"/>
              <a:cs typeface="Calibri" panose="020F0502020204030204"/>
            </a:endParaRPr>
          </a:p>
          <a:p>
            <a:endParaRPr lang="en-US" altLang="zh-CN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altLang="zh-CN" sz="2400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Why?</a:t>
            </a:r>
            <a:endParaRPr lang="en-US" altLang="zh-CN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Because pre-trained </a:t>
            </a:r>
            <a:r>
              <a:rPr lang="en-US" sz="2400" err="1">
                <a:latin typeface="Times New Roman" panose="02020603050405020304"/>
                <a:ea typeface="+mn-lt"/>
                <a:cs typeface="+mn-lt"/>
              </a:rPr>
              <a:t>LoRA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 adapters for similar tasks may lie in very different parameter spaces, making them harder to compress reliably.</a:t>
            </a:r>
            <a:endParaRPr lang="en-US" sz="2400" b="1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图片 5" descr="表格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544" y="2263919"/>
            <a:ext cx="6990003" cy="223010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Related Work</a:t>
            </a:r>
            <a:endParaRPr lang="zh-CN" dirty="0">
              <a:latin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718895"/>
            <a:ext cx="1106616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等线" panose="02010600030101010101" charset="-122"/>
                <a:cs typeface="Calibri" panose="020F0502020204030204"/>
              </a:rPr>
              <a:t> </a:t>
            </a:r>
            <a:endParaRPr lang="zh-CN"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514" y="1956486"/>
            <a:ext cx="1027670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Hypernetworks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: Used in multi-task and continual learning, but typically rely on task IDs and lack zero-shot ability.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Zero-shot adaptation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: Prior works like Hyperdecoders and Gisting are less flexible.</a:t>
            </a:r>
            <a:endParaRPr lang="zh-CN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zh-CN" sz="2400" b="1">
                <a:latin typeface="Times New Roman" panose="02020603050405020304"/>
                <a:ea typeface="+mn-lt"/>
                <a:cs typeface="+mn-lt"/>
              </a:rPr>
              <a:t>Contribution</a:t>
            </a:r>
            <a:r>
              <a:rPr lang="zh-CN" sz="2400">
                <a:latin typeface="Times New Roman" panose="02020603050405020304"/>
                <a:ea typeface="+mn-lt"/>
                <a:cs typeface="+mn-lt"/>
              </a:rPr>
              <a:t>: First to achieve text-based LoRA generation and cross-task generalization.</a:t>
            </a:r>
            <a:endParaRPr lang="zh-CN" sz="2400">
              <a:latin typeface="Times New Roman" panose="02020603050405020304"/>
            </a:endParaRPr>
          </a:p>
          <a:p>
            <a:pPr algn="l"/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Discussion &amp; Limitations</a:t>
            </a:r>
            <a:endParaRPr lang="zh-CN" altLang="en-US" dirty="0">
              <a:latin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718895"/>
            <a:ext cx="1106616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等线" panose="02010600030101010101" charset="-122"/>
                <a:cs typeface="Calibri" panose="020F0502020204030204"/>
              </a:rPr>
              <a:t> </a:t>
            </a:r>
            <a:endParaRPr lang="zh-CN"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514" y="1956486"/>
            <a:ext cx="10276702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buFont typeface="Arial" panose="020B0604020202020204"/>
              <a:buChar char="•"/>
            </a:pP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Discussion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:</a:t>
            </a:r>
            <a:endParaRPr lang="zh-CN" altLang="en-US" sz="2400">
              <a:latin typeface="Times New Roman" panose="02020603050405020304"/>
              <a:ea typeface="等线" panose="02010600030101010101" charset="-122"/>
              <a:cs typeface="Calibri" panose="020F0502020204030204"/>
            </a:endParaRPr>
          </a:p>
          <a:p>
            <a:pPr lvl="1">
              <a:buFont typeface="Arial" panose="020B0604020202020204"/>
              <a:buChar char="•"/>
            </a:pP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Task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descriptions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generated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automatically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by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GPT-4o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mini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to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ensure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quality.</a:t>
            </a:r>
            <a:endParaRPr lang="zh-CN" altLang="en-US" sz="24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lvl="1">
              <a:buFont typeface="Arial" panose="020B0604020202020204"/>
              <a:buChar char="•"/>
            </a:pP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Approach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is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extendable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to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multimodal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models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(e.g.,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vision-language).</a:t>
            </a:r>
            <a:endParaRPr lang="zh-CN" altLang="en-US" sz="24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lvl="1">
              <a:buFont typeface="Arial" panose="020B0604020202020204"/>
              <a:buChar char="•"/>
            </a:pP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Potential: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train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T2L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with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small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models,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transfer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to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larger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models.</a:t>
            </a:r>
            <a:endParaRPr lang="zh-CN" altLang="en-US" sz="24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2400" b="1" dirty="0">
                <a:latin typeface="Times New Roman" panose="02020603050405020304"/>
                <a:ea typeface="+mn-lt"/>
                <a:cs typeface="+mn-lt"/>
              </a:rPr>
              <a:t>Limitations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:</a:t>
            </a:r>
            <a:endParaRPr lang="zh-CN" altLang="en-US" sz="24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lvl="1">
              <a:buFont typeface="Arial" panose="020B0604020202020204"/>
              <a:buChar char="•"/>
            </a:pP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Only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outputs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err="1">
                <a:latin typeface="Times New Roman" panose="02020603050405020304"/>
                <a:ea typeface="+mn-lt"/>
                <a:cs typeface="+mn-lt"/>
              </a:rPr>
              <a:t>LoRA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as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the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adaptation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space.</a:t>
            </a:r>
            <a:endParaRPr lang="zh-CN" altLang="en-US" sz="24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lvl="1">
              <a:buFont typeface="Arial" panose="020B0604020202020204"/>
              <a:buChar char="•"/>
            </a:pP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Compression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could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be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improved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further.</a:t>
            </a:r>
            <a:endParaRPr lang="zh-CN" altLang="en-US" sz="2400">
              <a:latin typeface="Times New Roman" panose="02020603050405020304"/>
              <a:ea typeface="等线" panose="02010600030101010101" charset="-122"/>
              <a:cs typeface="Times New Roman" panose="02020603050405020304"/>
            </a:endParaRPr>
          </a:p>
          <a:p>
            <a:pPr lvl="1">
              <a:buFont typeface="Arial" panose="020B0604020202020204"/>
              <a:buChar char="•"/>
            </a:pP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Zero-shot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performance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still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below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dedicated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single-task</a:t>
            </a:r>
            <a:r>
              <a:rPr lang="zh-CN" altLang="en-US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US" altLang="zh-CN" sz="2400" err="1">
                <a:latin typeface="Times New Roman" panose="02020603050405020304"/>
                <a:ea typeface="+mn-lt"/>
                <a:cs typeface="+mn-lt"/>
              </a:rPr>
              <a:t>LoRAs</a:t>
            </a:r>
            <a:r>
              <a:rPr lang="en-US" altLang="zh-CN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zh-CN" altLang="en-US" sz="2400" dirty="0">
              <a:latin typeface="Times New Roman" panose="020206030504050203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>
              <a:ea typeface="等线" panose="02010600030101010101" charset="-122"/>
              <a:cs typeface="Calibri" panose="020F0502020204030204"/>
            </a:endParaRPr>
          </a:p>
          <a:p>
            <a:pPr algn="l"/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/>
                <a:ea typeface="Calibri" panose="020F0502020204030204"/>
                <a:cs typeface="Calibri" panose="020F0502020204030204"/>
              </a:rPr>
              <a:t>Conclusion</a:t>
            </a:r>
            <a:endParaRPr lang="zh-CN" dirty="0">
              <a:latin typeface="Times New Roman" panose="02020603050405020304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547947"/>
            <a:ext cx="107222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7179" y="1718895"/>
            <a:ext cx="1106616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等线" panose="02010600030101010101" charset="-122"/>
                <a:cs typeface="Calibri" panose="020F0502020204030204"/>
              </a:rPr>
              <a:t> </a:t>
            </a:r>
            <a:endParaRPr lang="zh-CN">
              <a:cs typeface="Calibri" panose="020F0502020204030204"/>
            </a:endParaRPr>
          </a:p>
          <a:p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514" y="1956486"/>
            <a:ext cx="10276702" cy="2768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T2L provides plug-and-play, low-cost adaptation using only natural language descriptions.</a:t>
            </a:r>
            <a:endParaRPr lang="en-US" altLang="zh-CN" sz="2400" dirty="0">
              <a:latin typeface="Times New Roman" panose="02020603050405020304"/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Unifies </a:t>
            </a:r>
            <a:r>
              <a:rPr lang="en-US" sz="2400" err="1">
                <a:latin typeface="Times New Roman" panose="02020603050405020304"/>
                <a:ea typeface="+mn-lt"/>
                <a:cs typeface="+mn-lt"/>
              </a:rPr>
              <a:t>LoRA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 compression and zero-shot task generation.</a:t>
            </a:r>
            <a:endParaRPr lang="zh-CN" sz="2400" dirty="0">
              <a:latin typeface="Times New Roman" panose="02020603050405020304"/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Represents a step toward more automated and universal adaptation of large models.</a:t>
            </a:r>
            <a:endParaRPr lang="zh-CN" sz="2400" dirty="0">
              <a:latin typeface="Times New Roman" panose="02020603050405020304"/>
              <a:ea typeface="+mn-lt"/>
              <a:cs typeface="+mn-lt"/>
            </a:endParaRPr>
          </a:p>
          <a:p>
            <a:pPr>
              <a:buFont typeface="Arial" panose="020B0604020202020204"/>
              <a:buChar char="•"/>
            </a:pPr>
            <a:endParaRPr lang="en-US" altLang="zh-CN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zh-CN">
              <a:ea typeface="等线" panose="02010600030101010101" charset="-122"/>
              <a:cs typeface="Calibri" panose="020F0502020204030204"/>
            </a:endParaRPr>
          </a:p>
          <a:p>
            <a:pPr algn="l"/>
            <a:endParaRPr lang="zh-CN" altLang="en-US">
              <a:ea typeface="等线" panose="02010600030101010101" charset="-122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Ablation: Pre-training Objective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62550" cy="4351338"/>
          </a:xfrm>
        </p:spPr>
        <p:txBody>
          <a:bodyPr>
            <a:normAutofit/>
          </a:bodyPr>
          <a:lstStyle/>
          <a:p>
            <a:r>
              <a:rPr lang="en-US"/>
              <a:t>LM adaptions give higher performance across model sizes. </a:t>
            </a:r>
            <a:endParaRPr lang="en-US"/>
          </a:p>
          <a:p>
            <a:r>
              <a:rPr lang="en-US"/>
              <a:t>Adding sentinel to downstream targets while using span corruption yields little benefit.</a:t>
            </a:r>
            <a:endParaRPr lang="en-US"/>
          </a:p>
          <a:p>
            <a:r>
              <a:rPr lang="en-US"/>
              <a:t>XXL models are more robust. Even non-ideal settings produce good results.</a:t>
            </a:r>
            <a:endParaRPr lang="en-US"/>
          </a:p>
        </p:txBody>
      </p:sp>
      <p:pic>
        <p:nvPicPr>
          <p:cNvPr id="4" name="图片 3" descr="图表, 折线图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993424"/>
            <a:ext cx="5181600" cy="4015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Ablation-LM Adaptation Steps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/>
              <a:t>More adaptation steps equals better performance, but up to a point.</a:t>
            </a:r>
            <a:endParaRPr lang="en-US"/>
          </a:p>
          <a:p>
            <a:r>
              <a:rPr lang="en-US"/>
              <a:t>There is a diminishing return, which the XXL model gets smaller gains.</a:t>
            </a:r>
            <a:endParaRPr lang="en-US"/>
          </a:p>
        </p:txBody>
      </p:sp>
      <p:pic>
        <p:nvPicPr>
          <p:cNvPr id="4" name="图片 3" descr="图表, 折线图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993424"/>
            <a:ext cx="5181600" cy="40157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Transfer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623" y="1836250"/>
            <a:ext cx="5516880" cy="4351338"/>
          </a:xfrm>
        </p:spPr>
        <p:txBody>
          <a:bodyPr/>
          <a:lstStyle/>
          <a:p>
            <a:r>
              <a:rPr lang="en-US"/>
              <a:t>Prompt tuning tends to outperform model tuning under domain shift, particularly when the shift is large.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453624" y="3140600"/>
            <a:ext cx="6768444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Zero-shot Domain Transfer in Question Answering</a:t>
            </a:r>
            <a:endParaRPr lang="en-US" sz="2400"/>
          </a:p>
          <a:p>
            <a:r>
              <a:rPr lang="en-US" sz="2400"/>
              <a:t>Training: </a:t>
            </a:r>
            <a:r>
              <a:rPr lang="en-US" sz="2400" err="1"/>
              <a:t>SQuAD</a:t>
            </a:r>
            <a:endParaRPr lang="en-US" sz="2400"/>
          </a:p>
          <a:p>
            <a:r>
              <a:rPr lang="en-US" sz="2400"/>
              <a:t>Testing: Out of domain datasets from MRQA 2019.</a:t>
            </a:r>
            <a:endParaRPr lang="en-US" sz="2400"/>
          </a:p>
          <a:p>
            <a:endParaRPr lang="en-US" sz="2400"/>
          </a:p>
          <a:p>
            <a:r>
              <a:rPr lang="en-US" sz="2400"/>
              <a:t>Zero-shot Domain Transfer in Paraphrase Detection</a:t>
            </a:r>
            <a:endParaRPr lang="en-US" sz="2400"/>
          </a:p>
          <a:p>
            <a:r>
              <a:rPr lang="en-US" sz="2400"/>
              <a:t>Training: Transfer Tested between community Q&amp;A pairs and MRPC, which is news sentence pairs.</a:t>
            </a:r>
            <a:endParaRPr lang="en-US" sz="2400"/>
          </a:p>
          <a:p>
            <a:r>
              <a:rPr lang="en-US" sz="2400"/>
              <a:t>Examine both transfer directions.</a:t>
            </a:r>
            <a:endParaRPr 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0506" y="486794"/>
            <a:ext cx="4761494" cy="25533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0" y="4276618"/>
            <a:ext cx="4597400" cy="17969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d52685-1b71-45e3-96e9-b89aa2445c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4696F9D159C4792D38B3BD37137D2" ma:contentTypeVersion="10" ma:contentTypeDescription="Create a new document." ma:contentTypeScope="" ma:versionID="5bb7fee1f4ddf3a5308533d672f39ba2">
  <xsd:schema xmlns:xsd="http://www.w3.org/2001/XMLSchema" xmlns:xs="http://www.w3.org/2001/XMLSchema" xmlns:p="http://schemas.microsoft.com/office/2006/metadata/properties" xmlns:ns3="3fd52685-1b71-45e3-96e9-b89aa2445c16" targetNamespace="http://schemas.microsoft.com/office/2006/metadata/properties" ma:root="true" ma:fieldsID="a1d523be2b7039a46a6f7d08bf50cc02" ns3:_="">
    <xsd:import namespace="3fd52685-1b71-45e3-96e9-b89aa2445c1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d52685-1b71-45e3-96e9-b89aa2445c1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72066-253F-4823-849F-A482009D7878}">
  <ds:schemaRefs/>
</ds:datastoreItem>
</file>

<file path=customXml/itemProps2.xml><?xml version="1.0" encoding="utf-8"?>
<ds:datastoreItem xmlns:ds="http://schemas.openxmlformats.org/officeDocument/2006/customXml" ds:itemID="{1428E6D1-08D6-4C5B-9F77-7E52678187AB}">
  <ds:schemaRefs/>
</ds:datastoreItem>
</file>

<file path=customXml/itemProps3.xml><?xml version="1.0" encoding="utf-8"?>
<ds:datastoreItem xmlns:ds="http://schemas.openxmlformats.org/officeDocument/2006/customXml" ds:itemID="{171716BA-5607-47E0-995A-22D2CECC51D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16276</Words>
  <Application>WPS 演示</Application>
  <PresentationFormat>宽屏</PresentationFormat>
  <Paragraphs>671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8" baseType="lpstr">
      <vt:lpstr>Arial</vt:lpstr>
      <vt:lpstr>宋体</vt:lpstr>
      <vt:lpstr>Wingdings</vt:lpstr>
      <vt:lpstr>Georgia</vt:lpstr>
      <vt:lpstr>Calibri</vt:lpstr>
      <vt:lpstr>等线 Light</vt:lpstr>
      <vt:lpstr>Calibri Light</vt:lpstr>
      <vt:lpstr>微软雅黑</vt:lpstr>
      <vt:lpstr>Arial Unicode MS</vt:lpstr>
      <vt:lpstr>等线</vt:lpstr>
      <vt:lpstr>Aptos</vt:lpstr>
      <vt:lpstr>Segoe UI</vt:lpstr>
      <vt:lpstr>Calibri</vt:lpstr>
      <vt:lpstr>Noto Sans</vt:lpstr>
      <vt:lpstr>Wingdings</vt:lpstr>
      <vt:lpstr>Times New Roman</vt:lpstr>
      <vt:lpstr>Arial</vt:lpstr>
      <vt:lpstr>Cambria Math</vt:lpstr>
      <vt:lpstr>Georgia</vt:lpstr>
      <vt:lpstr>Calibri Light</vt:lpstr>
      <vt:lpstr>Noto Sans SC</vt:lpstr>
      <vt:lpstr>BatangChe</vt:lpstr>
      <vt:lpstr>Segoe Print</vt:lpstr>
      <vt:lpstr>Times New Roman</vt:lpstr>
      <vt:lpstr>Office Theme</vt:lpstr>
      <vt:lpstr>PowerPoint 演示文稿</vt:lpstr>
      <vt:lpstr>History</vt:lpstr>
      <vt:lpstr>PowerPoint 演示文稿</vt:lpstr>
      <vt:lpstr>Prompt Tuning</vt:lpstr>
      <vt:lpstr>Ablation-Prompt Length</vt:lpstr>
      <vt:lpstr>Ablation-Prompt Initialization</vt:lpstr>
      <vt:lpstr>Ablation: Pre-training Objective</vt:lpstr>
      <vt:lpstr>Ablation-LM Adaptation Steps</vt:lpstr>
      <vt:lpstr>Domain Transfer</vt:lpstr>
      <vt:lpstr>Prompt Ensembling</vt:lpstr>
      <vt:lpstr>Interpretability</vt:lpstr>
      <vt:lpstr>Summary</vt:lpstr>
      <vt:lpstr>Summary - Takeaway</vt:lpstr>
      <vt:lpstr>PowerPoint 演示文稿</vt:lpstr>
      <vt:lpstr>PowerPoint 演示文稿</vt:lpstr>
      <vt:lpstr>Background &amp; Motivation</vt:lpstr>
      <vt:lpstr>Method: Adapters</vt:lpstr>
      <vt:lpstr>Method (Part 1):  Where Adapters are Inserted</vt:lpstr>
      <vt:lpstr>Method (Part 2):  Adapter Architecture</vt:lpstr>
      <vt:lpstr>Intuition</vt:lpstr>
      <vt:lpstr>Experiments &amp; Results</vt:lpstr>
      <vt:lpstr>Experiments &amp; Results</vt:lpstr>
      <vt:lpstr>Experiments &amp; Results</vt:lpstr>
      <vt:lpstr>Experiments &amp; Results</vt:lpstr>
      <vt:lpstr>Experiments &amp; Results</vt:lpstr>
      <vt:lpstr>Experiments &amp; Results</vt:lpstr>
      <vt:lpstr>Contributions &amp; Limitations</vt:lpstr>
      <vt:lpstr>​</vt:lpstr>
      <vt:lpstr>PowerPoint 演示文稿</vt:lpstr>
      <vt:lpstr>PowerPoint 演示文稿</vt:lpstr>
      <vt:lpstr>Topic &amp; Challenge</vt:lpstr>
      <vt:lpstr>2. Existing Solution and Limitation</vt:lpstr>
      <vt:lpstr>3.LoRA — Proposed Solution</vt:lpstr>
      <vt:lpstr>3.1 Comparision: LoRA vs Full-Fine-Tuning</vt:lpstr>
      <vt:lpstr>3.1 Comparision: LoRA vs Full-Fine-Tuning</vt:lpstr>
      <vt:lpstr>3.2  Apply LoRA To Transformer</vt:lpstr>
      <vt:lpstr>3.3  Apply LoRA To Transformer</vt:lpstr>
      <vt:lpstr>3.3  Apply LoRA To Transformer</vt:lpstr>
      <vt:lpstr>3.3  Apply LoRA To Transformer</vt:lpstr>
      <vt:lpstr>4.Experimental Step &amp; Key Result</vt:lpstr>
      <vt:lpstr>4.Experimental Step &amp; Key Result</vt:lpstr>
      <vt:lpstr>5. Related Work</vt:lpstr>
      <vt:lpstr>6. Conclusion and Future Work</vt:lpstr>
      <vt:lpstr>Text-to-LoRA: Instant Transformer Adaption </vt:lpstr>
      <vt:lpstr>Introduction — Motivation</vt:lpstr>
      <vt:lpstr>Preliminaries </vt:lpstr>
      <vt:lpstr>Preliminaries -LoRA </vt:lpstr>
      <vt:lpstr>Preliminaries-Hypernetwork</vt:lpstr>
      <vt:lpstr>Motivation and Setup</vt:lpstr>
      <vt:lpstr>LoRA WEIGHTS</vt:lpstr>
      <vt:lpstr>Architectures (L,M,S)</vt:lpstr>
      <vt:lpstr>Training Objective for T2L</vt:lpstr>
      <vt:lpstr>Training Methods</vt:lpstr>
      <vt:lpstr>Experiments – LoRA Compression</vt:lpstr>
      <vt:lpstr>Experiments - Zero-Shot LoRA Generation</vt:lpstr>
      <vt:lpstr>Takeaways</vt:lpstr>
      <vt:lpstr>Ablations and Analyses</vt:lpstr>
      <vt:lpstr>Ablations and Analyses</vt:lpstr>
      <vt:lpstr>Ablations and Analyses</vt:lpstr>
      <vt:lpstr>Ablations and Analyses</vt:lpstr>
      <vt:lpstr>Related Work</vt:lpstr>
      <vt:lpstr>Discussion &amp; Limitations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Jackie</dc:creator>
  <cp:lastModifiedBy>窗床闯创。</cp:lastModifiedBy>
  <cp:revision>229</cp:revision>
  <dcterms:created xsi:type="dcterms:W3CDTF">2024-09-10T18:26:00Z</dcterms:created>
  <dcterms:modified xsi:type="dcterms:W3CDTF">2025-09-25T02:05:16Z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0x010100DA84696F9D159C4792D38B3BD37137D2</vt:lpwstr>
  </property>
  <property fmtid="{D5CDD505-2E9C-101B-9397-08002B2CF9AE}" pid="3" name="ICV">
    <vt:lpwstr>6386D5D6155944E9AF37CBDE78412722_13</vt:lpwstr>
  </property>
  <property fmtid="{D5CDD505-2E9C-101B-9397-08002B2CF9AE}" pid="4" name="KSOProductBuildVer">
    <vt:lpwstr>2052-12.1.0.22529</vt:lpwstr>
  </property>
</Properties>
</file>