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5" r:id="rId8"/>
    <p:sldId id="266" r:id="rId9"/>
    <p:sldId id="267" r:id="rId10"/>
    <p:sldId id="263" r:id="rId11"/>
    <p:sldId id="268" r:id="rId12"/>
    <p:sldId id="269" r:id="rId13"/>
    <p:sldId id="264" r:id="rId14"/>
    <p:sldId id="262" r:id="rId15"/>
    <p:sldId id="272" r:id="rId16"/>
    <p:sldId id="273"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3" d="100"/>
          <a:sy n="43" d="100"/>
        </p:scale>
        <p:origin x="82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21FE82-C644-421E-81B9-65F5702A99FD}"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385703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21FE82-C644-421E-81B9-65F5702A99FD}"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273772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21FE82-C644-421E-81B9-65F5702A99FD}"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297117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21FE82-C644-421E-81B9-65F5702A99FD}"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30903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21FE82-C644-421E-81B9-65F5702A99FD}"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161924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21FE82-C644-421E-81B9-65F5702A99FD}"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170903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21FE82-C644-421E-81B9-65F5702A99FD}" type="datetimeFigureOut">
              <a:rPr lang="en-US" smtClean="0"/>
              <a:t>6/28/2019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181506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21FE82-C644-421E-81B9-65F5702A99FD}" type="datetimeFigureOut">
              <a:rPr lang="en-US" smtClean="0"/>
              <a:t>6/28/2019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294892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1FE82-C644-421E-81B9-65F5702A99FD}" type="datetimeFigureOut">
              <a:rPr lang="en-US" smtClean="0"/>
              <a:t>6/28/2019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359357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1FE82-C644-421E-81B9-65F5702A99FD}"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72019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1FE82-C644-421E-81B9-65F5702A99FD}"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82582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1FE82-C644-421E-81B9-65F5702A99FD}" type="datetimeFigureOut">
              <a:rPr lang="en-US" smtClean="0"/>
              <a:t>6/28/2019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B5944-BAD5-41F2-B9B3-861858052FEA}" type="slidenum">
              <a:rPr lang="en-US" smtClean="0"/>
              <a:t>‹#›</a:t>
            </a:fld>
            <a:endParaRPr lang="en-US"/>
          </a:p>
        </p:txBody>
      </p:sp>
    </p:spTree>
    <p:extLst>
      <p:ext uri="{BB962C8B-B14F-4D97-AF65-F5344CB8AC3E}">
        <p14:creationId xmlns:p14="http://schemas.microsoft.com/office/powerpoint/2010/main" val="3289383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QT CREATOR </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1886380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evaluation</a:t>
            </a:r>
            <a:endParaRPr lang="en-US"/>
          </a:p>
        </p:txBody>
      </p:sp>
      <p:sp>
        <p:nvSpPr>
          <p:cNvPr id="2" name="Content Placeholder 1"/>
          <p:cNvSpPr>
            <a:spLocks noGrp="1"/>
          </p:cNvSpPr>
          <p:nvPr>
            <p:ph idx="1"/>
          </p:nvPr>
        </p:nvSpPr>
        <p:spPr/>
        <p:txBody>
          <a:bodyPr>
            <a:normAutofit/>
          </a:bodyPr>
          <a:lstStyle/>
          <a:p>
            <a:r>
              <a:rPr lang="en-US" smtClean="0"/>
              <a:t>Advantage:</a:t>
            </a:r>
          </a:p>
          <a:p>
            <a:pPr lvl="1">
              <a:buFont typeface="Wingdings" panose="05000000000000000000" pitchFamily="2" charset="2"/>
              <a:buChar char="Ø"/>
            </a:pPr>
            <a:r>
              <a:rPr lang="en-US"/>
              <a:t> </a:t>
            </a:r>
            <a:r>
              <a:rPr lang="en-US" smtClean="0"/>
              <a:t>The program has small size</a:t>
            </a:r>
          </a:p>
          <a:p>
            <a:pPr lvl="1">
              <a:buFont typeface="Wingdings" panose="05000000000000000000" pitchFamily="2" charset="2"/>
              <a:buChar char="Ø"/>
            </a:pPr>
            <a:r>
              <a:rPr lang="en-US"/>
              <a:t> </a:t>
            </a:r>
            <a:r>
              <a:rPr lang="en-US" smtClean="0"/>
              <a:t>Easy to use, draw and export scxml file</a:t>
            </a:r>
          </a:p>
          <a:p>
            <a:pPr lvl="1">
              <a:buFont typeface="Wingdings" panose="05000000000000000000" pitchFamily="2" charset="2"/>
              <a:buChar char="Ø"/>
            </a:pPr>
            <a:r>
              <a:rPr lang="en-US"/>
              <a:t> </a:t>
            </a:r>
            <a:r>
              <a:rPr lang="en-US" smtClean="0"/>
              <a:t>Support init state, final state, parrellel state.</a:t>
            </a:r>
          </a:p>
          <a:p>
            <a:pPr lvl="1">
              <a:buFont typeface="Wingdings" panose="05000000000000000000" pitchFamily="2" charset="2"/>
              <a:buChar char="Ø"/>
            </a:pPr>
            <a:r>
              <a:rPr lang="en-US"/>
              <a:t> </a:t>
            </a:r>
            <a:r>
              <a:rPr lang="en-US" smtClean="0"/>
              <a:t>Can change color of state, change font </a:t>
            </a:r>
          </a:p>
          <a:p>
            <a:pPr lvl="1">
              <a:buFont typeface="Wingdings" panose="05000000000000000000" pitchFamily="2" charset="2"/>
              <a:buChar char="Ø"/>
            </a:pPr>
            <a:endParaRPr lang="en-US" smtClean="0"/>
          </a:p>
        </p:txBody>
      </p:sp>
    </p:spTree>
    <p:extLst>
      <p:ext uri="{BB962C8B-B14F-4D97-AF65-F5344CB8AC3E}">
        <p14:creationId xmlns:p14="http://schemas.microsoft.com/office/powerpoint/2010/main" val="13697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evaluation</a:t>
            </a:r>
            <a:endParaRPr lang="en-US"/>
          </a:p>
        </p:txBody>
      </p:sp>
      <p:sp>
        <p:nvSpPr>
          <p:cNvPr id="2" name="Content Placeholder 1"/>
          <p:cNvSpPr>
            <a:spLocks noGrp="1"/>
          </p:cNvSpPr>
          <p:nvPr>
            <p:ph idx="1"/>
          </p:nvPr>
        </p:nvSpPr>
        <p:spPr/>
        <p:txBody>
          <a:bodyPr>
            <a:normAutofit/>
          </a:bodyPr>
          <a:lstStyle/>
          <a:p>
            <a:r>
              <a:rPr lang="en-US" smtClean="0"/>
              <a:t>Disadvantage:</a:t>
            </a:r>
          </a:p>
          <a:p>
            <a:pPr lvl="1">
              <a:buFont typeface="Wingdings" panose="05000000000000000000" pitchFamily="2" charset="2"/>
              <a:buChar char="Ø"/>
            </a:pPr>
            <a:r>
              <a:rPr lang="en-US" smtClean="0"/>
              <a:t> Need to click on both windows to show these windows at the same time </a:t>
            </a:r>
            <a:endParaRPr lang="en-US"/>
          </a:p>
          <a:p>
            <a:pPr lvl="1">
              <a:buFont typeface="Wingdings" panose="05000000000000000000" pitchFamily="2" charset="2"/>
              <a:buChar char="Ø"/>
            </a:pPr>
            <a:r>
              <a:rPr lang="en-US"/>
              <a:t> </a:t>
            </a:r>
            <a:r>
              <a:rPr lang="en-US" smtClean="0"/>
              <a:t>Change color in text format</a:t>
            </a:r>
          </a:p>
          <a:p>
            <a:pPr lvl="1">
              <a:buFont typeface="Wingdings" panose="05000000000000000000" pitchFamily="2" charset="2"/>
              <a:buChar char="Ø"/>
            </a:pPr>
            <a:r>
              <a:rPr lang="en-US" smtClean="0"/>
              <a:t> Sometimes it crash and exit program.</a:t>
            </a:r>
          </a:p>
          <a:p>
            <a:pPr lvl="1">
              <a:buFont typeface="Wingdings" panose="05000000000000000000" pitchFamily="2" charset="2"/>
              <a:buChar char="Ø"/>
            </a:pPr>
            <a:r>
              <a:rPr lang="en-US" smtClean="0"/>
              <a:t> After a period of time, Visual State Chart take much usage from CPU (about 30%)</a:t>
            </a:r>
          </a:p>
          <a:p>
            <a:pPr lvl="1">
              <a:buFont typeface="Wingdings" panose="05000000000000000000" pitchFamily="2" charset="2"/>
              <a:buChar char="Ø"/>
            </a:pPr>
            <a:r>
              <a:rPr lang="en-US" smtClean="0"/>
              <a:t> Need install on Windows and evaluation IT before applying Visual State Chart.</a:t>
            </a:r>
          </a:p>
          <a:p>
            <a:pPr marL="457200" lvl="1" indent="0">
              <a:buNone/>
            </a:pPr>
            <a:r>
              <a:rPr lang="en-US" smtClean="0"/>
              <a:t> </a:t>
            </a:r>
          </a:p>
          <a:p>
            <a:pPr lvl="1">
              <a:buFont typeface="Wingdings" panose="05000000000000000000" pitchFamily="2" charset="2"/>
              <a:buChar char="Ø"/>
            </a:pPr>
            <a:endParaRPr lang="en-US" smtClean="0"/>
          </a:p>
        </p:txBody>
      </p:sp>
    </p:spTree>
    <p:extLst>
      <p:ext uri="{BB962C8B-B14F-4D97-AF65-F5344CB8AC3E}">
        <p14:creationId xmlns:p14="http://schemas.microsoft.com/office/powerpoint/2010/main" val="156572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scxmlgui</a:t>
            </a:r>
            <a:endParaRPr lang="en-US"/>
          </a:p>
        </p:txBody>
      </p:sp>
      <p:sp>
        <p:nvSpPr>
          <p:cNvPr id="2" name="Content Placeholder 1"/>
          <p:cNvSpPr>
            <a:spLocks noGrp="1"/>
          </p:cNvSpPr>
          <p:nvPr>
            <p:ph idx="1"/>
          </p:nvPr>
        </p:nvSpPr>
        <p:spPr/>
        <p:txBody>
          <a:bodyPr>
            <a:normAutofit/>
          </a:bodyPr>
          <a:lstStyle/>
          <a:p>
            <a:r>
              <a:rPr lang="en-US" smtClean="0"/>
              <a:t>Disadvantage:</a:t>
            </a:r>
          </a:p>
          <a:p>
            <a:pPr lvl="1">
              <a:buFont typeface="Wingdings" panose="05000000000000000000" pitchFamily="2" charset="2"/>
              <a:buChar char="Ø"/>
            </a:pPr>
            <a:r>
              <a:rPr lang="en-US" smtClean="0"/>
              <a:t> Need to click on both windows to show these windows at the same time </a:t>
            </a:r>
            <a:endParaRPr lang="en-US"/>
          </a:p>
          <a:p>
            <a:pPr lvl="1">
              <a:buFont typeface="Wingdings" panose="05000000000000000000" pitchFamily="2" charset="2"/>
              <a:buChar char="Ø"/>
            </a:pPr>
            <a:r>
              <a:rPr lang="en-US"/>
              <a:t> </a:t>
            </a:r>
            <a:r>
              <a:rPr lang="en-US" smtClean="0"/>
              <a:t>Change color in text format</a:t>
            </a:r>
          </a:p>
          <a:p>
            <a:pPr lvl="1">
              <a:buFont typeface="Wingdings" panose="05000000000000000000" pitchFamily="2" charset="2"/>
              <a:buChar char="Ø"/>
            </a:pPr>
            <a:r>
              <a:rPr lang="en-US" smtClean="0"/>
              <a:t> Sometimes it crash and exit program.</a:t>
            </a:r>
          </a:p>
          <a:p>
            <a:pPr lvl="1">
              <a:buFont typeface="Wingdings" panose="05000000000000000000" pitchFamily="2" charset="2"/>
              <a:buChar char="Ø"/>
            </a:pPr>
            <a:r>
              <a:rPr lang="en-US"/>
              <a:t> </a:t>
            </a:r>
            <a:r>
              <a:rPr lang="en-US" smtClean="0"/>
              <a:t>After a period of time, </a:t>
            </a:r>
          </a:p>
          <a:p>
            <a:pPr lvl="1">
              <a:buFont typeface="Wingdings" panose="05000000000000000000" pitchFamily="2" charset="2"/>
              <a:buChar char="Ø"/>
            </a:pPr>
            <a:r>
              <a:rPr lang="en-US" smtClean="0"/>
              <a:t> Need install on Windows and evaluation IT before applying Visual State Chart.</a:t>
            </a:r>
          </a:p>
          <a:p>
            <a:pPr marL="457200" lvl="1" indent="0">
              <a:buNone/>
            </a:pPr>
            <a:r>
              <a:rPr lang="en-US" smtClean="0"/>
              <a:t> </a:t>
            </a:r>
          </a:p>
          <a:p>
            <a:pPr lvl="1">
              <a:buFont typeface="Wingdings" panose="05000000000000000000" pitchFamily="2" charset="2"/>
              <a:buChar char="Ø"/>
            </a:pPr>
            <a:endParaRPr lang="en-US" smtClean="0"/>
          </a:p>
        </p:txBody>
      </p:sp>
    </p:spTree>
    <p:extLst>
      <p:ext uri="{BB962C8B-B14F-4D97-AF65-F5344CB8AC3E}">
        <p14:creationId xmlns:p14="http://schemas.microsoft.com/office/powerpoint/2010/main" val="395610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Visual statechart</a:t>
            </a:r>
            <a:endParaRPr lang="en-US"/>
          </a:p>
        </p:txBody>
      </p:sp>
      <p:sp>
        <p:nvSpPr>
          <p:cNvPr id="2" name="Content Placeholder 1"/>
          <p:cNvSpPr>
            <a:spLocks noGrp="1"/>
          </p:cNvSpPr>
          <p:nvPr>
            <p:ph idx="1"/>
          </p:nvPr>
        </p:nvSpPr>
        <p:spPr/>
        <p:txBody>
          <a:bodyPr>
            <a:normAutofit/>
          </a:bodyPr>
          <a:lstStyle/>
          <a:p>
            <a:r>
              <a:rPr lang="en-US" smtClean="0"/>
              <a:t>Just edit directly on graphic, can’t edit use nagivator tool on the left like Qt Creator</a:t>
            </a:r>
          </a:p>
          <a:p>
            <a:r>
              <a:rPr lang="en-US" smtClean="0"/>
              <a:t>Not consistency in between two windows</a:t>
            </a:r>
          </a:p>
          <a:p>
            <a:r>
              <a:rPr lang="en-US" smtClean="0"/>
              <a:t>Can change size but have used text, not change on graphic</a:t>
            </a:r>
          </a:p>
          <a:p>
            <a:r>
              <a:rPr lang="en-US" smtClean="0"/>
              <a:t>Small size</a:t>
            </a:r>
          </a:p>
          <a:p>
            <a:r>
              <a:rPr lang="en-US" smtClean="0"/>
              <a:t>Not support to view scxml directly, first we have to save the chart then we can view it</a:t>
            </a:r>
          </a:p>
          <a:p>
            <a:r>
              <a:rPr lang="en-US" smtClean="0"/>
              <a:t>It take much %CPU. Around 30% so although it has small size but take much CPU</a:t>
            </a:r>
          </a:p>
        </p:txBody>
      </p:sp>
    </p:spTree>
    <p:extLst>
      <p:ext uri="{BB962C8B-B14F-4D97-AF65-F5344CB8AC3E}">
        <p14:creationId xmlns:p14="http://schemas.microsoft.com/office/powerpoint/2010/main" val="236197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Yakindu state chart tool</a:t>
            </a:r>
            <a:endParaRPr lang="en-US"/>
          </a:p>
        </p:txBody>
      </p:sp>
      <p:sp>
        <p:nvSpPr>
          <p:cNvPr id="3" name="Content Placeholder 2"/>
          <p:cNvSpPr>
            <a:spLocks noGrp="1"/>
          </p:cNvSpPr>
          <p:nvPr>
            <p:ph idx="1"/>
          </p:nvPr>
        </p:nvSpPr>
        <p:spPr/>
        <p:txBody>
          <a:bodyPr/>
          <a:lstStyle/>
          <a:p>
            <a:r>
              <a:rPr lang="en-US" smtClean="0"/>
              <a:t>Support many operating system (Linux, Windows, MACOSX</a:t>
            </a:r>
            <a:r>
              <a:rPr lang="en-US" smtClean="0"/>
              <a:t>)</a:t>
            </a:r>
          </a:p>
          <a:p>
            <a:r>
              <a:rPr lang="en-US" smtClean="0"/>
              <a:t>DRAKON Editor is a free tool</a:t>
            </a:r>
          </a:p>
          <a:p>
            <a:endParaRPr lang="en-US" smtClean="0"/>
          </a:p>
        </p:txBody>
      </p:sp>
      <p:pic>
        <p:nvPicPr>
          <p:cNvPr id="4" name="Picture 3"/>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69365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Yakindu state chart tool</a:t>
            </a:r>
            <a:endParaRPr lang="en-US"/>
          </a:p>
        </p:txBody>
      </p:sp>
      <p:sp>
        <p:nvSpPr>
          <p:cNvPr id="3" name="Content Placeholder 2"/>
          <p:cNvSpPr>
            <a:spLocks noGrp="1"/>
          </p:cNvSpPr>
          <p:nvPr>
            <p:ph idx="1"/>
          </p:nvPr>
        </p:nvSpPr>
        <p:spPr/>
        <p:txBody>
          <a:bodyPr>
            <a:normAutofit fontScale="92500"/>
          </a:bodyPr>
          <a:lstStyle/>
          <a:p>
            <a:r>
              <a:rPr lang="en-US" smtClean="0"/>
              <a:t>Yakindu support many kind of state: state, composite state, orthogonal state, shallow history, deep history, final state, exit node, choice</a:t>
            </a:r>
          </a:p>
          <a:p>
            <a:r>
              <a:rPr lang="en-US" smtClean="0"/>
              <a:t>Theme based on Eclipse. So the process to create new statechart is like Eclipse. </a:t>
            </a:r>
          </a:p>
          <a:p>
            <a:r>
              <a:rPr lang="en-US" smtClean="0"/>
              <a:t>It support comment on state, and support change color or font of state by GUI, not text format. We can change by click on state then choose the color or font we want to use (like World).</a:t>
            </a:r>
          </a:p>
          <a:p>
            <a:r>
              <a:rPr lang="en-US" smtClean="0"/>
              <a:t>Support a button to choose all shapes.By click this button, Yakindu will choose all state chart </a:t>
            </a:r>
          </a:p>
          <a:p>
            <a:r>
              <a:rPr lang="en-US" smtClean="0"/>
              <a:t>Support to align (center, left, right,…)</a:t>
            </a:r>
            <a:endParaRPr lang="en-US" smtClean="0"/>
          </a:p>
        </p:txBody>
      </p:sp>
    </p:spTree>
    <p:extLst>
      <p:ext uri="{BB962C8B-B14F-4D97-AF65-F5344CB8AC3E}">
        <p14:creationId xmlns:p14="http://schemas.microsoft.com/office/powerpoint/2010/main" val="54812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Yakindu state chart tool</a:t>
            </a:r>
            <a:endParaRPr lang="en-US"/>
          </a:p>
        </p:txBody>
      </p:sp>
      <p:sp>
        <p:nvSpPr>
          <p:cNvPr id="3" name="Content Placeholder 2"/>
          <p:cNvSpPr>
            <a:spLocks noGrp="1"/>
          </p:cNvSpPr>
          <p:nvPr>
            <p:ph idx="1"/>
          </p:nvPr>
        </p:nvSpPr>
        <p:spPr/>
        <p:txBody>
          <a:bodyPr>
            <a:normAutofit/>
          </a:bodyPr>
          <a:lstStyle/>
          <a:p>
            <a:r>
              <a:rPr lang="en-US" smtClean="0"/>
              <a:t>It’s also easy to use like two previous software</a:t>
            </a:r>
          </a:p>
          <a:p>
            <a:r>
              <a:rPr lang="en-US" smtClean="0"/>
              <a:t>Support document on Help tab</a:t>
            </a:r>
            <a:endParaRPr lang="en-US" smtClean="0"/>
          </a:p>
        </p:txBody>
      </p:sp>
    </p:spTree>
    <p:extLst>
      <p:ext uri="{BB962C8B-B14F-4D97-AF65-F5344CB8AC3E}">
        <p14:creationId xmlns:p14="http://schemas.microsoft.com/office/powerpoint/2010/main" val="854351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DRAKON</a:t>
            </a:r>
            <a:endParaRPr lang="en-US"/>
          </a:p>
        </p:txBody>
      </p:sp>
      <p:sp>
        <p:nvSpPr>
          <p:cNvPr id="3" name="Content Placeholder 2"/>
          <p:cNvSpPr>
            <a:spLocks noGrp="1"/>
          </p:cNvSpPr>
          <p:nvPr>
            <p:ph idx="1"/>
          </p:nvPr>
        </p:nvSpPr>
        <p:spPr/>
        <p:txBody>
          <a:bodyPr/>
          <a:lstStyle/>
          <a:p>
            <a:r>
              <a:rPr lang="en-US" smtClean="0"/>
              <a:t>Support many operating system (Linux, Windows, MACOSX)</a:t>
            </a:r>
          </a:p>
          <a:p>
            <a:r>
              <a:rPr lang="en-US" smtClean="0"/>
              <a:t>Two kind of version free and commercial </a:t>
            </a:r>
            <a:endParaRPr lang="en-US"/>
          </a:p>
        </p:txBody>
      </p:sp>
      <p:pic>
        <p:nvPicPr>
          <p:cNvPr id="4" name="Picture 3"/>
          <p:cNvPicPr>
            <a:picLocks noChangeAspect="1"/>
          </p:cNvPicPr>
          <p:nvPr/>
        </p:nvPicPr>
        <p:blipFill>
          <a:blip r:embed="rId2"/>
          <a:stretch>
            <a:fillRect/>
          </a:stretch>
        </p:blipFill>
        <p:spPr>
          <a:xfrm>
            <a:off x="0" y="1690688"/>
            <a:ext cx="12192000" cy="6551192"/>
          </a:xfrm>
          <a:prstGeom prst="rect">
            <a:avLst/>
          </a:prstGeom>
        </p:spPr>
      </p:pic>
    </p:spTree>
    <p:extLst>
      <p:ext uri="{BB962C8B-B14F-4D97-AF65-F5344CB8AC3E}">
        <p14:creationId xmlns:p14="http://schemas.microsoft.com/office/powerpoint/2010/main" val="228190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Drakon editor</a:t>
            </a:r>
            <a:endParaRPr lang="en-US"/>
          </a:p>
        </p:txBody>
      </p:sp>
      <p:sp>
        <p:nvSpPr>
          <p:cNvPr id="3" name="Content Placeholder 2"/>
          <p:cNvSpPr>
            <a:spLocks noGrp="1"/>
          </p:cNvSpPr>
          <p:nvPr>
            <p:ph idx="1"/>
          </p:nvPr>
        </p:nvSpPr>
        <p:spPr/>
        <p:txBody>
          <a:bodyPr/>
          <a:lstStyle/>
          <a:p>
            <a:r>
              <a:rPr lang="en-US" smtClean="0"/>
              <a:t>Support many operating system (Linux, Windows, MACOSX</a:t>
            </a:r>
            <a:r>
              <a:rPr lang="en-US" smtClean="0"/>
              <a:t>)</a:t>
            </a:r>
          </a:p>
          <a:p>
            <a:endParaRPr lang="en-US" smtClean="0"/>
          </a:p>
        </p:txBody>
      </p:sp>
    </p:spTree>
    <p:extLst>
      <p:ext uri="{BB962C8B-B14F-4D97-AF65-F5344CB8AC3E}">
        <p14:creationId xmlns:p14="http://schemas.microsoft.com/office/powerpoint/2010/main" val="121954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QT CREATOR </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277673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QT CREATOR </a:t>
            </a:r>
            <a:endParaRPr lang="en-US"/>
          </a:p>
        </p:txBody>
      </p:sp>
      <p:sp>
        <p:nvSpPr>
          <p:cNvPr id="2" name="Content Placeholder 1"/>
          <p:cNvSpPr>
            <a:spLocks noGrp="1"/>
          </p:cNvSpPr>
          <p:nvPr>
            <p:ph idx="1"/>
          </p:nvPr>
        </p:nvSpPr>
        <p:spPr/>
        <p:txBody>
          <a:bodyPr/>
          <a:lstStyle/>
          <a:p>
            <a:r>
              <a:rPr lang="en-US" smtClean="0"/>
              <a:t>State</a:t>
            </a:r>
          </a:p>
          <a:p>
            <a:r>
              <a:rPr lang="en-US" smtClean="0"/>
              <a:t>Transition</a:t>
            </a:r>
          </a:p>
          <a:p>
            <a:r>
              <a:rPr lang="en-US" smtClean="0"/>
              <a:t>Events</a:t>
            </a:r>
          </a:p>
          <a:p>
            <a:r>
              <a:rPr lang="en-US" smtClean="0"/>
              <a:t>Data model</a:t>
            </a:r>
          </a:p>
          <a:p>
            <a:r>
              <a:rPr lang="en-US" smtClean="0"/>
              <a:t>Can change color of each state.</a:t>
            </a:r>
          </a:p>
          <a:p>
            <a:r>
              <a:rPr lang="en-US" smtClean="0"/>
              <a:t>Editor SCXML available from QtCreator 4.2</a:t>
            </a:r>
          </a:p>
        </p:txBody>
      </p:sp>
    </p:spTree>
    <p:extLst>
      <p:ext uri="{BB962C8B-B14F-4D97-AF65-F5344CB8AC3E}">
        <p14:creationId xmlns:p14="http://schemas.microsoft.com/office/powerpoint/2010/main" val="373453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QT CREATOR </a:t>
            </a:r>
            <a:endParaRPr lang="en-US"/>
          </a:p>
        </p:txBody>
      </p:sp>
      <p:sp>
        <p:nvSpPr>
          <p:cNvPr id="2" name="Content Placeholder 1"/>
          <p:cNvSpPr>
            <a:spLocks noGrp="1"/>
          </p:cNvSpPr>
          <p:nvPr>
            <p:ph idx="1"/>
          </p:nvPr>
        </p:nvSpPr>
        <p:spPr/>
        <p:txBody>
          <a:bodyPr>
            <a:normAutofit fontScale="92500"/>
          </a:bodyPr>
          <a:lstStyle/>
          <a:p>
            <a:r>
              <a:rPr lang="en-US" smtClean="0"/>
              <a:t>Theme is easily to use. </a:t>
            </a:r>
          </a:p>
          <a:p>
            <a:r>
              <a:rPr lang="en-US" smtClean="0"/>
              <a:t>Can view statisc of structure (how many state, how many scxml file will be created, max level of structure).</a:t>
            </a:r>
          </a:p>
          <a:p>
            <a:r>
              <a:rPr lang="en-US" smtClean="0"/>
              <a:t>Can change color of each state.</a:t>
            </a:r>
          </a:p>
          <a:p>
            <a:r>
              <a:rPr lang="en-US" smtClean="0"/>
              <a:t>Can export to image</a:t>
            </a:r>
          </a:p>
          <a:p>
            <a:r>
              <a:rPr lang="en-US" smtClean="0"/>
              <a:t>Snapshot picture</a:t>
            </a:r>
          </a:p>
          <a:p>
            <a:r>
              <a:rPr lang="en-US" smtClean="0"/>
              <a:t>Change size of state</a:t>
            </a:r>
          </a:p>
          <a:p>
            <a:r>
              <a:rPr lang="en-US" smtClean="0"/>
              <a:t>Have symbol for state start and final</a:t>
            </a:r>
          </a:p>
          <a:p>
            <a:r>
              <a:rPr lang="en-US" smtClean="0"/>
              <a:t>Support diff to view difference between modified file and last saved file </a:t>
            </a:r>
          </a:p>
          <a:p>
            <a:endParaRPr lang="en-US" smtClean="0"/>
          </a:p>
        </p:txBody>
      </p:sp>
    </p:spTree>
    <p:extLst>
      <p:ext uri="{BB962C8B-B14F-4D97-AF65-F5344CB8AC3E}">
        <p14:creationId xmlns:p14="http://schemas.microsoft.com/office/powerpoint/2010/main" val="229049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82611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Visual statechart</a:t>
            </a:r>
            <a:endParaRPr lang="en-US"/>
          </a:p>
        </p:txBody>
      </p:sp>
      <p:sp>
        <p:nvSpPr>
          <p:cNvPr id="2" name="Content Placeholder 1"/>
          <p:cNvSpPr>
            <a:spLocks noGrp="1"/>
          </p:cNvSpPr>
          <p:nvPr>
            <p:ph idx="1"/>
          </p:nvPr>
        </p:nvSpPr>
        <p:spPr/>
        <p:txBody>
          <a:bodyPr>
            <a:normAutofit/>
          </a:bodyPr>
          <a:lstStyle/>
          <a:p>
            <a:r>
              <a:rPr lang="en-US"/>
              <a:t>The visualsc project is an open source project which will provide a hierarchical state-chart editor, which stores the charts in state-chart-xml (scxml</a:t>
            </a:r>
            <a:r>
              <a:rPr lang="en-US" smtClean="0"/>
              <a:t>).</a:t>
            </a:r>
          </a:p>
          <a:p>
            <a:r>
              <a:rPr lang="en-US" smtClean="0"/>
              <a:t>Support operating system Windows, no Linux version</a:t>
            </a:r>
          </a:p>
          <a:p>
            <a:r>
              <a:rPr lang="en-US" smtClean="0"/>
              <a:t>The size of Visual statechart is quite small (around 60 MB) compare to </a:t>
            </a:r>
          </a:p>
          <a:p>
            <a:pPr marL="0" indent="0">
              <a:buNone/>
            </a:pPr>
            <a:r>
              <a:rPr lang="en-US" smtClean="0"/>
              <a:t>Qt Creator.</a:t>
            </a:r>
            <a:endParaRPr lang="en-US"/>
          </a:p>
          <a:p>
            <a:pPr>
              <a:buFont typeface="Wingdings" panose="05000000000000000000" pitchFamily="2" charset="2"/>
              <a:buChar char="§"/>
            </a:pPr>
            <a:r>
              <a:rPr lang="en-US" smtClean="0"/>
              <a:t>Need to install on Windows</a:t>
            </a:r>
          </a:p>
        </p:txBody>
      </p:sp>
    </p:spTree>
    <p:extLst>
      <p:ext uri="{BB962C8B-B14F-4D97-AF65-F5344CB8AC3E}">
        <p14:creationId xmlns:p14="http://schemas.microsoft.com/office/powerpoint/2010/main" val="410860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feature</a:t>
            </a:r>
            <a:endParaRPr lang="en-US"/>
          </a:p>
        </p:txBody>
      </p:sp>
      <p:sp>
        <p:nvSpPr>
          <p:cNvPr id="2" name="Content Placeholder 1"/>
          <p:cNvSpPr>
            <a:spLocks noGrp="1"/>
          </p:cNvSpPr>
          <p:nvPr>
            <p:ph idx="1"/>
          </p:nvPr>
        </p:nvSpPr>
        <p:spPr/>
        <p:txBody>
          <a:bodyPr>
            <a:normAutofit/>
          </a:bodyPr>
          <a:lstStyle/>
          <a:p>
            <a:pPr marL="688975" lvl="8" indent="-285750">
              <a:buFont typeface="Wingdings" panose="05000000000000000000" pitchFamily="2" charset="2"/>
              <a:buChar char="§"/>
            </a:pPr>
            <a:r>
              <a:rPr lang="en-US" smtClean="0"/>
              <a:t>Visual state chart use two windows for drawing state chart: the formview is used for adjust attribute of object state chart, display </a:t>
            </a:r>
            <a:r>
              <a:rPr lang="en-US"/>
              <a:t>a tree widget for hierarchical navigation of the state </a:t>
            </a:r>
            <a:r>
              <a:rPr lang="en-US" smtClean="0"/>
              <a:t>chart and the GraphicsView is used for display graphic.</a:t>
            </a:r>
          </a:p>
          <a:p>
            <a:endParaRPr lang="en-US" smtClean="0"/>
          </a:p>
        </p:txBody>
      </p:sp>
      <p:pic>
        <p:nvPicPr>
          <p:cNvPr id="6" name="Picture 5"/>
          <p:cNvPicPr>
            <a:picLocks noChangeAspect="1"/>
          </p:cNvPicPr>
          <p:nvPr/>
        </p:nvPicPr>
        <p:blipFill>
          <a:blip r:embed="rId2"/>
          <a:stretch>
            <a:fillRect/>
          </a:stretch>
        </p:blipFill>
        <p:spPr>
          <a:xfrm>
            <a:off x="2926444" y="2650659"/>
            <a:ext cx="2206972" cy="3526304"/>
          </a:xfrm>
          <a:prstGeom prst="rect">
            <a:avLst/>
          </a:prstGeom>
        </p:spPr>
      </p:pic>
      <p:pic>
        <p:nvPicPr>
          <p:cNvPr id="7" name="Picture 6"/>
          <p:cNvPicPr>
            <a:picLocks noChangeAspect="1"/>
          </p:cNvPicPr>
          <p:nvPr/>
        </p:nvPicPr>
        <p:blipFill>
          <a:blip r:embed="rId3"/>
          <a:stretch>
            <a:fillRect/>
          </a:stretch>
        </p:blipFill>
        <p:spPr>
          <a:xfrm>
            <a:off x="5468120" y="2650659"/>
            <a:ext cx="4421256" cy="3526304"/>
          </a:xfrm>
          <a:prstGeom prst="rect">
            <a:avLst/>
          </a:prstGeom>
        </p:spPr>
      </p:pic>
      <p:sp>
        <p:nvSpPr>
          <p:cNvPr id="8" name="TextBox 7"/>
          <p:cNvSpPr txBox="1"/>
          <p:nvPr/>
        </p:nvSpPr>
        <p:spPr>
          <a:xfrm>
            <a:off x="3294119" y="6311900"/>
            <a:ext cx="1471621" cy="369332"/>
          </a:xfrm>
          <a:prstGeom prst="rect">
            <a:avLst/>
          </a:prstGeom>
          <a:noFill/>
        </p:spPr>
        <p:txBody>
          <a:bodyPr wrap="none" rtlCol="0">
            <a:spAutoFit/>
          </a:bodyPr>
          <a:lstStyle/>
          <a:p>
            <a:r>
              <a:rPr lang="en-US" smtClean="0"/>
              <a:t>The formview</a:t>
            </a:r>
            <a:endParaRPr lang="en-US"/>
          </a:p>
        </p:txBody>
      </p:sp>
      <p:sp>
        <p:nvSpPr>
          <p:cNvPr id="9" name="TextBox 8"/>
          <p:cNvSpPr txBox="1"/>
          <p:nvPr/>
        </p:nvSpPr>
        <p:spPr>
          <a:xfrm>
            <a:off x="6848625" y="6311900"/>
            <a:ext cx="1836015" cy="369332"/>
          </a:xfrm>
          <a:prstGeom prst="rect">
            <a:avLst/>
          </a:prstGeom>
          <a:noFill/>
        </p:spPr>
        <p:txBody>
          <a:bodyPr wrap="none" rtlCol="0">
            <a:spAutoFit/>
          </a:bodyPr>
          <a:lstStyle/>
          <a:p>
            <a:r>
              <a:rPr lang="en-US" smtClean="0"/>
              <a:t>The Graphicsview</a:t>
            </a:r>
            <a:endParaRPr lang="en-US"/>
          </a:p>
        </p:txBody>
      </p:sp>
    </p:spTree>
    <p:extLst>
      <p:ext uri="{BB962C8B-B14F-4D97-AF65-F5344CB8AC3E}">
        <p14:creationId xmlns:p14="http://schemas.microsoft.com/office/powerpoint/2010/main" val="350245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feature</a:t>
            </a:r>
            <a:endParaRPr lang="en-US"/>
          </a:p>
        </p:txBody>
      </p:sp>
      <p:sp>
        <p:nvSpPr>
          <p:cNvPr id="2" name="Content Placeholder 1"/>
          <p:cNvSpPr>
            <a:spLocks noGrp="1"/>
          </p:cNvSpPr>
          <p:nvPr>
            <p:ph idx="1"/>
          </p:nvPr>
        </p:nvSpPr>
        <p:spPr/>
        <p:txBody>
          <a:bodyPr>
            <a:normAutofit/>
          </a:bodyPr>
          <a:lstStyle/>
          <a:p>
            <a:pPr marL="0" indent="0">
              <a:buNone/>
            </a:pPr>
            <a:r>
              <a:rPr lang="en-US" smtClean="0"/>
              <a:t>Visual state chart support for many different font</a:t>
            </a:r>
          </a:p>
          <a:p>
            <a:pPr>
              <a:buFont typeface="Wingdings" panose="05000000000000000000" pitchFamily="2" charset="2"/>
              <a:buChar char="§"/>
            </a:pPr>
            <a:r>
              <a:rPr lang="en-US" smtClean="0"/>
              <a:t>Two windows is opened independently. Example, when we open another program (Excel, World) then came back to Visual state chart. Two windows is not show at the same time, we have to click on both windows to open it.</a:t>
            </a:r>
          </a:p>
          <a:p>
            <a:pPr>
              <a:buFont typeface="Wingdings" panose="05000000000000000000" pitchFamily="2" charset="2"/>
              <a:buChar char="§"/>
            </a:pPr>
            <a:r>
              <a:rPr lang="en-US" smtClean="0"/>
              <a:t>Can adjust the color but we have to do this in windows formview in text format, example rgb(0,0,0). So it’s not support  </a:t>
            </a:r>
          </a:p>
          <a:p>
            <a:pPr>
              <a:buFont typeface="Wingdings" panose="05000000000000000000" pitchFamily="2" charset="2"/>
              <a:buChar char="§"/>
            </a:pPr>
            <a:r>
              <a:rPr lang="en-US" smtClean="0"/>
              <a:t>Have some type of state such as begin and end</a:t>
            </a:r>
          </a:p>
        </p:txBody>
      </p:sp>
    </p:spTree>
    <p:extLst>
      <p:ext uri="{BB962C8B-B14F-4D97-AF65-F5344CB8AC3E}">
        <p14:creationId xmlns:p14="http://schemas.microsoft.com/office/powerpoint/2010/main" val="17232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feature</a:t>
            </a:r>
            <a:endParaRPr lang="en-US"/>
          </a:p>
        </p:txBody>
      </p:sp>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smtClean="0"/>
              <a:t>Support for adding comment in each state.</a:t>
            </a:r>
          </a:p>
          <a:p>
            <a:pPr>
              <a:buFont typeface="Wingdings" panose="05000000000000000000" pitchFamily="2" charset="2"/>
              <a:buChar char="§"/>
            </a:pPr>
            <a:r>
              <a:rPr lang="en-US" smtClean="0"/>
              <a:t>Some type of state:  </a:t>
            </a:r>
          </a:p>
          <a:p>
            <a:pPr lvl="1">
              <a:buFont typeface="Wingdings" panose="05000000000000000000" pitchFamily="2" charset="2"/>
              <a:buChar char="Ø"/>
            </a:pPr>
            <a:r>
              <a:rPr lang="en-US"/>
              <a:t> </a:t>
            </a:r>
            <a:r>
              <a:rPr lang="en-US" smtClean="0"/>
              <a:t>finalState: state enable finish of state machine.</a:t>
            </a:r>
          </a:p>
          <a:p>
            <a:pPr lvl="1">
              <a:buFont typeface="Wingdings" panose="05000000000000000000" pitchFamily="2" charset="2"/>
              <a:buChar char="Ø"/>
            </a:pPr>
            <a:r>
              <a:rPr lang="en-US" smtClean="0"/>
              <a:t> initialState: state begin when it start.</a:t>
            </a:r>
          </a:p>
          <a:p>
            <a:pPr lvl="1">
              <a:buFont typeface="Wingdings" panose="05000000000000000000" pitchFamily="2" charset="2"/>
              <a:buChar char="Ø"/>
            </a:pPr>
            <a:r>
              <a:rPr lang="en-US" smtClean="0"/>
              <a:t> parallelState: state parallel with other state.</a:t>
            </a:r>
          </a:p>
          <a:p>
            <a:pPr>
              <a:buFont typeface="Wingdings" panose="05000000000000000000" pitchFamily="2" charset="2"/>
              <a:buChar char="§"/>
            </a:pPr>
            <a:r>
              <a:rPr lang="en-US" smtClean="0"/>
              <a:t>Has entry Action, exitAction</a:t>
            </a:r>
          </a:p>
        </p:txBody>
      </p:sp>
    </p:spTree>
    <p:extLst>
      <p:ext uri="{BB962C8B-B14F-4D97-AF65-F5344CB8AC3E}">
        <p14:creationId xmlns:p14="http://schemas.microsoft.com/office/powerpoint/2010/main" val="790393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758</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QT CREATOR </vt:lpstr>
      <vt:lpstr>QT CREATOR </vt:lpstr>
      <vt:lpstr>QT CREATOR </vt:lpstr>
      <vt:lpstr>QT CREATOR </vt:lpstr>
      <vt:lpstr>PowerPoint Presentation</vt:lpstr>
      <vt:lpstr>Visual statechart</vt:lpstr>
      <vt:lpstr>feature</vt:lpstr>
      <vt:lpstr>feature</vt:lpstr>
      <vt:lpstr>feature</vt:lpstr>
      <vt:lpstr>evaluation</vt:lpstr>
      <vt:lpstr>evaluation</vt:lpstr>
      <vt:lpstr>scxmlgui</vt:lpstr>
      <vt:lpstr>Visual statechart</vt:lpstr>
      <vt:lpstr>Yakindu state chart tool</vt:lpstr>
      <vt:lpstr>Yakindu state chart tool</vt:lpstr>
      <vt:lpstr>Yakindu state chart tool</vt:lpstr>
      <vt:lpstr>DRAKON</vt:lpstr>
      <vt:lpstr>Drakon editor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 CREATOR</dc:title>
  <dc:creator>anh vo minh</dc:creator>
  <cp:lastModifiedBy>anh vo minh</cp:lastModifiedBy>
  <cp:revision>18</cp:revision>
  <dcterms:created xsi:type="dcterms:W3CDTF">2019-06-26T23:58:21Z</dcterms:created>
  <dcterms:modified xsi:type="dcterms:W3CDTF">2019-06-28T01:24:03Z</dcterms:modified>
</cp:coreProperties>
</file>