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57" r:id="rId4"/>
    <p:sldId id="258" r:id="rId5"/>
    <p:sldId id="265" r:id="rId6"/>
    <p:sldId id="259" r:id="rId7"/>
    <p:sldId id="261" r:id="rId8"/>
    <p:sldId id="264" r:id="rId9"/>
    <p:sldId id="263" r:id="rId10"/>
    <p:sldId id="267" r:id="rId11"/>
    <p:sldId id="262" r:id="rId12"/>
    <p:sldId id="266" r:id="rId13"/>
    <p:sldId id="268" r:id="rId14"/>
    <p:sldId id="260" r:id="rId15"/>
    <p:sldId id="270" r:id="rId16"/>
    <p:sldId id="272" r:id="rId17"/>
    <p:sldId id="275" r:id="rId18"/>
    <p:sldId id="276" r:id="rId19"/>
    <p:sldId id="273" r:id="rId20"/>
    <p:sldId id="274" r:id="rId21"/>
    <p:sldId id="27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3819B9-02CB-40F4-927A-9D3FEABA76E3}" type="datetimeFigureOut">
              <a:rPr lang="en-US" smtClean="0"/>
              <a:t>10/27/2019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BC639E-CEEA-40D1-91B3-F55CBA28428F}" type="slidenum">
              <a:rPr lang="en-US" smtClean="0"/>
              <a:t>‹#›</a:t>
            </a:fld>
            <a:endParaRPr lang="en-US"/>
          </a:p>
        </p:txBody>
      </p:sp>
    </p:spTree>
    <p:extLst>
      <p:ext uri="{BB962C8B-B14F-4D97-AF65-F5344CB8AC3E}">
        <p14:creationId xmlns:p14="http://schemas.microsoft.com/office/powerpoint/2010/main" val="3111754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3819B9-02CB-40F4-927A-9D3FEABA76E3}" type="datetimeFigureOut">
              <a:rPr lang="en-US" smtClean="0"/>
              <a:t>10/27/2019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BC639E-CEEA-40D1-91B3-F55CBA28428F}" type="slidenum">
              <a:rPr lang="en-US" smtClean="0"/>
              <a:t>‹#›</a:t>
            </a:fld>
            <a:endParaRPr lang="en-US"/>
          </a:p>
        </p:txBody>
      </p:sp>
    </p:spTree>
    <p:extLst>
      <p:ext uri="{BB962C8B-B14F-4D97-AF65-F5344CB8AC3E}">
        <p14:creationId xmlns:p14="http://schemas.microsoft.com/office/powerpoint/2010/main" val="3955138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3819B9-02CB-40F4-927A-9D3FEABA76E3}" type="datetimeFigureOut">
              <a:rPr lang="en-US" smtClean="0"/>
              <a:t>10/27/2019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BC639E-CEEA-40D1-91B3-F55CBA28428F}" type="slidenum">
              <a:rPr lang="en-US" smtClean="0"/>
              <a:t>‹#›</a:t>
            </a:fld>
            <a:endParaRPr lang="en-US"/>
          </a:p>
        </p:txBody>
      </p:sp>
    </p:spTree>
    <p:extLst>
      <p:ext uri="{BB962C8B-B14F-4D97-AF65-F5344CB8AC3E}">
        <p14:creationId xmlns:p14="http://schemas.microsoft.com/office/powerpoint/2010/main" val="1200574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3819B9-02CB-40F4-927A-9D3FEABA76E3}" type="datetimeFigureOut">
              <a:rPr lang="en-US" smtClean="0"/>
              <a:t>10/27/2019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BC639E-CEEA-40D1-91B3-F55CBA28428F}" type="slidenum">
              <a:rPr lang="en-US" smtClean="0"/>
              <a:t>‹#›</a:t>
            </a:fld>
            <a:endParaRPr lang="en-US"/>
          </a:p>
        </p:txBody>
      </p:sp>
    </p:spTree>
    <p:extLst>
      <p:ext uri="{BB962C8B-B14F-4D97-AF65-F5344CB8AC3E}">
        <p14:creationId xmlns:p14="http://schemas.microsoft.com/office/powerpoint/2010/main" val="2772265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3819B9-02CB-40F4-927A-9D3FEABA76E3}" type="datetimeFigureOut">
              <a:rPr lang="en-US" smtClean="0"/>
              <a:t>10/27/2019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BC639E-CEEA-40D1-91B3-F55CBA28428F}" type="slidenum">
              <a:rPr lang="en-US" smtClean="0"/>
              <a:t>‹#›</a:t>
            </a:fld>
            <a:endParaRPr lang="en-US"/>
          </a:p>
        </p:txBody>
      </p:sp>
    </p:spTree>
    <p:extLst>
      <p:ext uri="{BB962C8B-B14F-4D97-AF65-F5344CB8AC3E}">
        <p14:creationId xmlns:p14="http://schemas.microsoft.com/office/powerpoint/2010/main" val="2982387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3819B9-02CB-40F4-927A-9D3FEABA76E3}" type="datetimeFigureOut">
              <a:rPr lang="en-US" smtClean="0"/>
              <a:t>10/27/2019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BC639E-CEEA-40D1-91B3-F55CBA28428F}" type="slidenum">
              <a:rPr lang="en-US" smtClean="0"/>
              <a:t>‹#›</a:t>
            </a:fld>
            <a:endParaRPr lang="en-US"/>
          </a:p>
        </p:txBody>
      </p:sp>
    </p:spTree>
    <p:extLst>
      <p:ext uri="{BB962C8B-B14F-4D97-AF65-F5344CB8AC3E}">
        <p14:creationId xmlns:p14="http://schemas.microsoft.com/office/powerpoint/2010/main" val="3690766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3819B9-02CB-40F4-927A-9D3FEABA76E3}" type="datetimeFigureOut">
              <a:rPr lang="en-US" smtClean="0"/>
              <a:t>10/27/2019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BC639E-CEEA-40D1-91B3-F55CBA28428F}" type="slidenum">
              <a:rPr lang="en-US" smtClean="0"/>
              <a:t>‹#›</a:t>
            </a:fld>
            <a:endParaRPr lang="en-US"/>
          </a:p>
        </p:txBody>
      </p:sp>
    </p:spTree>
    <p:extLst>
      <p:ext uri="{BB962C8B-B14F-4D97-AF65-F5344CB8AC3E}">
        <p14:creationId xmlns:p14="http://schemas.microsoft.com/office/powerpoint/2010/main" val="3182241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3819B9-02CB-40F4-927A-9D3FEABA76E3}" type="datetimeFigureOut">
              <a:rPr lang="en-US" smtClean="0"/>
              <a:t>10/27/2019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BC639E-CEEA-40D1-91B3-F55CBA28428F}" type="slidenum">
              <a:rPr lang="en-US" smtClean="0"/>
              <a:t>‹#›</a:t>
            </a:fld>
            <a:endParaRPr lang="en-US"/>
          </a:p>
        </p:txBody>
      </p:sp>
    </p:spTree>
    <p:extLst>
      <p:ext uri="{BB962C8B-B14F-4D97-AF65-F5344CB8AC3E}">
        <p14:creationId xmlns:p14="http://schemas.microsoft.com/office/powerpoint/2010/main" val="4090393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3819B9-02CB-40F4-927A-9D3FEABA76E3}" type="datetimeFigureOut">
              <a:rPr lang="en-US" smtClean="0"/>
              <a:t>10/27/2019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BC639E-CEEA-40D1-91B3-F55CBA28428F}" type="slidenum">
              <a:rPr lang="en-US" smtClean="0"/>
              <a:t>‹#›</a:t>
            </a:fld>
            <a:endParaRPr lang="en-US"/>
          </a:p>
        </p:txBody>
      </p:sp>
    </p:spTree>
    <p:extLst>
      <p:ext uri="{BB962C8B-B14F-4D97-AF65-F5344CB8AC3E}">
        <p14:creationId xmlns:p14="http://schemas.microsoft.com/office/powerpoint/2010/main" val="3128176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3819B9-02CB-40F4-927A-9D3FEABA76E3}" type="datetimeFigureOut">
              <a:rPr lang="en-US" smtClean="0"/>
              <a:t>10/27/2019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BC639E-CEEA-40D1-91B3-F55CBA28428F}" type="slidenum">
              <a:rPr lang="en-US" smtClean="0"/>
              <a:t>‹#›</a:t>
            </a:fld>
            <a:endParaRPr lang="en-US"/>
          </a:p>
        </p:txBody>
      </p:sp>
    </p:spTree>
    <p:extLst>
      <p:ext uri="{BB962C8B-B14F-4D97-AF65-F5344CB8AC3E}">
        <p14:creationId xmlns:p14="http://schemas.microsoft.com/office/powerpoint/2010/main" val="3317753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3819B9-02CB-40F4-927A-9D3FEABA76E3}" type="datetimeFigureOut">
              <a:rPr lang="en-US" smtClean="0"/>
              <a:t>10/27/2019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BC639E-CEEA-40D1-91B3-F55CBA28428F}" type="slidenum">
              <a:rPr lang="en-US" smtClean="0"/>
              <a:t>‹#›</a:t>
            </a:fld>
            <a:endParaRPr lang="en-US"/>
          </a:p>
        </p:txBody>
      </p:sp>
    </p:spTree>
    <p:extLst>
      <p:ext uri="{BB962C8B-B14F-4D97-AF65-F5344CB8AC3E}">
        <p14:creationId xmlns:p14="http://schemas.microsoft.com/office/powerpoint/2010/main" val="2054976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3819B9-02CB-40F4-927A-9D3FEABA76E3}" type="datetimeFigureOut">
              <a:rPr lang="en-US" smtClean="0"/>
              <a:t>10/27/2019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BC639E-CEEA-40D1-91B3-F55CBA28428F}" type="slidenum">
              <a:rPr lang="en-US" smtClean="0"/>
              <a:t>‹#›</a:t>
            </a:fld>
            <a:endParaRPr lang="en-US"/>
          </a:p>
        </p:txBody>
      </p:sp>
    </p:spTree>
    <p:extLst>
      <p:ext uri="{BB962C8B-B14F-4D97-AF65-F5344CB8AC3E}">
        <p14:creationId xmlns:p14="http://schemas.microsoft.com/office/powerpoint/2010/main" val="14768752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vi.wikipedia.org/wiki/%C4%90%E1%BB%99_%E1%BA%A9m_t%C6%B0%C6%A1ng_%C4%91%E1%BB%91i"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279214"/>
            <a:ext cx="10515600" cy="541058"/>
          </a:xfrm>
        </p:spPr>
        <p:txBody>
          <a:bodyPr>
            <a:normAutofit/>
          </a:bodyPr>
          <a:lstStyle/>
          <a:p>
            <a:r>
              <a:rPr lang="en-US" sz="3200" b="1" smtClean="0">
                <a:solidFill>
                  <a:schemeClr val="accent1">
                    <a:lumMod val="75000"/>
                  </a:schemeClr>
                </a:solidFill>
                <a:latin typeface="Arial Narrow" panose="020B0606020202030204" pitchFamily="34" charset="0"/>
              </a:rPr>
              <a:t>MÔ HÌNH KẾT NỐI IOT</a:t>
            </a:r>
            <a:endParaRPr lang="en-US" sz="3200" b="1">
              <a:solidFill>
                <a:schemeClr val="accent1">
                  <a:lumMod val="75000"/>
                </a:schemeClr>
              </a:solidFill>
              <a:latin typeface="Arial Narrow" panose="020B0606020202030204" pitchFamily="34"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7059" y="820272"/>
            <a:ext cx="8861611" cy="5674657"/>
          </a:xfrm>
        </p:spPr>
      </p:pic>
    </p:spTree>
    <p:extLst>
      <p:ext uri="{BB962C8B-B14F-4D97-AF65-F5344CB8AC3E}">
        <p14:creationId xmlns:p14="http://schemas.microsoft.com/office/powerpoint/2010/main" val="15413191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b="1" smtClean="0">
                <a:solidFill>
                  <a:schemeClr val="accent1">
                    <a:lumMod val="75000"/>
                  </a:schemeClr>
                </a:solidFill>
                <a:latin typeface="Arial Narrow" panose="020B0606020202030204" pitchFamily="34" charset="0"/>
              </a:rPr>
              <a:t>HOẠT ĐỘNG CHI TIẾT</a:t>
            </a:r>
            <a:endParaRPr lang="en-US" sz="3200" b="1">
              <a:solidFill>
                <a:schemeClr val="accent1">
                  <a:lumMod val="75000"/>
                </a:schemeClr>
              </a:solidFill>
              <a:latin typeface="Arial Narrow" panose="020B0606020202030204" pitchFamily="34" charset="0"/>
            </a:endParaRPr>
          </a:p>
        </p:txBody>
      </p:sp>
      <p:sp>
        <p:nvSpPr>
          <p:cNvPr id="6" name="Content Placeholder 34"/>
          <p:cNvSpPr txBox="1">
            <a:spLocks/>
          </p:cNvSpPr>
          <p:nvPr/>
        </p:nvSpPr>
        <p:spPr>
          <a:xfrm>
            <a:off x="2783540" y="5343552"/>
            <a:ext cx="6624918" cy="581399"/>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i="1" smtClean="0"/>
              <a:t>Bước 1:MCU gửi tín hiệu Start và DHT22 response</a:t>
            </a:r>
            <a:endParaRPr lang="en-US" i="1"/>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7992" y="1445742"/>
            <a:ext cx="10136015" cy="3447534"/>
          </a:xfrm>
        </p:spPr>
      </p:pic>
    </p:spTree>
    <p:extLst>
      <p:ext uri="{BB962C8B-B14F-4D97-AF65-F5344CB8AC3E}">
        <p14:creationId xmlns:p14="http://schemas.microsoft.com/office/powerpoint/2010/main" val="2390916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b="1" smtClean="0">
                <a:solidFill>
                  <a:schemeClr val="accent1">
                    <a:lumMod val="75000"/>
                  </a:schemeClr>
                </a:solidFill>
                <a:latin typeface="Arial Narrow" panose="020B0606020202030204" pitchFamily="34" charset="0"/>
              </a:rPr>
              <a:t>GIẢI THÍCH BƯỚC 1</a:t>
            </a:r>
            <a:endParaRPr lang="en-US" sz="3200" b="1">
              <a:solidFill>
                <a:schemeClr val="accent1">
                  <a:lumMod val="75000"/>
                </a:schemeClr>
              </a:solidFill>
              <a:latin typeface="Arial Narrow" panose="020B0606020202030204" pitchFamily="34" charset="0"/>
            </a:endParaRPr>
          </a:p>
        </p:txBody>
      </p:sp>
      <p:sp>
        <p:nvSpPr>
          <p:cNvPr id="35" name="Content Placeholder 34"/>
          <p:cNvSpPr>
            <a:spLocks noGrp="1"/>
          </p:cNvSpPr>
          <p:nvPr>
            <p:ph idx="1"/>
          </p:nvPr>
        </p:nvSpPr>
        <p:spPr/>
        <p:txBody>
          <a:bodyPr>
            <a:normAutofit lnSpcReduction="10000"/>
          </a:bodyPr>
          <a:lstStyle/>
          <a:p>
            <a:r>
              <a:rPr lang="en-US" smtClean="0"/>
              <a:t>MCU gửi tín hiệu start đến DTH22 và DTH22 gửi tín hiệu phản hồi về MCU. </a:t>
            </a:r>
          </a:p>
          <a:p>
            <a:r>
              <a:rPr lang="en-US" smtClean="0"/>
              <a:t>Trạng thái rỗi của bus là ở mức điện áp cao. Khi giao tiếp giữa MCU và DTH22 bắt đầu, MCU sẽ kéo data-bus xuống mức thấp và quá trình này phải ít nhất từ 1 ~ 10ms để đảm bảo DTH22 có thể phát hiện tín hiệu của MCU</a:t>
            </a:r>
          </a:p>
          <a:p>
            <a:r>
              <a:rPr lang="en-US"/>
              <a:t> </a:t>
            </a:r>
            <a:r>
              <a:rPr lang="en-US" smtClean="0"/>
              <a:t>Sau đó MCU sẽ kéo đường data-bus lên mức cao và chờ trong vòng 20-40us cho tín hiệu phản hồi của DTH22. </a:t>
            </a:r>
          </a:p>
          <a:p>
            <a:r>
              <a:rPr lang="en-US" smtClean="0"/>
              <a:t>Khi DTH22 phát hiện tín hiệu bắt đầu, DTH22 sẽ kéo đường data-bus xuống mức thấp khoảng 80us như là tín hiệu phản hồi, sau đó DTH22 kéo data-bus lên mức cao chuẩn bị gửi dữ liệu.</a:t>
            </a:r>
            <a:endParaRPr lang="en-US"/>
          </a:p>
        </p:txBody>
      </p:sp>
    </p:spTree>
    <p:extLst>
      <p:ext uri="{BB962C8B-B14F-4D97-AF65-F5344CB8AC3E}">
        <p14:creationId xmlns:p14="http://schemas.microsoft.com/office/powerpoint/2010/main" val="38670010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b="1" smtClean="0">
                <a:solidFill>
                  <a:schemeClr val="accent1">
                    <a:lumMod val="75000"/>
                  </a:schemeClr>
                </a:solidFill>
                <a:latin typeface="Arial Narrow" panose="020B0606020202030204" pitchFamily="34" charset="0"/>
              </a:rPr>
              <a:t>HOẠT ĐỘNG BƯỚC 2:</a:t>
            </a:r>
            <a:endParaRPr lang="en-US" sz="3200" b="1">
              <a:solidFill>
                <a:schemeClr val="accent1">
                  <a:lumMod val="75000"/>
                </a:schemeClr>
              </a:solidFill>
              <a:latin typeface="Arial Narrow" panose="020B0606020202030204" pitchFamily="34" charset="0"/>
            </a:endParaRPr>
          </a:p>
        </p:txBody>
      </p:sp>
      <p:sp>
        <p:nvSpPr>
          <p:cNvPr id="35" name="Content Placeholder 34"/>
          <p:cNvSpPr>
            <a:spLocks noGrp="1"/>
          </p:cNvSpPr>
          <p:nvPr>
            <p:ph idx="1"/>
          </p:nvPr>
        </p:nvSpPr>
        <p:spPr/>
        <p:txBody>
          <a:bodyPr>
            <a:normAutofit/>
          </a:bodyPr>
          <a:lstStyle/>
          <a:p>
            <a:pPr marL="0" indent="0">
              <a:buNone/>
            </a:pPr>
            <a:endParaRPr lang="en-US" smtClean="0"/>
          </a:p>
          <a:p>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4988" y="1340345"/>
            <a:ext cx="8122023" cy="5015753"/>
          </a:xfrm>
          <a:prstGeom prst="rect">
            <a:avLst/>
          </a:prstGeom>
        </p:spPr>
      </p:pic>
    </p:spTree>
    <p:extLst>
      <p:ext uri="{BB962C8B-B14F-4D97-AF65-F5344CB8AC3E}">
        <p14:creationId xmlns:p14="http://schemas.microsoft.com/office/powerpoint/2010/main" val="33704059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b="1" smtClean="0">
                <a:solidFill>
                  <a:schemeClr val="accent1">
                    <a:lumMod val="75000"/>
                  </a:schemeClr>
                </a:solidFill>
                <a:latin typeface="Arial Narrow" panose="020B0606020202030204" pitchFamily="34" charset="0"/>
              </a:rPr>
              <a:t>GIẢI THÍCH BƯỚC 2</a:t>
            </a:r>
            <a:endParaRPr lang="en-US" sz="3200" b="1">
              <a:solidFill>
                <a:schemeClr val="accent1">
                  <a:lumMod val="75000"/>
                </a:schemeClr>
              </a:solidFill>
              <a:latin typeface="Arial Narrow" panose="020B0606020202030204" pitchFamily="34" charset="0"/>
            </a:endParaRPr>
          </a:p>
        </p:txBody>
      </p:sp>
      <p:sp>
        <p:nvSpPr>
          <p:cNvPr id="35" name="Content Placeholder 34"/>
          <p:cNvSpPr>
            <a:spLocks noGrp="1"/>
          </p:cNvSpPr>
          <p:nvPr>
            <p:ph idx="1"/>
          </p:nvPr>
        </p:nvSpPr>
        <p:spPr/>
        <p:txBody>
          <a:bodyPr>
            <a:normAutofit/>
          </a:bodyPr>
          <a:lstStyle/>
          <a:p>
            <a:r>
              <a:rPr lang="en-US" smtClean="0"/>
              <a:t>Khi DTH22 gửi dữ liệu cho MCU, mỗi lần truyền bit đi sẽ ứng với mức điện áp thấp trên data-bus kèm theo kéo dài 50us. Tùy theo khoảng thời gian của mức điện áp cao trên đường data-bus mà quyết định bit là “0” hay “1”. Bit 0 có khoảng thời gian từ 26-28us và bit 1 có khoảng thời gian 70us.</a:t>
            </a:r>
          </a:p>
        </p:txBody>
      </p:sp>
    </p:spTree>
    <p:extLst>
      <p:ext uri="{BB962C8B-B14F-4D97-AF65-F5344CB8AC3E}">
        <p14:creationId xmlns:p14="http://schemas.microsoft.com/office/powerpoint/2010/main" val="25206748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279214"/>
            <a:ext cx="10515600" cy="541058"/>
          </a:xfrm>
        </p:spPr>
        <p:txBody>
          <a:bodyPr>
            <a:normAutofit/>
          </a:bodyPr>
          <a:lstStyle/>
          <a:p>
            <a:r>
              <a:rPr lang="en-US" sz="3200" b="1" smtClean="0">
                <a:solidFill>
                  <a:schemeClr val="accent1">
                    <a:lumMod val="75000"/>
                  </a:schemeClr>
                </a:solidFill>
                <a:latin typeface="Arial Narrow" panose="020B0606020202030204" pitchFamily="34" charset="0"/>
              </a:rPr>
              <a:t>MOISTURE SENSOR</a:t>
            </a:r>
            <a:endParaRPr lang="en-US" sz="3200" b="1">
              <a:solidFill>
                <a:schemeClr val="accent1">
                  <a:lumMod val="75000"/>
                </a:schemeClr>
              </a:solidFill>
              <a:latin typeface="Arial Narrow" panose="020B0606020202030204" pitchFamily="34" charset="0"/>
            </a:endParaRPr>
          </a:p>
        </p:txBody>
      </p:sp>
      <p:sp>
        <p:nvSpPr>
          <p:cNvPr id="2" name="Content Placeholder 1"/>
          <p:cNvSpPr>
            <a:spLocks noGrp="1"/>
          </p:cNvSpPr>
          <p:nvPr>
            <p:ph idx="1"/>
          </p:nvPr>
        </p:nvSpPr>
        <p:spPr>
          <a:xfrm>
            <a:off x="838200" y="820272"/>
            <a:ext cx="10515600" cy="4351338"/>
          </a:xfrm>
        </p:spPr>
        <p:txBody>
          <a:bodyPr/>
          <a:lstStyle/>
          <a:p>
            <a:r>
              <a:rPr lang="en-US" sz="2400" smtClean="0">
                <a:latin typeface="Arial" panose="020B0604020202020204" pitchFamily="34" charset="0"/>
                <a:cs typeface="Arial" panose="020B0604020202020204" pitchFamily="34" charset="0"/>
              </a:rPr>
              <a:t>Moisture sensor: được tạo thành từ 2 điện cực (electrodes) làm từ hỗn hợp gốm cát hoặc thạch cao. Điện trở của sensor có mối tương quan với lượng độ ẩm trong đất. Theo định luật Ohm, được tính bằng công thức:</a:t>
            </a:r>
          </a:p>
          <a:p>
            <a:r>
              <a:rPr lang="en-US" sz="2400" smtClean="0">
                <a:latin typeface="Arial" panose="020B0604020202020204" pitchFamily="34" charset="0"/>
                <a:cs typeface="Arial" panose="020B0604020202020204" pitchFamily="34" charset="0"/>
              </a:rPr>
              <a:t>R = U/I Khi độ ẩm trong đất cao thì dòng điện lớn dẫn đến điện trở thấp và ngược lại</a:t>
            </a:r>
          </a:p>
          <a:p>
            <a:r>
              <a:rPr lang="en-US" smtClean="0"/>
              <a:t>Công thức tính: Giả sử A0 có giá trị là V</a:t>
            </a:r>
            <a:r>
              <a:rPr lang="en-US" baseline="-25000" smtClean="0"/>
              <a:t>ADC</a:t>
            </a:r>
            <a:r>
              <a:rPr lang="en-US" smtClean="0"/>
              <a:t> =&gt; Giá trị analog = V</a:t>
            </a:r>
            <a:r>
              <a:rPr lang="en-US" baseline="-25000" smtClean="0"/>
              <a:t>ADC</a:t>
            </a:r>
            <a:r>
              <a:rPr lang="en-US" smtClean="0"/>
              <a:t>/1023</a:t>
            </a:r>
          </a:p>
          <a:p>
            <a:r>
              <a:rPr lang="en-US" smtClean="0"/>
              <a:t>Độ ẩm = 100 – (giá trị analog*100)</a:t>
            </a:r>
            <a:endParaRPr lang="en-US"/>
          </a:p>
        </p:txBody>
      </p:sp>
    </p:spTree>
    <p:extLst>
      <p:ext uri="{BB962C8B-B14F-4D97-AF65-F5344CB8AC3E}">
        <p14:creationId xmlns:p14="http://schemas.microsoft.com/office/powerpoint/2010/main" val="29656863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279214"/>
            <a:ext cx="10515600" cy="541058"/>
          </a:xfrm>
        </p:spPr>
        <p:txBody>
          <a:bodyPr>
            <a:normAutofit/>
          </a:bodyPr>
          <a:lstStyle/>
          <a:p>
            <a:r>
              <a:rPr lang="en-US" sz="3200" b="1" smtClean="0">
                <a:solidFill>
                  <a:schemeClr val="accent1">
                    <a:lumMod val="75000"/>
                  </a:schemeClr>
                </a:solidFill>
                <a:latin typeface="Arial Narrow" panose="020B0606020202030204" pitchFamily="34" charset="0"/>
              </a:rPr>
              <a:t>MOISTURE SENSOR</a:t>
            </a:r>
            <a:endParaRPr lang="en-US" sz="3200" b="1">
              <a:solidFill>
                <a:schemeClr val="accent1">
                  <a:lumMod val="75000"/>
                </a:schemeClr>
              </a:solidFill>
              <a:latin typeface="Arial Narrow" panose="020B0606020202030204" pitchFamily="34" charset="0"/>
            </a:endParaRPr>
          </a:p>
        </p:txBody>
      </p:sp>
      <p:sp>
        <p:nvSpPr>
          <p:cNvPr id="3" name="Rectangle 2"/>
          <p:cNvSpPr/>
          <p:nvPr/>
        </p:nvSpPr>
        <p:spPr>
          <a:xfrm>
            <a:off x="6526307" y="1701052"/>
            <a:ext cx="1156447" cy="10690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Cảm biến độ ẩm đất</a:t>
            </a:r>
            <a:endParaRPr lang="en-US"/>
          </a:p>
        </p:txBody>
      </p:sp>
      <p:sp>
        <p:nvSpPr>
          <p:cNvPr id="5" name="Rectangle 4"/>
          <p:cNvSpPr/>
          <p:nvPr/>
        </p:nvSpPr>
        <p:spPr>
          <a:xfrm>
            <a:off x="1411941" y="1701053"/>
            <a:ext cx="1976718" cy="3086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STM32F407</a:t>
            </a:r>
          </a:p>
        </p:txBody>
      </p:sp>
      <p:sp>
        <p:nvSpPr>
          <p:cNvPr id="6" name="Rectangle 5"/>
          <p:cNvSpPr/>
          <p:nvPr/>
        </p:nvSpPr>
        <p:spPr>
          <a:xfrm>
            <a:off x="6526307" y="3674409"/>
            <a:ext cx="1156447" cy="9547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DHT22</a:t>
            </a:r>
            <a:endParaRPr lang="en-US"/>
          </a:p>
        </p:txBody>
      </p:sp>
      <p:cxnSp>
        <p:nvCxnSpPr>
          <p:cNvPr id="8" name="Straight Connector 7"/>
          <p:cNvCxnSpPr/>
          <p:nvPr/>
        </p:nvCxnSpPr>
        <p:spPr>
          <a:xfrm flipV="1">
            <a:off x="3388659" y="1778562"/>
            <a:ext cx="313316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384175" y="2039932"/>
            <a:ext cx="313316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79692" y="2323679"/>
            <a:ext cx="31376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379692" y="2636967"/>
            <a:ext cx="3133165"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724464" y="1442898"/>
            <a:ext cx="560923" cy="369332"/>
          </a:xfrm>
          <a:prstGeom prst="rect">
            <a:avLst/>
          </a:prstGeom>
          <a:noFill/>
        </p:spPr>
        <p:txBody>
          <a:bodyPr wrap="none" rtlCol="0">
            <a:spAutoFit/>
          </a:bodyPr>
          <a:lstStyle/>
          <a:p>
            <a:r>
              <a:rPr lang="en-US" smtClean="0"/>
              <a:t>VCC</a:t>
            </a:r>
            <a:endParaRPr lang="en-US"/>
          </a:p>
        </p:txBody>
      </p:sp>
      <p:sp>
        <p:nvSpPr>
          <p:cNvPr id="17" name="TextBox 16"/>
          <p:cNvSpPr txBox="1"/>
          <p:nvPr/>
        </p:nvSpPr>
        <p:spPr>
          <a:xfrm>
            <a:off x="4693783" y="1745280"/>
            <a:ext cx="622286" cy="369332"/>
          </a:xfrm>
          <a:prstGeom prst="rect">
            <a:avLst/>
          </a:prstGeom>
          <a:noFill/>
        </p:spPr>
        <p:txBody>
          <a:bodyPr wrap="none" rtlCol="0">
            <a:spAutoFit/>
          </a:bodyPr>
          <a:lstStyle/>
          <a:p>
            <a:r>
              <a:rPr lang="en-US" smtClean="0"/>
              <a:t>GND</a:t>
            </a:r>
            <a:endParaRPr lang="en-US"/>
          </a:p>
        </p:txBody>
      </p:sp>
      <p:sp>
        <p:nvSpPr>
          <p:cNvPr id="18" name="TextBox 17"/>
          <p:cNvSpPr txBox="1"/>
          <p:nvPr/>
        </p:nvSpPr>
        <p:spPr>
          <a:xfrm>
            <a:off x="6096000" y="2052211"/>
            <a:ext cx="444352" cy="369332"/>
          </a:xfrm>
          <a:prstGeom prst="rect">
            <a:avLst/>
          </a:prstGeom>
          <a:noFill/>
        </p:spPr>
        <p:txBody>
          <a:bodyPr wrap="none" rtlCol="0">
            <a:spAutoFit/>
          </a:bodyPr>
          <a:lstStyle/>
          <a:p>
            <a:r>
              <a:rPr lang="en-US" smtClean="0"/>
              <a:t>D0</a:t>
            </a:r>
            <a:endParaRPr lang="en-US"/>
          </a:p>
        </p:txBody>
      </p:sp>
      <p:sp>
        <p:nvSpPr>
          <p:cNvPr id="19" name="TextBox 18"/>
          <p:cNvSpPr txBox="1"/>
          <p:nvPr/>
        </p:nvSpPr>
        <p:spPr>
          <a:xfrm>
            <a:off x="6105618" y="2357968"/>
            <a:ext cx="434734" cy="369332"/>
          </a:xfrm>
          <a:prstGeom prst="rect">
            <a:avLst/>
          </a:prstGeom>
          <a:noFill/>
        </p:spPr>
        <p:txBody>
          <a:bodyPr wrap="none" rtlCol="0">
            <a:spAutoFit/>
          </a:bodyPr>
          <a:lstStyle/>
          <a:p>
            <a:r>
              <a:rPr lang="en-US"/>
              <a:t>A</a:t>
            </a:r>
            <a:r>
              <a:rPr lang="en-US" smtClean="0"/>
              <a:t>0</a:t>
            </a:r>
            <a:endParaRPr lang="en-US"/>
          </a:p>
        </p:txBody>
      </p:sp>
    </p:spTree>
    <p:extLst>
      <p:ext uri="{BB962C8B-B14F-4D97-AF65-F5344CB8AC3E}">
        <p14:creationId xmlns:p14="http://schemas.microsoft.com/office/powerpoint/2010/main" val="42279574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5031"/>
          </a:xfrm>
        </p:spPr>
        <p:txBody>
          <a:bodyPr/>
          <a:lstStyle/>
          <a:p>
            <a:r>
              <a:rPr lang="en-US" smtClean="0"/>
              <a:t>RING BUFFER ( SIZE = 8)</a:t>
            </a:r>
            <a:endParaRPr lang="en-US"/>
          </a:p>
        </p:txBody>
      </p:sp>
      <p:sp>
        <p:nvSpPr>
          <p:cNvPr id="4" name="Oval 3"/>
          <p:cNvSpPr/>
          <p:nvPr/>
        </p:nvSpPr>
        <p:spPr>
          <a:xfrm>
            <a:off x="2770094" y="2568388"/>
            <a:ext cx="2823882" cy="282388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106271" y="2900408"/>
            <a:ext cx="2151530" cy="21515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a:stCxn id="4" idx="1"/>
            <a:endCxn id="5" idx="1"/>
          </p:cNvCxnSpPr>
          <p:nvPr/>
        </p:nvCxnSpPr>
        <p:spPr>
          <a:xfrm>
            <a:off x="3183642" y="2981936"/>
            <a:ext cx="237713" cy="233556"/>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4" idx="0"/>
            <a:endCxn id="5" idx="0"/>
          </p:cNvCxnSpPr>
          <p:nvPr/>
        </p:nvCxnSpPr>
        <p:spPr>
          <a:xfrm>
            <a:off x="4182035" y="2568388"/>
            <a:ext cx="1" cy="3320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4" idx="7"/>
            <a:endCxn id="5" idx="7"/>
          </p:cNvCxnSpPr>
          <p:nvPr/>
        </p:nvCxnSpPr>
        <p:spPr>
          <a:xfrm flipH="1">
            <a:off x="4942717" y="2981936"/>
            <a:ext cx="237711" cy="2335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5" idx="6"/>
            <a:endCxn id="4" idx="6"/>
          </p:cNvCxnSpPr>
          <p:nvPr/>
        </p:nvCxnSpPr>
        <p:spPr>
          <a:xfrm>
            <a:off x="5257801" y="3976173"/>
            <a:ext cx="336175" cy="41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5" idx="5"/>
            <a:endCxn id="4" idx="5"/>
          </p:cNvCxnSpPr>
          <p:nvPr/>
        </p:nvCxnSpPr>
        <p:spPr>
          <a:xfrm>
            <a:off x="4942717" y="4736854"/>
            <a:ext cx="237711" cy="2418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5" idx="4"/>
            <a:endCxn id="4" idx="4"/>
          </p:cNvCxnSpPr>
          <p:nvPr/>
        </p:nvCxnSpPr>
        <p:spPr>
          <a:xfrm flipH="1">
            <a:off x="4182035" y="5051938"/>
            <a:ext cx="1" cy="3403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5" idx="3"/>
            <a:endCxn id="4" idx="3"/>
          </p:cNvCxnSpPr>
          <p:nvPr/>
        </p:nvCxnSpPr>
        <p:spPr>
          <a:xfrm flipH="1">
            <a:off x="3183642" y="4736854"/>
            <a:ext cx="237713" cy="24186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4" idx="2"/>
            <a:endCxn id="5" idx="2"/>
          </p:cNvCxnSpPr>
          <p:nvPr/>
        </p:nvCxnSpPr>
        <p:spPr>
          <a:xfrm flipV="1">
            <a:off x="2770094" y="3976173"/>
            <a:ext cx="336177" cy="4156"/>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rot="20071508">
            <a:off x="2348685" y="1768969"/>
            <a:ext cx="1266822" cy="369332"/>
          </a:xfrm>
          <a:prstGeom prst="rect">
            <a:avLst/>
          </a:prstGeom>
          <a:noFill/>
        </p:spPr>
        <p:txBody>
          <a:bodyPr wrap="none" rtlCol="0">
            <a:spAutoFit/>
          </a:bodyPr>
          <a:lstStyle/>
          <a:p>
            <a:r>
              <a:rPr lang="en-US" smtClean="0"/>
              <a:t>Write index</a:t>
            </a:r>
            <a:endParaRPr lang="en-US"/>
          </a:p>
        </p:txBody>
      </p:sp>
      <p:cxnSp>
        <p:nvCxnSpPr>
          <p:cNvPr id="27" name="Straight Arrow Connector 26"/>
          <p:cNvCxnSpPr/>
          <p:nvPr/>
        </p:nvCxnSpPr>
        <p:spPr>
          <a:xfrm>
            <a:off x="3383668" y="1975366"/>
            <a:ext cx="711142" cy="4658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rot="2170791">
            <a:off x="4984513" y="1836171"/>
            <a:ext cx="1266822" cy="369332"/>
          </a:xfrm>
          <a:prstGeom prst="rect">
            <a:avLst/>
          </a:prstGeom>
          <a:noFill/>
        </p:spPr>
        <p:txBody>
          <a:bodyPr wrap="square" rtlCol="0">
            <a:spAutoFit/>
          </a:bodyPr>
          <a:lstStyle/>
          <a:p>
            <a:r>
              <a:rPr lang="en-US" smtClean="0"/>
              <a:t>Read index</a:t>
            </a:r>
            <a:endParaRPr lang="en-US"/>
          </a:p>
        </p:txBody>
      </p:sp>
      <p:cxnSp>
        <p:nvCxnSpPr>
          <p:cNvPr id="30" name="Straight Arrow Connector 29"/>
          <p:cNvCxnSpPr/>
          <p:nvPr/>
        </p:nvCxnSpPr>
        <p:spPr>
          <a:xfrm flipH="1">
            <a:off x="4331439" y="2055811"/>
            <a:ext cx="698088" cy="4605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Arc 36"/>
          <p:cNvSpPr/>
          <p:nvPr/>
        </p:nvSpPr>
        <p:spPr>
          <a:xfrm rot="3361383">
            <a:off x="3399285" y="3192080"/>
            <a:ext cx="2299269" cy="2534984"/>
          </a:xfrm>
          <a:prstGeom prst="arc">
            <a:avLst>
              <a:gd name="adj1" fmla="val 17435477"/>
              <a:gd name="adj2" fmla="val 2814004"/>
            </a:avLst>
          </a:prstGeom>
          <a:ln>
            <a:headEnd type="stealt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TextBox 37"/>
          <p:cNvSpPr txBox="1"/>
          <p:nvPr/>
        </p:nvSpPr>
        <p:spPr>
          <a:xfrm>
            <a:off x="2788116" y="5994258"/>
            <a:ext cx="2882199" cy="369332"/>
          </a:xfrm>
          <a:prstGeom prst="rect">
            <a:avLst/>
          </a:prstGeom>
          <a:noFill/>
        </p:spPr>
        <p:txBody>
          <a:bodyPr wrap="none" rtlCol="0">
            <a:spAutoFit/>
          </a:bodyPr>
          <a:lstStyle/>
          <a:p>
            <a:r>
              <a:rPr lang="en-US" smtClean="0"/>
              <a:t>Lúc ban đầu, chưa có dữ liệu</a:t>
            </a:r>
            <a:endParaRPr lang="en-US"/>
          </a:p>
        </p:txBody>
      </p:sp>
      <p:sp>
        <p:nvSpPr>
          <p:cNvPr id="39" name="TextBox 38"/>
          <p:cNvSpPr txBox="1"/>
          <p:nvPr/>
        </p:nvSpPr>
        <p:spPr>
          <a:xfrm>
            <a:off x="6584485" y="2577678"/>
            <a:ext cx="5736442" cy="1200329"/>
          </a:xfrm>
          <a:prstGeom prst="rect">
            <a:avLst/>
          </a:prstGeom>
          <a:noFill/>
        </p:spPr>
        <p:txBody>
          <a:bodyPr wrap="none" rtlCol="0">
            <a:spAutoFit/>
          </a:bodyPr>
          <a:lstStyle/>
          <a:p>
            <a:pPr marL="285750" indent="-285750">
              <a:buFont typeface="Wingdings" panose="05000000000000000000" pitchFamily="2" charset="2"/>
              <a:buChar char="§"/>
            </a:pPr>
            <a:r>
              <a:rPr lang="en-US" smtClean="0"/>
              <a:t>Số </a:t>
            </a:r>
            <a:r>
              <a:rPr lang="en-US" smtClean="0"/>
              <a:t>unit</a:t>
            </a:r>
            <a:r>
              <a:rPr lang="en-US" smtClean="0"/>
              <a:t> ghi trống = size (toàn bộ data đã được đọc hết)</a:t>
            </a:r>
          </a:p>
          <a:p>
            <a:pPr marL="285750" indent="-285750">
              <a:buFont typeface="Wingdings" panose="05000000000000000000" pitchFamily="2" charset="2"/>
              <a:buChar char="§"/>
            </a:pPr>
            <a:r>
              <a:rPr lang="en-US" smtClean="0"/>
              <a:t>Số unit có thể đọc = 0 </a:t>
            </a:r>
          </a:p>
          <a:p>
            <a:pPr marL="285750" indent="-285750">
              <a:buFont typeface="Wingdings" panose="05000000000000000000" pitchFamily="2" charset="2"/>
              <a:buChar char="§"/>
            </a:pPr>
            <a:r>
              <a:rPr lang="en-US" smtClean="0"/>
              <a:t>Trong trường hợp này, số unit có thể ghi được là 8 = size</a:t>
            </a:r>
          </a:p>
          <a:p>
            <a:pPr marL="285750" indent="-285750">
              <a:buFont typeface="Wingdings" panose="05000000000000000000" pitchFamily="2" charset="2"/>
              <a:buChar char="§"/>
            </a:pPr>
            <a:r>
              <a:rPr lang="en-US" smtClean="0"/>
              <a:t>Số byte có thể đọc ra là 0 unit, vì lúc này chưa có data.</a:t>
            </a:r>
            <a:r>
              <a:rPr lang="en-US" smtClean="0"/>
              <a:t>  </a:t>
            </a:r>
            <a:endParaRPr lang="en-US"/>
          </a:p>
        </p:txBody>
      </p:sp>
      <p:cxnSp>
        <p:nvCxnSpPr>
          <p:cNvPr id="6" name="Straight Connector 5"/>
          <p:cNvCxnSpPr/>
          <p:nvPr/>
        </p:nvCxnSpPr>
        <p:spPr>
          <a:xfrm>
            <a:off x="4182035" y="2084294"/>
            <a:ext cx="0" cy="383241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662476" y="1559296"/>
            <a:ext cx="1178400" cy="369332"/>
          </a:xfrm>
          <a:prstGeom prst="rect">
            <a:avLst/>
          </a:prstGeom>
          <a:noFill/>
        </p:spPr>
        <p:txBody>
          <a:bodyPr wrap="none" rtlCol="0">
            <a:spAutoFit/>
          </a:bodyPr>
          <a:lstStyle/>
          <a:p>
            <a:r>
              <a:rPr lang="en-US" smtClean="0"/>
              <a:t>Start point</a:t>
            </a:r>
            <a:endParaRPr lang="en-US"/>
          </a:p>
        </p:txBody>
      </p:sp>
      <p:cxnSp>
        <p:nvCxnSpPr>
          <p:cNvPr id="24" name="Straight Arrow Connector 23"/>
          <p:cNvCxnSpPr/>
          <p:nvPr/>
        </p:nvCxnSpPr>
        <p:spPr>
          <a:xfrm flipH="1">
            <a:off x="4269261" y="1940209"/>
            <a:ext cx="124356" cy="5658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79990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5031"/>
          </a:xfrm>
        </p:spPr>
        <p:txBody>
          <a:bodyPr/>
          <a:lstStyle/>
          <a:p>
            <a:r>
              <a:rPr lang="en-US" smtClean="0"/>
              <a:t>RING BUFFER ( SIZE = 8)</a:t>
            </a:r>
            <a:endParaRPr lang="en-US"/>
          </a:p>
        </p:txBody>
      </p:sp>
      <p:sp>
        <p:nvSpPr>
          <p:cNvPr id="4" name="Oval 3"/>
          <p:cNvSpPr/>
          <p:nvPr/>
        </p:nvSpPr>
        <p:spPr>
          <a:xfrm>
            <a:off x="1707777" y="2554941"/>
            <a:ext cx="2823882" cy="282388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043954" y="2886961"/>
            <a:ext cx="2151530" cy="21515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a:stCxn id="4" idx="1"/>
            <a:endCxn id="5" idx="1"/>
          </p:cNvCxnSpPr>
          <p:nvPr/>
        </p:nvCxnSpPr>
        <p:spPr>
          <a:xfrm>
            <a:off x="2121325" y="2968489"/>
            <a:ext cx="237713" cy="233556"/>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4" idx="0"/>
            <a:endCxn id="5" idx="0"/>
          </p:cNvCxnSpPr>
          <p:nvPr/>
        </p:nvCxnSpPr>
        <p:spPr>
          <a:xfrm>
            <a:off x="3119718" y="2554941"/>
            <a:ext cx="1" cy="3320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4" idx="7"/>
            <a:endCxn id="5" idx="7"/>
          </p:cNvCxnSpPr>
          <p:nvPr/>
        </p:nvCxnSpPr>
        <p:spPr>
          <a:xfrm flipH="1">
            <a:off x="3880400" y="2968489"/>
            <a:ext cx="237711" cy="2335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5" idx="6"/>
            <a:endCxn id="4" idx="6"/>
          </p:cNvCxnSpPr>
          <p:nvPr/>
        </p:nvCxnSpPr>
        <p:spPr>
          <a:xfrm>
            <a:off x="4195484" y="3962726"/>
            <a:ext cx="336175" cy="41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5" idx="5"/>
            <a:endCxn id="4" idx="5"/>
          </p:cNvCxnSpPr>
          <p:nvPr/>
        </p:nvCxnSpPr>
        <p:spPr>
          <a:xfrm>
            <a:off x="3880400" y="4723407"/>
            <a:ext cx="237711" cy="2418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5" idx="4"/>
            <a:endCxn id="4" idx="4"/>
          </p:cNvCxnSpPr>
          <p:nvPr/>
        </p:nvCxnSpPr>
        <p:spPr>
          <a:xfrm flipH="1">
            <a:off x="3119718" y="5038491"/>
            <a:ext cx="1" cy="3403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5" idx="3"/>
            <a:endCxn id="4" idx="3"/>
          </p:cNvCxnSpPr>
          <p:nvPr/>
        </p:nvCxnSpPr>
        <p:spPr>
          <a:xfrm flipH="1">
            <a:off x="2121325" y="4723407"/>
            <a:ext cx="237713" cy="24186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4" idx="2"/>
            <a:endCxn id="5" idx="2"/>
          </p:cNvCxnSpPr>
          <p:nvPr/>
        </p:nvCxnSpPr>
        <p:spPr>
          <a:xfrm flipV="1">
            <a:off x="1707777" y="3962726"/>
            <a:ext cx="336177" cy="4156"/>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rot="20071508">
            <a:off x="1286368" y="1755522"/>
            <a:ext cx="1266822" cy="369332"/>
          </a:xfrm>
          <a:prstGeom prst="rect">
            <a:avLst/>
          </a:prstGeom>
          <a:noFill/>
        </p:spPr>
        <p:txBody>
          <a:bodyPr wrap="none" rtlCol="0">
            <a:spAutoFit/>
          </a:bodyPr>
          <a:lstStyle/>
          <a:p>
            <a:r>
              <a:rPr lang="en-US" smtClean="0"/>
              <a:t>Write index</a:t>
            </a:r>
            <a:endParaRPr lang="en-US"/>
          </a:p>
        </p:txBody>
      </p:sp>
      <p:cxnSp>
        <p:nvCxnSpPr>
          <p:cNvPr id="27" name="Straight Arrow Connector 26"/>
          <p:cNvCxnSpPr/>
          <p:nvPr/>
        </p:nvCxnSpPr>
        <p:spPr>
          <a:xfrm>
            <a:off x="2321351" y="1961919"/>
            <a:ext cx="711142" cy="4658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rot="2170791">
            <a:off x="3922196" y="1822724"/>
            <a:ext cx="1266822" cy="369332"/>
          </a:xfrm>
          <a:prstGeom prst="rect">
            <a:avLst/>
          </a:prstGeom>
          <a:noFill/>
        </p:spPr>
        <p:txBody>
          <a:bodyPr wrap="square" rtlCol="0">
            <a:spAutoFit/>
          </a:bodyPr>
          <a:lstStyle/>
          <a:p>
            <a:r>
              <a:rPr lang="en-US" smtClean="0"/>
              <a:t>Read index</a:t>
            </a:r>
            <a:endParaRPr lang="en-US"/>
          </a:p>
        </p:txBody>
      </p:sp>
      <p:cxnSp>
        <p:nvCxnSpPr>
          <p:cNvPr id="30" name="Straight Arrow Connector 29"/>
          <p:cNvCxnSpPr/>
          <p:nvPr/>
        </p:nvCxnSpPr>
        <p:spPr>
          <a:xfrm flipH="1">
            <a:off x="3269122" y="2042364"/>
            <a:ext cx="698088" cy="4605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Arc 36"/>
          <p:cNvSpPr/>
          <p:nvPr/>
        </p:nvSpPr>
        <p:spPr>
          <a:xfrm rot="3361383">
            <a:off x="2336968" y="3178633"/>
            <a:ext cx="2299269" cy="2534984"/>
          </a:xfrm>
          <a:prstGeom prst="arc">
            <a:avLst>
              <a:gd name="adj1" fmla="val 17435477"/>
              <a:gd name="adj2" fmla="val 2814004"/>
            </a:avLst>
          </a:prstGeom>
          <a:ln>
            <a:headEnd type="stealt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TextBox 37"/>
          <p:cNvSpPr txBox="1"/>
          <p:nvPr/>
        </p:nvSpPr>
        <p:spPr>
          <a:xfrm>
            <a:off x="1725799" y="5980811"/>
            <a:ext cx="2882199" cy="369332"/>
          </a:xfrm>
          <a:prstGeom prst="rect">
            <a:avLst/>
          </a:prstGeom>
          <a:noFill/>
        </p:spPr>
        <p:txBody>
          <a:bodyPr wrap="none" rtlCol="0">
            <a:spAutoFit/>
          </a:bodyPr>
          <a:lstStyle/>
          <a:p>
            <a:r>
              <a:rPr lang="en-US" smtClean="0"/>
              <a:t>Lúc ban đầu, chưa có dữ liệu</a:t>
            </a:r>
            <a:endParaRPr lang="en-US"/>
          </a:p>
        </p:txBody>
      </p:sp>
      <p:sp>
        <p:nvSpPr>
          <p:cNvPr id="39" name="TextBox 38"/>
          <p:cNvSpPr txBox="1"/>
          <p:nvPr/>
        </p:nvSpPr>
        <p:spPr>
          <a:xfrm>
            <a:off x="5175889" y="1470970"/>
            <a:ext cx="6603735" cy="3693319"/>
          </a:xfrm>
          <a:prstGeom prst="rect">
            <a:avLst/>
          </a:prstGeom>
          <a:noFill/>
        </p:spPr>
        <p:txBody>
          <a:bodyPr wrap="square" rtlCol="0">
            <a:spAutoFit/>
          </a:bodyPr>
          <a:lstStyle/>
          <a:p>
            <a:pPr marL="285750" indent="-285750">
              <a:buFont typeface="Wingdings" panose="05000000000000000000" pitchFamily="2" charset="2"/>
              <a:buChar char="§"/>
            </a:pPr>
            <a:r>
              <a:rPr lang="en-US" smtClean="0"/>
              <a:t>Xét trường hợp ghi vào buffer với số unit tối đa là 8 unit </a:t>
            </a:r>
          </a:p>
          <a:p>
            <a:pPr marL="285750" indent="-285750">
              <a:buFont typeface="Wingdings" panose="05000000000000000000" pitchFamily="2" charset="2"/>
              <a:buChar char="§"/>
            </a:pPr>
            <a:r>
              <a:rPr lang="en-US" smtClean="0"/>
              <a:t>Lúc này write index = read index nhưng số byte có thể</a:t>
            </a:r>
          </a:p>
          <a:p>
            <a:r>
              <a:rPr lang="en-US" smtClean="0"/>
              <a:t>Ghi được = 0, số unit có thể đọc được = 8. </a:t>
            </a:r>
          </a:p>
          <a:p>
            <a:pPr marL="285750" indent="-285750">
              <a:buFont typeface="Symbol" panose="05050102010706020507" pitchFamily="18" charset="2"/>
              <a:buChar char="Þ"/>
            </a:pPr>
            <a:r>
              <a:rPr lang="en-US" smtClean="0"/>
              <a:t>Tương đối phức tạp để phân biệt 2 trường hợp này. Vì </a:t>
            </a:r>
          </a:p>
          <a:p>
            <a:r>
              <a:rPr lang="en-US" smtClean="0"/>
              <a:t>Vậy trong một tip được đưa ra là không ghi tới vị trí của </a:t>
            </a:r>
          </a:p>
          <a:p>
            <a:r>
              <a:rPr lang="en-US" smtClean="0"/>
              <a:t>Read index, dành ra 1 byte cách ra với read index. Nghĩa là </a:t>
            </a:r>
          </a:p>
          <a:p>
            <a:r>
              <a:rPr lang="en-US" smtClean="0"/>
              <a:t>Trong trường hợp này số unit tối đa ghi được là 7 unit, như vậy</a:t>
            </a:r>
          </a:p>
          <a:p>
            <a:r>
              <a:rPr lang="en-US" smtClean="0"/>
              <a:t>Sẽ không bao giờ xảy ra trường hợp write index = read index khi ghi dữ liệu vào -&gt; đảm bảo được rằng write index = read index chỉ trong trường hợp đọc.</a:t>
            </a:r>
          </a:p>
          <a:p>
            <a:r>
              <a:rPr lang="en-US" smtClean="0"/>
              <a:t>=&gt; Với trường hợp write index = read index được thực hiện theo tip trên, số unit có thể đọc được là 0. số unit có thể ghi được là size của buffer.</a:t>
            </a:r>
          </a:p>
        </p:txBody>
      </p:sp>
      <p:cxnSp>
        <p:nvCxnSpPr>
          <p:cNvPr id="6" name="Straight Connector 5"/>
          <p:cNvCxnSpPr/>
          <p:nvPr/>
        </p:nvCxnSpPr>
        <p:spPr>
          <a:xfrm>
            <a:off x="3119718" y="2070847"/>
            <a:ext cx="0" cy="383241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600159" y="1545849"/>
            <a:ext cx="1178400" cy="369332"/>
          </a:xfrm>
          <a:prstGeom prst="rect">
            <a:avLst/>
          </a:prstGeom>
          <a:noFill/>
        </p:spPr>
        <p:txBody>
          <a:bodyPr wrap="none" rtlCol="0">
            <a:spAutoFit/>
          </a:bodyPr>
          <a:lstStyle/>
          <a:p>
            <a:r>
              <a:rPr lang="en-US" smtClean="0"/>
              <a:t>Start point</a:t>
            </a:r>
            <a:endParaRPr lang="en-US"/>
          </a:p>
        </p:txBody>
      </p:sp>
      <p:cxnSp>
        <p:nvCxnSpPr>
          <p:cNvPr id="24" name="Straight Arrow Connector 23"/>
          <p:cNvCxnSpPr/>
          <p:nvPr/>
        </p:nvCxnSpPr>
        <p:spPr>
          <a:xfrm flipH="1">
            <a:off x="3206944" y="1926762"/>
            <a:ext cx="124356" cy="5658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92283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471" y="365213"/>
            <a:ext cx="10515600" cy="895031"/>
          </a:xfrm>
        </p:spPr>
        <p:txBody>
          <a:bodyPr/>
          <a:lstStyle/>
          <a:p>
            <a:r>
              <a:rPr lang="en-US" smtClean="0"/>
              <a:t>RING BUFFER ( SIZE = 8)</a:t>
            </a:r>
            <a:endParaRPr lang="en-US"/>
          </a:p>
        </p:txBody>
      </p:sp>
      <p:sp>
        <p:nvSpPr>
          <p:cNvPr id="4" name="Oval 3"/>
          <p:cNvSpPr/>
          <p:nvPr/>
        </p:nvSpPr>
        <p:spPr>
          <a:xfrm>
            <a:off x="820272" y="2590572"/>
            <a:ext cx="2823882" cy="282388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1156449" y="2922592"/>
            <a:ext cx="2151530" cy="21515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a:stCxn id="4" idx="1"/>
            <a:endCxn id="5" idx="1"/>
          </p:cNvCxnSpPr>
          <p:nvPr/>
        </p:nvCxnSpPr>
        <p:spPr>
          <a:xfrm>
            <a:off x="1233820" y="3004120"/>
            <a:ext cx="237713" cy="233556"/>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4" idx="0"/>
            <a:endCxn id="5" idx="0"/>
          </p:cNvCxnSpPr>
          <p:nvPr/>
        </p:nvCxnSpPr>
        <p:spPr>
          <a:xfrm>
            <a:off x="2232213" y="2590572"/>
            <a:ext cx="1" cy="3320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4" idx="7"/>
            <a:endCxn id="5" idx="7"/>
          </p:cNvCxnSpPr>
          <p:nvPr/>
        </p:nvCxnSpPr>
        <p:spPr>
          <a:xfrm flipH="1">
            <a:off x="2992895" y="3004120"/>
            <a:ext cx="237711" cy="2335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5" idx="6"/>
            <a:endCxn id="4" idx="6"/>
          </p:cNvCxnSpPr>
          <p:nvPr/>
        </p:nvCxnSpPr>
        <p:spPr>
          <a:xfrm>
            <a:off x="3307979" y="3998357"/>
            <a:ext cx="336175" cy="41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5" idx="5"/>
            <a:endCxn id="4" idx="5"/>
          </p:cNvCxnSpPr>
          <p:nvPr/>
        </p:nvCxnSpPr>
        <p:spPr>
          <a:xfrm>
            <a:off x="2992895" y="4759038"/>
            <a:ext cx="237711" cy="2418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5" idx="4"/>
            <a:endCxn id="4" idx="4"/>
          </p:cNvCxnSpPr>
          <p:nvPr/>
        </p:nvCxnSpPr>
        <p:spPr>
          <a:xfrm flipH="1">
            <a:off x="2232213" y="5074122"/>
            <a:ext cx="1" cy="3403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5" idx="3"/>
            <a:endCxn id="4" idx="3"/>
          </p:cNvCxnSpPr>
          <p:nvPr/>
        </p:nvCxnSpPr>
        <p:spPr>
          <a:xfrm flipH="1">
            <a:off x="1233820" y="4759038"/>
            <a:ext cx="237713" cy="24186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4" idx="2"/>
            <a:endCxn id="5" idx="2"/>
          </p:cNvCxnSpPr>
          <p:nvPr/>
        </p:nvCxnSpPr>
        <p:spPr>
          <a:xfrm flipV="1">
            <a:off x="820272" y="3998357"/>
            <a:ext cx="336177" cy="4156"/>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rot="1381600">
            <a:off x="2573322" y="1636188"/>
            <a:ext cx="1605055" cy="369332"/>
          </a:xfrm>
          <a:prstGeom prst="rect">
            <a:avLst/>
          </a:prstGeom>
          <a:noFill/>
        </p:spPr>
        <p:txBody>
          <a:bodyPr wrap="none" rtlCol="0">
            <a:spAutoFit/>
          </a:bodyPr>
          <a:lstStyle/>
          <a:p>
            <a:r>
              <a:rPr lang="en-US" smtClean="0"/>
              <a:t>Write </a:t>
            </a:r>
            <a:r>
              <a:rPr lang="en-US" smtClean="0"/>
              <a:t>index = 0</a:t>
            </a:r>
            <a:endParaRPr lang="en-US"/>
          </a:p>
        </p:txBody>
      </p:sp>
      <p:cxnSp>
        <p:nvCxnSpPr>
          <p:cNvPr id="27" name="Straight Arrow Connector 26"/>
          <p:cNvCxnSpPr/>
          <p:nvPr/>
        </p:nvCxnSpPr>
        <p:spPr>
          <a:xfrm flipH="1" flipV="1">
            <a:off x="3691985" y="3969199"/>
            <a:ext cx="515424" cy="483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rot="2601043">
            <a:off x="3814362" y="4322316"/>
            <a:ext cx="1586847" cy="369332"/>
          </a:xfrm>
          <a:prstGeom prst="rect">
            <a:avLst/>
          </a:prstGeom>
          <a:noFill/>
        </p:spPr>
        <p:txBody>
          <a:bodyPr wrap="square" rtlCol="0">
            <a:spAutoFit/>
          </a:bodyPr>
          <a:lstStyle/>
          <a:p>
            <a:r>
              <a:rPr lang="en-US" smtClean="0"/>
              <a:t>Read </a:t>
            </a:r>
            <a:r>
              <a:rPr lang="en-US" smtClean="0"/>
              <a:t>index = 2</a:t>
            </a:r>
            <a:endParaRPr lang="en-US"/>
          </a:p>
        </p:txBody>
      </p:sp>
      <p:cxnSp>
        <p:nvCxnSpPr>
          <p:cNvPr id="30" name="Straight Arrow Connector 29"/>
          <p:cNvCxnSpPr/>
          <p:nvPr/>
        </p:nvCxnSpPr>
        <p:spPr>
          <a:xfrm flipH="1">
            <a:off x="2381617" y="1854545"/>
            <a:ext cx="557989" cy="6839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Arc 36"/>
          <p:cNvSpPr/>
          <p:nvPr/>
        </p:nvSpPr>
        <p:spPr>
          <a:xfrm rot="3361383">
            <a:off x="1185902" y="3806629"/>
            <a:ext cx="2299269" cy="2534984"/>
          </a:xfrm>
          <a:prstGeom prst="arc">
            <a:avLst>
              <a:gd name="adj1" fmla="val 17435477"/>
              <a:gd name="adj2" fmla="val 2814004"/>
            </a:avLst>
          </a:prstGeom>
          <a:ln>
            <a:headEnd type="stealt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TextBox 37"/>
          <p:cNvSpPr txBox="1"/>
          <p:nvPr/>
        </p:nvSpPr>
        <p:spPr>
          <a:xfrm>
            <a:off x="838294" y="6016442"/>
            <a:ext cx="3190810" cy="369332"/>
          </a:xfrm>
          <a:prstGeom prst="rect">
            <a:avLst/>
          </a:prstGeom>
          <a:noFill/>
        </p:spPr>
        <p:txBody>
          <a:bodyPr wrap="none" rtlCol="0">
            <a:spAutoFit/>
          </a:bodyPr>
          <a:lstStyle/>
          <a:p>
            <a:r>
              <a:rPr lang="en-US" smtClean="0"/>
              <a:t>Khi 1 bytes dữ liệu được ghi vào</a:t>
            </a:r>
            <a:endParaRPr lang="en-US"/>
          </a:p>
        </p:txBody>
      </p:sp>
      <p:sp>
        <p:nvSpPr>
          <p:cNvPr id="39" name="TextBox 38"/>
          <p:cNvSpPr txBox="1"/>
          <p:nvPr/>
        </p:nvSpPr>
        <p:spPr>
          <a:xfrm>
            <a:off x="5514184" y="1509571"/>
            <a:ext cx="6561275" cy="2031325"/>
          </a:xfrm>
          <a:prstGeom prst="rect">
            <a:avLst/>
          </a:prstGeom>
          <a:noFill/>
        </p:spPr>
        <p:txBody>
          <a:bodyPr wrap="square" rtlCol="0">
            <a:spAutoFit/>
          </a:bodyPr>
          <a:lstStyle/>
          <a:p>
            <a:pPr marL="285750" indent="-285750">
              <a:buFont typeface="Wingdings" panose="05000000000000000000" pitchFamily="2" charset="2"/>
              <a:buChar char="§"/>
            </a:pPr>
            <a:r>
              <a:rPr lang="en-US" smtClean="0"/>
              <a:t>Với cách trên có cách tính số unit trống như sau:</a:t>
            </a:r>
          </a:p>
          <a:p>
            <a:pPr marL="285750" indent="-285750">
              <a:buFont typeface="Wingdings" panose="05000000000000000000" pitchFamily="2" charset="2"/>
              <a:buChar char="§"/>
            </a:pPr>
            <a:r>
              <a:rPr lang="en-US" smtClean="0"/>
              <a:t>Số byte còn trống có thể ghi được:</a:t>
            </a:r>
          </a:p>
          <a:p>
            <a:r>
              <a:rPr lang="en-US" smtClean="0"/>
              <a:t>size – (write index – read index) -1 </a:t>
            </a:r>
            <a:endParaRPr lang="en-US" smtClean="0"/>
          </a:p>
          <a:p>
            <a:r>
              <a:rPr lang="en-US" smtClean="0"/>
              <a:t>Còn giữ lại 1 vị trí cuối để phân biệt khi nào buffer đã được đọc hết, hoặc khi nào buffer không còn byte trống để ghi..</a:t>
            </a:r>
          </a:p>
          <a:p>
            <a:endParaRPr lang="en-US"/>
          </a:p>
          <a:p>
            <a:r>
              <a:rPr lang="en-US" smtClean="0"/>
              <a:t>Số byte còn trống có thể đọc được = 1 = write index – read  </a:t>
            </a:r>
            <a:r>
              <a:rPr lang="en-US" smtClean="0"/>
              <a:t>index</a:t>
            </a:r>
            <a:endParaRPr lang="en-US" smtClean="0"/>
          </a:p>
        </p:txBody>
      </p:sp>
      <p:cxnSp>
        <p:nvCxnSpPr>
          <p:cNvPr id="6" name="Straight Connector 5"/>
          <p:cNvCxnSpPr/>
          <p:nvPr/>
        </p:nvCxnSpPr>
        <p:spPr>
          <a:xfrm>
            <a:off x="2232213" y="2082151"/>
            <a:ext cx="0" cy="383241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614019" y="2718371"/>
            <a:ext cx="325587" cy="369332"/>
          </a:xfrm>
          <a:prstGeom prst="rect">
            <a:avLst/>
          </a:prstGeom>
          <a:noFill/>
          <a:ln>
            <a:solidFill>
              <a:srgbClr val="FFFFFF"/>
            </a:solidFill>
          </a:ln>
        </p:spPr>
        <p:txBody>
          <a:bodyPr wrap="square" rtlCol="0">
            <a:spAutoFit/>
          </a:bodyPr>
          <a:lstStyle/>
          <a:p>
            <a:r>
              <a:rPr lang="en-US" smtClean="0"/>
              <a:t>A</a:t>
            </a:r>
            <a:endParaRPr lang="en-US"/>
          </a:p>
        </p:txBody>
      </p:sp>
    </p:spTree>
    <p:extLst>
      <p:ext uri="{BB962C8B-B14F-4D97-AF65-F5344CB8AC3E}">
        <p14:creationId xmlns:p14="http://schemas.microsoft.com/office/powerpoint/2010/main" val="1620404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471" y="365213"/>
            <a:ext cx="10515600" cy="895031"/>
          </a:xfrm>
        </p:spPr>
        <p:txBody>
          <a:bodyPr/>
          <a:lstStyle/>
          <a:p>
            <a:r>
              <a:rPr lang="en-US" smtClean="0"/>
              <a:t>RING BUFFER ( SIZE = 8)</a:t>
            </a:r>
            <a:endParaRPr lang="en-US"/>
          </a:p>
        </p:txBody>
      </p:sp>
      <p:sp>
        <p:nvSpPr>
          <p:cNvPr id="4" name="Oval 3"/>
          <p:cNvSpPr/>
          <p:nvPr/>
        </p:nvSpPr>
        <p:spPr>
          <a:xfrm>
            <a:off x="820272" y="2590572"/>
            <a:ext cx="2823882" cy="282388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1156449" y="2922592"/>
            <a:ext cx="2151530" cy="21515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a:stCxn id="4" idx="1"/>
            <a:endCxn id="5" idx="1"/>
          </p:cNvCxnSpPr>
          <p:nvPr/>
        </p:nvCxnSpPr>
        <p:spPr>
          <a:xfrm>
            <a:off x="1233820" y="3004120"/>
            <a:ext cx="237713" cy="233556"/>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4" idx="0"/>
            <a:endCxn id="5" idx="0"/>
          </p:cNvCxnSpPr>
          <p:nvPr/>
        </p:nvCxnSpPr>
        <p:spPr>
          <a:xfrm>
            <a:off x="2232213" y="2590572"/>
            <a:ext cx="1" cy="3320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4" idx="7"/>
            <a:endCxn id="5" idx="7"/>
          </p:cNvCxnSpPr>
          <p:nvPr/>
        </p:nvCxnSpPr>
        <p:spPr>
          <a:xfrm flipH="1">
            <a:off x="2992895" y="3004120"/>
            <a:ext cx="237711" cy="2335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5" idx="6"/>
            <a:endCxn id="4" idx="6"/>
          </p:cNvCxnSpPr>
          <p:nvPr/>
        </p:nvCxnSpPr>
        <p:spPr>
          <a:xfrm>
            <a:off x="3307979" y="3998357"/>
            <a:ext cx="336175" cy="41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5" idx="5"/>
            <a:endCxn id="4" idx="5"/>
          </p:cNvCxnSpPr>
          <p:nvPr/>
        </p:nvCxnSpPr>
        <p:spPr>
          <a:xfrm>
            <a:off x="2992895" y="4759038"/>
            <a:ext cx="237711" cy="2418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5" idx="4"/>
            <a:endCxn id="4" idx="4"/>
          </p:cNvCxnSpPr>
          <p:nvPr/>
        </p:nvCxnSpPr>
        <p:spPr>
          <a:xfrm flipH="1">
            <a:off x="2232213" y="5074122"/>
            <a:ext cx="1" cy="3403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5" idx="3"/>
            <a:endCxn id="4" idx="3"/>
          </p:cNvCxnSpPr>
          <p:nvPr/>
        </p:nvCxnSpPr>
        <p:spPr>
          <a:xfrm flipH="1">
            <a:off x="1233820" y="4759038"/>
            <a:ext cx="237713" cy="24186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4" idx="2"/>
            <a:endCxn id="5" idx="2"/>
          </p:cNvCxnSpPr>
          <p:nvPr/>
        </p:nvCxnSpPr>
        <p:spPr>
          <a:xfrm flipV="1">
            <a:off x="820272" y="3998357"/>
            <a:ext cx="336177" cy="4156"/>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rot="3504052">
            <a:off x="3877506" y="2868955"/>
            <a:ext cx="1605055" cy="369332"/>
          </a:xfrm>
          <a:prstGeom prst="rect">
            <a:avLst/>
          </a:prstGeom>
          <a:noFill/>
        </p:spPr>
        <p:txBody>
          <a:bodyPr wrap="none" rtlCol="0">
            <a:spAutoFit/>
          </a:bodyPr>
          <a:lstStyle/>
          <a:p>
            <a:r>
              <a:rPr lang="en-US" smtClean="0"/>
              <a:t>Write </a:t>
            </a:r>
            <a:r>
              <a:rPr lang="en-US" smtClean="0"/>
              <a:t>index = 1</a:t>
            </a:r>
            <a:endParaRPr lang="en-US"/>
          </a:p>
        </p:txBody>
      </p:sp>
      <p:cxnSp>
        <p:nvCxnSpPr>
          <p:cNvPr id="27" name="Straight Arrow Connector 26"/>
          <p:cNvCxnSpPr/>
          <p:nvPr/>
        </p:nvCxnSpPr>
        <p:spPr>
          <a:xfrm flipH="1" flipV="1">
            <a:off x="3334264" y="3001391"/>
            <a:ext cx="1109562" cy="27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rot="1562124">
            <a:off x="2241603" y="1497693"/>
            <a:ext cx="1586847" cy="369332"/>
          </a:xfrm>
          <a:prstGeom prst="rect">
            <a:avLst/>
          </a:prstGeom>
          <a:noFill/>
        </p:spPr>
        <p:txBody>
          <a:bodyPr wrap="square" rtlCol="0">
            <a:spAutoFit/>
          </a:bodyPr>
          <a:lstStyle/>
          <a:p>
            <a:r>
              <a:rPr lang="en-US" smtClean="0"/>
              <a:t>Read </a:t>
            </a:r>
            <a:r>
              <a:rPr lang="en-US" smtClean="0"/>
              <a:t>index = 0</a:t>
            </a:r>
            <a:endParaRPr lang="en-US"/>
          </a:p>
        </p:txBody>
      </p:sp>
      <p:cxnSp>
        <p:nvCxnSpPr>
          <p:cNvPr id="30" name="Straight Arrow Connector 29"/>
          <p:cNvCxnSpPr/>
          <p:nvPr/>
        </p:nvCxnSpPr>
        <p:spPr>
          <a:xfrm flipH="1">
            <a:off x="2381617" y="1854545"/>
            <a:ext cx="557989" cy="6839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Arc 36"/>
          <p:cNvSpPr/>
          <p:nvPr/>
        </p:nvSpPr>
        <p:spPr>
          <a:xfrm rot="3361383">
            <a:off x="1449463" y="3214264"/>
            <a:ext cx="2299269" cy="2534984"/>
          </a:xfrm>
          <a:prstGeom prst="arc">
            <a:avLst>
              <a:gd name="adj1" fmla="val 17435477"/>
              <a:gd name="adj2" fmla="val 2814004"/>
            </a:avLst>
          </a:prstGeom>
          <a:ln>
            <a:headEnd type="stealt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TextBox 37"/>
          <p:cNvSpPr txBox="1"/>
          <p:nvPr/>
        </p:nvSpPr>
        <p:spPr>
          <a:xfrm>
            <a:off x="838294" y="6016442"/>
            <a:ext cx="3190810" cy="369332"/>
          </a:xfrm>
          <a:prstGeom prst="rect">
            <a:avLst/>
          </a:prstGeom>
          <a:noFill/>
        </p:spPr>
        <p:txBody>
          <a:bodyPr wrap="none" rtlCol="0">
            <a:spAutoFit/>
          </a:bodyPr>
          <a:lstStyle/>
          <a:p>
            <a:r>
              <a:rPr lang="en-US" smtClean="0"/>
              <a:t>Khi 1 bytes dữ liệu được ghi vào</a:t>
            </a:r>
            <a:endParaRPr lang="en-US"/>
          </a:p>
        </p:txBody>
      </p:sp>
      <p:sp>
        <p:nvSpPr>
          <p:cNvPr id="39" name="TextBox 38"/>
          <p:cNvSpPr txBox="1"/>
          <p:nvPr/>
        </p:nvSpPr>
        <p:spPr>
          <a:xfrm>
            <a:off x="5514184" y="1509571"/>
            <a:ext cx="6561275" cy="2031325"/>
          </a:xfrm>
          <a:prstGeom prst="rect">
            <a:avLst/>
          </a:prstGeom>
          <a:noFill/>
        </p:spPr>
        <p:txBody>
          <a:bodyPr wrap="square" rtlCol="0">
            <a:spAutoFit/>
          </a:bodyPr>
          <a:lstStyle/>
          <a:p>
            <a:pPr marL="285750" indent="-285750">
              <a:buFont typeface="Wingdings" panose="05000000000000000000" pitchFamily="2" charset="2"/>
              <a:buChar char="§"/>
            </a:pPr>
            <a:r>
              <a:rPr lang="en-US" smtClean="0"/>
              <a:t>Với cách trên có cách tính số unit trống như sau:</a:t>
            </a:r>
          </a:p>
          <a:p>
            <a:pPr marL="285750" indent="-285750">
              <a:buFont typeface="Wingdings" panose="05000000000000000000" pitchFamily="2" charset="2"/>
              <a:buChar char="§"/>
            </a:pPr>
            <a:r>
              <a:rPr lang="en-US" smtClean="0"/>
              <a:t>Số byte còn trống có thể ghi được:</a:t>
            </a:r>
          </a:p>
          <a:p>
            <a:r>
              <a:rPr lang="en-US" smtClean="0"/>
              <a:t>size – (write index – read index) -1 </a:t>
            </a:r>
            <a:endParaRPr lang="en-US" smtClean="0"/>
          </a:p>
          <a:p>
            <a:r>
              <a:rPr lang="en-US" smtClean="0"/>
              <a:t>Còn giữ lại 1 vị trí cuối để phân biệt khi nào buffer đã được đọc hết, hoặc khi nào buffer không còn byte trống để ghi..</a:t>
            </a:r>
          </a:p>
          <a:p>
            <a:endParaRPr lang="en-US"/>
          </a:p>
          <a:p>
            <a:r>
              <a:rPr lang="en-US" smtClean="0"/>
              <a:t>Số byte còn trống có thể đọc được = 1 = write index – read  </a:t>
            </a:r>
            <a:r>
              <a:rPr lang="en-US" smtClean="0"/>
              <a:t>index</a:t>
            </a:r>
            <a:endParaRPr lang="en-US" smtClean="0"/>
          </a:p>
        </p:txBody>
      </p:sp>
      <p:cxnSp>
        <p:nvCxnSpPr>
          <p:cNvPr id="6" name="Straight Connector 5"/>
          <p:cNvCxnSpPr/>
          <p:nvPr/>
        </p:nvCxnSpPr>
        <p:spPr>
          <a:xfrm>
            <a:off x="2232213" y="2082151"/>
            <a:ext cx="0" cy="383241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rot="19589686">
            <a:off x="951051" y="1554806"/>
            <a:ext cx="1178400" cy="369332"/>
          </a:xfrm>
          <a:prstGeom prst="rect">
            <a:avLst/>
          </a:prstGeom>
          <a:noFill/>
        </p:spPr>
        <p:txBody>
          <a:bodyPr wrap="none" rtlCol="0">
            <a:spAutoFit/>
          </a:bodyPr>
          <a:lstStyle/>
          <a:p>
            <a:r>
              <a:rPr lang="en-US" smtClean="0"/>
              <a:t>Start point</a:t>
            </a:r>
            <a:endParaRPr lang="en-US"/>
          </a:p>
        </p:txBody>
      </p:sp>
      <p:cxnSp>
        <p:nvCxnSpPr>
          <p:cNvPr id="24" name="Straight Arrow Connector 23"/>
          <p:cNvCxnSpPr/>
          <p:nvPr/>
        </p:nvCxnSpPr>
        <p:spPr>
          <a:xfrm>
            <a:off x="1712654" y="1950812"/>
            <a:ext cx="411982" cy="5877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614019" y="2718371"/>
            <a:ext cx="325587" cy="369332"/>
          </a:xfrm>
          <a:prstGeom prst="rect">
            <a:avLst/>
          </a:prstGeom>
          <a:noFill/>
          <a:ln>
            <a:solidFill>
              <a:srgbClr val="FFFFFF"/>
            </a:solidFill>
          </a:ln>
        </p:spPr>
        <p:txBody>
          <a:bodyPr wrap="square" rtlCol="0">
            <a:spAutoFit/>
          </a:bodyPr>
          <a:lstStyle/>
          <a:p>
            <a:r>
              <a:rPr lang="en-US" smtClean="0"/>
              <a:t>A</a:t>
            </a:r>
            <a:endParaRPr lang="en-US"/>
          </a:p>
        </p:txBody>
      </p:sp>
    </p:spTree>
    <p:extLst>
      <p:ext uri="{BB962C8B-B14F-4D97-AF65-F5344CB8AC3E}">
        <p14:creationId xmlns:p14="http://schemas.microsoft.com/office/powerpoint/2010/main" val="1257769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279214"/>
            <a:ext cx="10515600" cy="541058"/>
          </a:xfrm>
        </p:spPr>
        <p:txBody>
          <a:bodyPr>
            <a:normAutofit/>
          </a:bodyPr>
          <a:lstStyle/>
          <a:p>
            <a:r>
              <a:rPr lang="en-US" sz="3200" b="1" smtClean="0">
                <a:solidFill>
                  <a:schemeClr val="accent1">
                    <a:lumMod val="75000"/>
                  </a:schemeClr>
                </a:solidFill>
                <a:latin typeface="Arial Narrow" panose="020B0606020202030204" pitchFamily="34" charset="0"/>
              </a:rPr>
              <a:t>MỘT SỐ THÔNG TIN QUA TRỌNG </a:t>
            </a:r>
            <a:endParaRPr lang="en-US" sz="3200" b="1">
              <a:solidFill>
                <a:schemeClr val="accent1">
                  <a:lumMod val="75000"/>
                </a:schemeClr>
              </a:solidFill>
              <a:latin typeface="Arial Narrow" panose="020B0606020202030204" pitchFamily="34" charset="0"/>
            </a:endParaRPr>
          </a:p>
        </p:txBody>
      </p:sp>
      <p:sp>
        <p:nvSpPr>
          <p:cNvPr id="2" name="Content Placeholder 1"/>
          <p:cNvSpPr>
            <a:spLocks noGrp="1"/>
          </p:cNvSpPr>
          <p:nvPr>
            <p:ph idx="1"/>
          </p:nvPr>
        </p:nvSpPr>
        <p:spPr>
          <a:xfrm>
            <a:off x="838200" y="820272"/>
            <a:ext cx="10515600" cy="4351338"/>
          </a:xfrm>
        </p:spPr>
        <p:txBody>
          <a:bodyPr>
            <a:normAutofit fontScale="92500" lnSpcReduction="10000"/>
          </a:bodyPr>
          <a:lstStyle/>
          <a:p>
            <a:r>
              <a:rPr lang="en-US" sz="2400" smtClean="0">
                <a:latin typeface="Arial" panose="020B0604020202020204" pitchFamily="34" charset="0"/>
                <a:cs typeface="Arial" panose="020B0604020202020204" pitchFamily="34" charset="0"/>
              </a:rPr>
              <a:t>Nhiệt độ tối ưu cho giai đoạn nảy mầm là từ 23 -33</a:t>
            </a:r>
            <a:r>
              <a:rPr lang="en-US" sz="2400" baseline="30000" smtClean="0">
                <a:latin typeface="Arial" panose="020B0604020202020204" pitchFamily="34" charset="0"/>
                <a:cs typeface="Arial" panose="020B0604020202020204" pitchFamily="34" charset="0"/>
              </a:rPr>
              <a:t>o</a:t>
            </a:r>
            <a:r>
              <a:rPr lang="en-US" sz="2400" smtClean="0">
                <a:latin typeface="Arial" panose="020B0604020202020204" pitchFamily="34" charset="0"/>
                <a:cs typeface="Arial" panose="020B0604020202020204" pitchFamily="34" charset="0"/>
              </a:rPr>
              <a:t>C. Ví dụ nhiệt độ nảy mầm của cây đậu từ 23-28</a:t>
            </a:r>
            <a:r>
              <a:rPr lang="en-US" sz="2400" baseline="30000" smtClean="0">
                <a:latin typeface="Arial" panose="020B0604020202020204" pitchFamily="34" charset="0"/>
                <a:cs typeface="Arial" panose="020B0604020202020204" pitchFamily="34" charset="0"/>
              </a:rPr>
              <a:t>o</a:t>
            </a:r>
            <a:r>
              <a:rPr lang="en-US" sz="2400" smtClean="0">
                <a:latin typeface="Arial" panose="020B0604020202020204" pitchFamily="34" charset="0"/>
                <a:cs typeface="Arial" panose="020B0604020202020204" pitchFamily="34" charset="0"/>
              </a:rPr>
              <a:t>C, của cà chua là từ 20-25</a:t>
            </a:r>
            <a:r>
              <a:rPr lang="en-US" sz="2400" baseline="30000" smtClean="0">
                <a:latin typeface="Arial" panose="020B0604020202020204" pitchFamily="34" charset="0"/>
                <a:cs typeface="Arial" panose="020B0604020202020204" pitchFamily="34" charset="0"/>
              </a:rPr>
              <a:t>o</a:t>
            </a:r>
            <a:r>
              <a:rPr lang="en-US" sz="2400" smtClean="0">
                <a:latin typeface="Arial" panose="020B0604020202020204" pitchFamily="34" charset="0"/>
                <a:cs typeface="Arial" panose="020B0604020202020204" pitchFamily="34" charset="0"/>
              </a:rPr>
              <a:t>C.</a:t>
            </a:r>
          </a:p>
          <a:p>
            <a:r>
              <a:rPr lang="en-US" sz="2400" smtClean="0">
                <a:latin typeface="Arial" panose="020B0604020202020204" pitchFamily="34" charset="0"/>
                <a:cs typeface="Arial" panose="020B0604020202020204" pitchFamily="34" charset="0"/>
              </a:rPr>
              <a:t>Mỗi thời kì sinh trưởng cần độ ẩm khác nhau =&gt; Cần phải có khả năng điều chỉnh mức giới hạn =&gt; Làm sao để biết thời kì nào là thời kì nào: Solution 1: dựa vào thời gian cây trồng</a:t>
            </a:r>
          </a:p>
          <a:p>
            <a:endParaRPr lang="en-US" sz="2400" smtClean="0">
              <a:latin typeface="Arial" panose="020B0604020202020204" pitchFamily="34" charset="0"/>
              <a:cs typeface="Arial" panose="020B0604020202020204" pitchFamily="34" charset="0"/>
            </a:endParaRPr>
          </a:p>
          <a:p>
            <a:r>
              <a:rPr lang="en-US" sz="2400" smtClean="0">
                <a:latin typeface="Arial" panose="020B0604020202020204" pitchFamily="34" charset="0"/>
                <a:cs typeface="Arial" panose="020B0604020202020204" pitchFamily="34" charset="0"/>
              </a:rPr>
              <a:t>Hai mức control là control tự động và bằng tay.</a:t>
            </a:r>
          </a:p>
          <a:p>
            <a:r>
              <a:rPr lang="en-US" sz="2400" smtClean="0">
                <a:latin typeface="Arial" panose="020B0604020202020204" pitchFamily="34" charset="0"/>
                <a:cs typeface="Arial" panose="020B0604020202020204" pitchFamily="34" charset="0"/>
              </a:rPr>
              <a:t>Warning: 3 LED xanh là môi trường bình thường. Nếu có bất thường, 1 LED đỏ chỉ vượt mức thường 1 ít (cần con số), 2 LED đỏ nếu vượt ở ngưỡng medium (cần con số), 3 LED nếu ngoài tầm điều khiển</a:t>
            </a:r>
          </a:p>
          <a:p>
            <a:r>
              <a:rPr lang="en-US" sz="2400">
                <a:latin typeface="Arial" panose="020B0604020202020204" pitchFamily="34" charset="0"/>
                <a:cs typeface="Arial" panose="020B0604020202020204" pitchFamily="34" charset="0"/>
              </a:rPr>
              <a:t> </a:t>
            </a:r>
            <a:r>
              <a:rPr lang="en-US" sz="2400" smtClean="0">
                <a:latin typeface="Arial" panose="020B0604020202020204" pitchFamily="34" charset="0"/>
                <a:cs typeface="Arial" panose="020B0604020202020204" pitchFamily="34" charset="0"/>
              </a:rPr>
              <a:t>Để theo dõi trên Web,( thông qua PC và ứng dụng Android điện thoại), người quản trị cần nhập thông tin (credential) vào. Nếu đúng mới được phép theo dõi và điều chỉnh</a:t>
            </a:r>
          </a:p>
          <a:p>
            <a:endParaRPr lang="en-US" smtClean="0"/>
          </a:p>
          <a:p>
            <a:endParaRPr lang="en-US"/>
          </a:p>
        </p:txBody>
      </p:sp>
    </p:spTree>
    <p:extLst>
      <p:ext uri="{BB962C8B-B14F-4D97-AF65-F5344CB8AC3E}">
        <p14:creationId xmlns:p14="http://schemas.microsoft.com/office/powerpoint/2010/main" val="12202993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5031"/>
          </a:xfrm>
        </p:spPr>
        <p:txBody>
          <a:bodyPr/>
          <a:lstStyle/>
          <a:p>
            <a:r>
              <a:rPr lang="en-US" smtClean="0"/>
              <a:t>RING BUFFER ( SIZE = 8)</a:t>
            </a:r>
            <a:endParaRPr lang="en-US"/>
          </a:p>
        </p:txBody>
      </p:sp>
      <p:sp>
        <p:nvSpPr>
          <p:cNvPr id="4" name="Oval 3"/>
          <p:cNvSpPr/>
          <p:nvPr/>
        </p:nvSpPr>
        <p:spPr>
          <a:xfrm>
            <a:off x="1734671" y="2501153"/>
            <a:ext cx="2823882" cy="282388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070848" y="2833173"/>
            <a:ext cx="2151530" cy="21515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a:stCxn id="4" idx="1"/>
            <a:endCxn id="5" idx="1"/>
          </p:cNvCxnSpPr>
          <p:nvPr/>
        </p:nvCxnSpPr>
        <p:spPr>
          <a:xfrm>
            <a:off x="2148219" y="2914701"/>
            <a:ext cx="237713" cy="233556"/>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4" idx="0"/>
            <a:endCxn id="5" idx="0"/>
          </p:cNvCxnSpPr>
          <p:nvPr/>
        </p:nvCxnSpPr>
        <p:spPr>
          <a:xfrm>
            <a:off x="3146612" y="2501153"/>
            <a:ext cx="1" cy="3320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4" idx="7"/>
            <a:endCxn id="5" idx="7"/>
          </p:cNvCxnSpPr>
          <p:nvPr/>
        </p:nvCxnSpPr>
        <p:spPr>
          <a:xfrm flipH="1">
            <a:off x="3907294" y="2914701"/>
            <a:ext cx="237711" cy="2335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5" idx="6"/>
            <a:endCxn id="4" idx="6"/>
          </p:cNvCxnSpPr>
          <p:nvPr/>
        </p:nvCxnSpPr>
        <p:spPr>
          <a:xfrm>
            <a:off x="4222378" y="3908938"/>
            <a:ext cx="336175" cy="41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5" idx="5"/>
            <a:endCxn id="4" idx="5"/>
          </p:cNvCxnSpPr>
          <p:nvPr/>
        </p:nvCxnSpPr>
        <p:spPr>
          <a:xfrm>
            <a:off x="3907294" y="4669619"/>
            <a:ext cx="237711" cy="2418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5" idx="4"/>
            <a:endCxn id="4" idx="4"/>
          </p:cNvCxnSpPr>
          <p:nvPr/>
        </p:nvCxnSpPr>
        <p:spPr>
          <a:xfrm flipH="1">
            <a:off x="3146612" y="4984703"/>
            <a:ext cx="1" cy="3403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5" idx="3"/>
            <a:endCxn id="4" idx="3"/>
          </p:cNvCxnSpPr>
          <p:nvPr/>
        </p:nvCxnSpPr>
        <p:spPr>
          <a:xfrm flipH="1">
            <a:off x="2148219" y="4669619"/>
            <a:ext cx="237713" cy="24186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4" idx="2"/>
            <a:endCxn id="5" idx="2"/>
          </p:cNvCxnSpPr>
          <p:nvPr/>
        </p:nvCxnSpPr>
        <p:spPr>
          <a:xfrm flipV="1">
            <a:off x="1734671" y="3908938"/>
            <a:ext cx="336177" cy="4156"/>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rot="3504052">
            <a:off x="4468225" y="2234215"/>
            <a:ext cx="1605055" cy="369332"/>
          </a:xfrm>
          <a:prstGeom prst="rect">
            <a:avLst/>
          </a:prstGeom>
          <a:noFill/>
        </p:spPr>
        <p:txBody>
          <a:bodyPr wrap="none" rtlCol="0">
            <a:spAutoFit/>
          </a:bodyPr>
          <a:lstStyle/>
          <a:p>
            <a:r>
              <a:rPr lang="en-US" smtClean="0"/>
              <a:t>Write </a:t>
            </a:r>
            <a:r>
              <a:rPr lang="en-US" smtClean="0"/>
              <a:t>index = 0</a:t>
            </a:r>
            <a:endParaRPr lang="en-US"/>
          </a:p>
        </p:txBody>
      </p:sp>
      <p:cxnSp>
        <p:nvCxnSpPr>
          <p:cNvPr id="27" name="Straight Arrow Connector 26"/>
          <p:cNvCxnSpPr/>
          <p:nvPr/>
        </p:nvCxnSpPr>
        <p:spPr>
          <a:xfrm flipH="1" flipV="1">
            <a:off x="3448991" y="2452706"/>
            <a:ext cx="1109562" cy="27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rot="1562124">
            <a:off x="3156002" y="1408274"/>
            <a:ext cx="1586847" cy="369332"/>
          </a:xfrm>
          <a:prstGeom prst="rect">
            <a:avLst/>
          </a:prstGeom>
          <a:noFill/>
        </p:spPr>
        <p:txBody>
          <a:bodyPr wrap="square" rtlCol="0">
            <a:spAutoFit/>
          </a:bodyPr>
          <a:lstStyle/>
          <a:p>
            <a:r>
              <a:rPr lang="en-US" smtClean="0"/>
              <a:t>Read </a:t>
            </a:r>
            <a:r>
              <a:rPr lang="en-US" smtClean="0"/>
              <a:t>index = 0</a:t>
            </a:r>
            <a:endParaRPr lang="en-US"/>
          </a:p>
        </p:txBody>
      </p:sp>
      <p:cxnSp>
        <p:nvCxnSpPr>
          <p:cNvPr id="30" name="Straight Arrow Connector 29"/>
          <p:cNvCxnSpPr/>
          <p:nvPr/>
        </p:nvCxnSpPr>
        <p:spPr>
          <a:xfrm flipH="1">
            <a:off x="3296016" y="1765126"/>
            <a:ext cx="557989" cy="6839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Arc 36"/>
          <p:cNvSpPr/>
          <p:nvPr/>
        </p:nvSpPr>
        <p:spPr>
          <a:xfrm rot="3361383">
            <a:off x="2363862" y="3124845"/>
            <a:ext cx="2299269" cy="2534984"/>
          </a:xfrm>
          <a:prstGeom prst="arc">
            <a:avLst>
              <a:gd name="adj1" fmla="val 17435477"/>
              <a:gd name="adj2" fmla="val 2814004"/>
            </a:avLst>
          </a:prstGeom>
          <a:ln>
            <a:headEnd type="stealt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TextBox 37"/>
          <p:cNvSpPr txBox="1"/>
          <p:nvPr/>
        </p:nvSpPr>
        <p:spPr>
          <a:xfrm>
            <a:off x="1752693" y="5927023"/>
            <a:ext cx="3190810" cy="369332"/>
          </a:xfrm>
          <a:prstGeom prst="rect">
            <a:avLst/>
          </a:prstGeom>
          <a:noFill/>
        </p:spPr>
        <p:txBody>
          <a:bodyPr wrap="none" rtlCol="0">
            <a:spAutoFit/>
          </a:bodyPr>
          <a:lstStyle/>
          <a:p>
            <a:r>
              <a:rPr lang="en-US" smtClean="0"/>
              <a:t>Khi 2 bytes dữ liệu được ghi vào</a:t>
            </a:r>
            <a:endParaRPr lang="en-US"/>
          </a:p>
        </p:txBody>
      </p:sp>
      <p:sp>
        <p:nvSpPr>
          <p:cNvPr id="39" name="TextBox 38"/>
          <p:cNvSpPr txBox="1"/>
          <p:nvPr/>
        </p:nvSpPr>
        <p:spPr>
          <a:xfrm>
            <a:off x="6583776" y="1509571"/>
            <a:ext cx="4770024" cy="646331"/>
          </a:xfrm>
          <a:prstGeom prst="rect">
            <a:avLst/>
          </a:prstGeom>
          <a:noFill/>
        </p:spPr>
        <p:txBody>
          <a:bodyPr wrap="none" rtlCol="0">
            <a:spAutoFit/>
          </a:bodyPr>
          <a:lstStyle/>
          <a:p>
            <a:pPr marL="285750" indent="-285750">
              <a:buFont typeface="Wingdings" panose="05000000000000000000" pitchFamily="2" charset="2"/>
              <a:buChar char="§"/>
            </a:pPr>
            <a:r>
              <a:rPr lang="en-US" smtClean="0"/>
              <a:t>Số </a:t>
            </a:r>
            <a:r>
              <a:rPr lang="en-US" smtClean="0"/>
              <a:t>byte còn trống có thể ghi được = 6 = size – </a:t>
            </a:r>
          </a:p>
          <a:p>
            <a:r>
              <a:rPr lang="en-US" smtClean="0"/>
              <a:t>(write index – read index) - 1 </a:t>
            </a:r>
            <a:endParaRPr lang="en-US"/>
          </a:p>
        </p:txBody>
      </p:sp>
      <p:cxnSp>
        <p:nvCxnSpPr>
          <p:cNvPr id="6" name="Straight Connector 5"/>
          <p:cNvCxnSpPr/>
          <p:nvPr/>
        </p:nvCxnSpPr>
        <p:spPr>
          <a:xfrm>
            <a:off x="3146612" y="2017059"/>
            <a:ext cx="0" cy="383241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rot="19589686">
            <a:off x="1865450" y="1465387"/>
            <a:ext cx="1178400" cy="369332"/>
          </a:xfrm>
          <a:prstGeom prst="rect">
            <a:avLst/>
          </a:prstGeom>
          <a:noFill/>
        </p:spPr>
        <p:txBody>
          <a:bodyPr wrap="none" rtlCol="0">
            <a:spAutoFit/>
          </a:bodyPr>
          <a:lstStyle/>
          <a:p>
            <a:r>
              <a:rPr lang="en-US" smtClean="0"/>
              <a:t>Start point</a:t>
            </a:r>
            <a:endParaRPr lang="en-US"/>
          </a:p>
        </p:txBody>
      </p:sp>
      <p:cxnSp>
        <p:nvCxnSpPr>
          <p:cNvPr id="24" name="Straight Arrow Connector 23"/>
          <p:cNvCxnSpPr/>
          <p:nvPr/>
        </p:nvCxnSpPr>
        <p:spPr>
          <a:xfrm>
            <a:off x="2627053" y="1861393"/>
            <a:ext cx="411982" cy="5877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528418" y="2628952"/>
            <a:ext cx="325587" cy="369332"/>
          </a:xfrm>
          <a:prstGeom prst="rect">
            <a:avLst/>
          </a:prstGeom>
          <a:noFill/>
          <a:ln>
            <a:solidFill>
              <a:srgbClr val="FFFFFF"/>
            </a:solidFill>
          </a:ln>
        </p:spPr>
        <p:txBody>
          <a:bodyPr wrap="square" rtlCol="0">
            <a:spAutoFit/>
          </a:bodyPr>
          <a:lstStyle/>
          <a:p>
            <a:r>
              <a:rPr lang="en-US" smtClean="0"/>
              <a:t>A</a:t>
            </a:r>
            <a:endParaRPr lang="en-US"/>
          </a:p>
        </p:txBody>
      </p:sp>
      <p:sp>
        <p:nvSpPr>
          <p:cNvPr id="26" name="TextBox 25"/>
          <p:cNvSpPr txBox="1"/>
          <p:nvPr/>
        </p:nvSpPr>
        <p:spPr>
          <a:xfrm>
            <a:off x="4194193" y="3267480"/>
            <a:ext cx="212764" cy="369332"/>
          </a:xfrm>
          <a:prstGeom prst="rect">
            <a:avLst/>
          </a:prstGeom>
          <a:noFill/>
        </p:spPr>
        <p:txBody>
          <a:bodyPr wrap="square" rtlCol="0">
            <a:spAutoFit/>
          </a:bodyPr>
          <a:lstStyle/>
          <a:p>
            <a:r>
              <a:rPr lang="en-US"/>
              <a:t>B</a:t>
            </a:r>
          </a:p>
        </p:txBody>
      </p:sp>
    </p:spTree>
    <p:extLst>
      <p:ext uri="{BB962C8B-B14F-4D97-AF65-F5344CB8AC3E}">
        <p14:creationId xmlns:p14="http://schemas.microsoft.com/office/powerpoint/2010/main" val="11769800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mtClean="0"/>
              <a:t>TIM2: DTH22</a:t>
            </a:r>
            <a:endParaRPr lang="en-US"/>
          </a:p>
          <a:p>
            <a:r>
              <a:rPr lang="en-US" smtClean="0"/>
              <a:t>TIM3: ESP8266</a:t>
            </a:r>
          </a:p>
        </p:txBody>
      </p:sp>
    </p:spTree>
    <p:extLst>
      <p:ext uri="{BB962C8B-B14F-4D97-AF65-F5344CB8AC3E}">
        <p14:creationId xmlns:p14="http://schemas.microsoft.com/office/powerpoint/2010/main" val="4085357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279214"/>
            <a:ext cx="10515600" cy="541058"/>
          </a:xfrm>
        </p:spPr>
        <p:txBody>
          <a:bodyPr>
            <a:normAutofit/>
          </a:bodyPr>
          <a:lstStyle/>
          <a:p>
            <a:r>
              <a:rPr lang="en-US" sz="3200" b="1" smtClean="0">
                <a:solidFill>
                  <a:schemeClr val="accent1">
                    <a:lumMod val="75000"/>
                  </a:schemeClr>
                </a:solidFill>
                <a:latin typeface="Arial Narrow" panose="020B0606020202030204" pitchFamily="34" charset="0"/>
              </a:rPr>
              <a:t>FLOW </a:t>
            </a:r>
            <a:endParaRPr lang="en-US" sz="3200" b="1">
              <a:solidFill>
                <a:schemeClr val="accent1">
                  <a:lumMod val="75000"/>
                </a:schemeClr>
              </a:solidFill>
              <a:latin typeface="Arial Narrow" panose="020B0606020202030204" pitchFamily="34" charset="0"/>
            </a:endParaRPr>
          </a:p>
        </p:txBody>
      </p:sp>
      <p:sp>
        <p:nvSpPr>
          <p:cNvPr id="2" name="Content Placeholder 1"/>
          <p:cNvSpPr>
            <a:spLocks noGrp="1"/>
          </p:cNvSpPr>
          <p:nvPr>
            <p:ph idx="1"/>
          </p:nvPr>
        </p:nvSpPr>
        <p:spPr>
          <a:xfrm>
            <a:off x="838200" y="820272"/>
            <a:ext cx="10515600" cy="4351338"/>
          </a:xfrm>
        </p:spPr>
        <p:txBody>
          <a:bodyPr/>
          <a:lstStyle/>
          <a:p>
            <a:r>
              <a:rPr lang="en-US" sz="2400" smtClean="0">
                <a:latin typeface="Arial" panose="020B0604020202020204" pitchFamily="34" charset="0"/>
                <a:cs typeface="Arial" panose="020B0604020202020204" pitchFamily="34" charset="0"/>
              </a:rPr>
              <a:t>Cảm biến ánh sáng, nhiệt độ, độ ẩm sẽ gửi data cho vi xử lý STM32F407, vi xử lý sau đó đưa lên Web để người dùng theo dõi.</a:t>
            </a:r>
          </a:p>
          <a:p>
            <a:r>
              <a:rPr lang="en-US" sz="2400" smtClean="0">
                <a:latin typeface="Arial" panose="020B0604020202020204" pitchFamily="34" charset="0"/>
                <a:cs typeface="Arial" panose="020B0604020202020204" pitchFamily="34" charset="0"/>
              </a:rPr>
              <a:t>Có 3 giai đoạn là: Monitor, Control, </a:t>
            </a:r>
            <a:r>
              <a:rPr lang="en-US" sz="2400">
                <a:latin typeface="Arial" panose="020B0604020202020204" pitchFamily="34" charset="0"/>
                <a:cs typeface="Arial" panose="020B0604020202020204" pitchFamily="34" charset="0"/>
              </a:rPr>
              <a:t>W</a:t>
            </a:r>
            <a:r>
              <a:rPr lang="en-US" sz="2400" smtClean="0">
                <a:latin typeface="Arial" panose="020B0604020202020204" pitchFamily="34" charset="0"/>
                <a:cs typeface="Arial" panose="020B0604020202020204" pitchFamily="34" charset="0"/>
              </a:rPr>
              <a:t>arning.</a:t>
            </a:r>
          </a:p>
          <a:p>
            <a:r>
              <a:rPr lang="en-US" sz="2400" smtClean="0">
                <a:latin typeface="Arial" panose="020B0604020202020204" pitchFamily="34" charset="0"/>
                <a:cs typeface="Arial" panose="020B0604020202020204" pitchFamily="34" charset="0"/>
              </a:rPr>
              <a:t>Hai mức control là control tự động và bằng tay.</a:t>
            </a:r>
          </a:p>
          <a:p>
            <a:r>
              <a:rPr lang="en-US" sz="2400" smtClean="0">
                <a:latin typeface="Arial" panose="020B0604020202020204" pitchFamily="34" charset="0"/>
                <a:cs typeface="Arial" panose="020B0604020202020204" pitchFamily="34" charset="0"/>
              </a:rPr>
              <a:t>Warning: 3 LED xanh là môi trường bình thường. Nếu có bất thường, 1 LED đỏ chỉ vượt mức thường 1 ít (cần con số), 2 LED đỏ nếu vượt ở ngưỡng medium (cần con số), 3 LED nếu ngoài tầm điều khiển</a:t>
            </a:r>
          </a:p>
          <a:p>
            <a:r>
              <a:rPr lang="en-US" sz="2400">
                <a:latin typeface="Arial" panose="020B0604020202020204" pitchFamily="34" charset="0"/>
                <a:cs typeface="Arial" panose="020B0604020202020204" pitchFamily="34" charset="0"/>
              </a:rPr>
              <a:t> </a:t>
            </a:r>
            <a:r>
              <a:rPr lang="en-US" sz="2400" smtClean="0">
                <a:latin typeface="Arial" panose="020B0604020202020204" pitchFamily="34" charset="0"/>
                <a:cs typeface="Arial" panose="020B0604020202020204" pitchFamily="34" charset="0"/>
              </a:rPr>
              <a:t>Để theo dõi trên Web,( thông qua PC và ứng dụng Android điện thoại), người quản trị cần nhập thông tin (credential) vào. Nếu đúng mới được phép theo dõi và điều chỉnh</a:t>
            </a:r>
          </a:p>
          <a:p>
            <a:endParaRPr lang="en-US" smtClean="0"/>
          </a:p>
          <a:p>
            <a:endParaRPr lang="en-US"/>
          </a:p>
        </p:txBody>
      </p:sp>
    </p:spTree>
    <p:extLst>
      <p:ext uri="{BB962C8B-B14F-4D97-AF65-F5344CB8AC3E}">
        <p14:creationId xmlns:p14="http://schemas.microsoft.com/office/powerpoint/2010/main" val="17907807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279214"/>
            <a:ext cx="10515600" cy="541058"/>
          </a:xfrm>
        </p:spPr>
        <p:txBody>
          <a:bodyPr>
            <a:normAutofit/>
          </a:bodyPr>
          <a:lstStyle/>
          <a:p>
            <a:r>
              <a:rPr lang="en-US" sz="3200" b="1" smtClean="0">
                <a:solidFill>
                  <a:schemeClr val="accent1">
                    <a:lumMod val="75000"/>
                  </a:schemeClr>
                </a:solidFill>
                <a:latin typeface="Arial Narrow" panose="020B0606020202030204" pitchFamily="34" charset="0"/>
              </a:rPr>
              <a:t>QUÁ TRÌNH ĐIỀU KHIỂN TỰ ĐỘNG</a:t>
            </a:r>
            <a:endParaRPr lang="en-US" sz="3200" b="1">
              <a:solidFill>
                <a:schemeClr val="accent1">
                  <a:lumMod val="75000"/>
                </a:schemeClr>
              </a:solidFill>
              <a:latin typeface="Arial Narrow" panose="020B0606020202030204" pitchFamily="34" charset="0"/>
            </a:endParaRPr>
          </a:p>
        </p:txBody>
      </p:sp>
      <p:sp>
        <p:nvSpPr>
          <p:cNvPr id="3" name="Rectangle 2"/>
          <p:cNvSpPr/>
          <p:nvPr/>
        </p:nvSpPr>
        <p:spPr>
          <a:xfrm>
            <a:off x="5376582" y="820272"/>
            <a:ext cx="1818302" cy="455075"/>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t>Bắt đầu chương trình</a:t>
            </a:r>
            <a:endParaRPr lang="en-US" sz="1400"/>
          </a:p>
        </p:txBody>
      </p:sp>
      <p:sp>
        <p:nvSpPr>
          <p:cNvPr id="5" name="Rectangle 4"/>
          <p:cNvSpPr/>
          <p:nvPr/>
        </p:nvSpPr>
        <p:spPr>
          <a:xfrm>
            <a:off x="5376582" y="1600180"/>
            <a:ext cx="1818303" cy="482316"/>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t>Thành lập kết nối với Web server</a:t>
            </a:r>
            <a:endParaRPr lang="en-US" sz="1400"/>
          </a:p>
        </p:txBody>
      </p:sp>
      <p:sp>
        <p:nvSpPr>
          <p:cNvPr id="6" name="Rectangle 5"/>
          <p:cNvSpPr/>
          <p:nvPr/>
        </p:nvSpPr>
        <p:spPr>
          <a:xfrm>
            <a:off x="5376582" y="2489120"/>
            <a:ext cx="1818303" cy="494387"/>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t>Thiết lập các thông  số chuẩn</a:t>
            </a:r>
            <a:endParaRPr lang="en-US" sz="1400"/>
          </a:p>
        </p:txBody>
      </p:sp>
      <p:sp>
        <p:nvSpPr>
          <p:cNvPr id="7" name="Rectangle 6"/>
          <p:cNvSpPr/>
          <p:nvPr/>
        </p:nvSpPr>
        <p:spPr>
          <a:xfrm>
            <a:off x="5376581" y="3438582"/>
            <a:ext cx="1818303" cy="451977"/>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t>Đọc sensor data (light, LDR, …)</a:t>
            </a:r>
            <a:endParaRPr lang="en-US" sz="1400"/>
          </a:p>
        </p:txBody>
      </p:sp>
      <p:sp>
        <p:nvSpPr>
          <p:cNvPr id="8" name="Flowchart: Decision 7"/>
          <p:cNvSpPr/>
          <p:nvPr/>
        </p:nvSpPr>
        <p:spPr>
          <a:xfrm>
            <a:off x="5376581" y="4193798"/>
            <a:ext cx="1818303" cy="849559"/>
          </a:xfrm>
          <a:prstGeom prst="flowChartDecision">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t>Đúng giá trị mong muốn</a:t>
            </a:r>
            <a:endParaRPr lang="en-US" sz="1400"/>
          </a:p>
        </p:txBody>
      </p:sp>
      <p:sp>
        <p:nvSpPr>
          <p:cNvPr id="9" name="Rectangle 8"/>
          <p:cNvSpPr/>
          <p:nvPr/>
        </p:nvSpPr>
        <p:spPr>
          <a:xfrm>
            <a:off x="5376580" y="5378458"/>
            <a:ext cx="1818303" cy="446718"/>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t>Điều chỉnh lại các cảm biến</a:t>
            </a:r>
            <a:endParaRPr lang="en-US" sz="1400"/>
          </a:p>
        </p:txBody>
      </p:sp>
      <p:cxnSp>
        <p:nvCxnSpPr>
          <p:cNvPr id="11" name="Straight Arrow Connector 10"/>
          <p:cNvCxnSpPr>
            <a:stCxn id="8" idx="2"/>
            <a:endCxn id="9" idx="0"/>
          </p:cNvCxnSpPr>
          <p:nvPr/>
        </p:nvCxnSpPr>
        <p:spPr>
          <a:xfrm flipH="1">
            <a:off x="6285732" y="5043357"/>
            <a:ext cx="1" cy="335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9" idx="2"/>
            <a:endCxn id="7" idx="1"/>
          </p:cNvCxnSpPr>
          <p:nvPr/>
        </p:nvCxnSpPr>
        <p:spPr>
          <a:xfrm rot="5400000" flipH="1">
            <a:off x="4750854" y="4290299"/>
            <a:ext cx="2160605" cy="909151"/>
          </a:xfrm>
          <a:prstGeom prst="bentConnector4">
            <a:avLst>
              <a:gd name="adj1" fmla="val -20604"/>
              <a:gd name="adj2" fmla="val 23101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8" idx="3"/>
            <a:endCxn id="6" idx="3"/>
          </p:cNvCxnSpPr>
          <p:nvPr/>
        </p:nvCxnSpPr>
        <p:spPr>
          <a:xfrm flipV="1">
            <a:off x="7194884" y="2736314"/>
            <a:ext cx="1" cy="1882264"/>
          </a:xfrm>
          <a:prstGeom prst="bent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 idx="2"/>
            <a:endCxn id="5" idx="0"/>
          </p:cNvCxnSpPr>
          <p:nvPr/>
        </p:nvCxnSpPr>
        <p:spPr>
          <a:xfrm>
            <a:off x="6285733" y="1275347"/>
            <a:ext cx="1" cy="3248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5" idx="2"/>
            <a:endCxn id="6" idx="0"/>
          </p:cNvCxnSpPr>
          <p:nvPr/>
        </p:nvCxnSpPr>
        <p:spPr>
          <a:xfrm>
            <a:off x="6285734" y="2082496"/>
            <a:ext cx="0" cy="4066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6" idx="2"/>
            <a:endCxn id="7" idx="0"/>
          </p:cNvCxnSpPr>
          <p:nvPr/>
        </p:nvCxnSpPr>
        <p:spPr>
          <a:xfrm flipH="1">
            <a:off x="6285733" y="2983507"/>
            <a:ext cx="1" cy="455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7" idx="2"/>
            <a:endCxn id="8" idx="0"/>
          </p:cNvCxnSpPr>
          <p:nvPr/>
        </p:nvCxnSpPr>
        <p:spPr>
          <a:xfrm>
            <a:off x="6285733" y="3890559"/>
            <a:ext cx="0" cy="3032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69454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b="1">
                <a:solidFill>
                  <a:schemeClr val="accent1">
                    <a:lumMod val="75000"/>
                  </a:schemeClr>
                </a:solidFill>
                <a:latin typeface="Arial Narrow" panose="020B0606020202030204" pitchFamily="34" charset="0"/>
              </a:rPr>
              <a:t>PHẦN CỨNG CHO GIAI ĐOẠN MONITOR </a:t>
            </a:r>
            <a:endParaRPr lang="en-US"/>
          </a:p>
        </p:txBody>
      </p:sp>
    </p:spTree>
    <p:extLst>
      <p:ext uri="{BB962C8B-B14F-4D97-AF65-F5344CB8AC3E}">
        <p14:creationId xmlns:p14="http://schemas.microsoft.com/office/powerpoint/2010/main" val="41788067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b="1" smtClean="0">
                <a:solidFill>
                  <a:schemeClr val="accent1">
                    <a:lumMod val="75000"/>
                  </a:schemeClr>
                </a:solidFill>
                <a:latin typeface="Arial Narrow" panose="020B0606020202030204" pitchFamily="34" charset="0"/>
              </a:rPr>
              <a:t>DHT22</a:t>
            </a:r>
            <a:endParaRPr lang="en-US" sz="3200" b="1">
              <a:solidFill>
                <a:schemeClr val="accent1">
                  <a:lumMod val="75000"/>
                </a:schemeClr>
              </a:solidFill>
              <a:latin typeface="Arial Narrow" panose="020B0606020202030204" pitchFamily="34" charset="0"/>
            </a:endParaRPr>
          </a:p>
        </p:txBody>
      </p:sp>
      <p:sp>
        <p:nvSpPr>
          <p:cNvPr id="2" name="Content Placeholder 1"/>
          <p:cNvSpPr>
            <a:spLocks noGrp="1"/>
          </p:cNvSpPr>
          <p:nvPr>
            <p:ph sz="half" idx="1"/>
          </p:nvPr>
        </p:nvSpPr>
        <p:spPr>
          <a:xfrm>
            <a:off x="838200" y="1825625"/>
            <a:ext cx="5499100" cy="4351338"/>
          </a:xfrm>
        </p:spPr>
        <p:txBody>
          <a:bodyPr/>
          <a:lstStyle/>
          <a:p>
            <a:r>
              <a:rPr lang="en-US" sz="2400" smtClean="0">
                <a:latin typeface="Arial" panose="020B0604020202020204" pitchFamily="34" charset="0"/>
                <a:cs typeface="Arial" panose="020B0604020202020204" pitchFamily="34" charset="0"/>
              </a:rPr>
              <a:t>DHT22: cảm biến đo nhiệt độ và độ ẩm.</a:t>
            </a:r>
          </a:p>
          <a:p>
            <a:r>
              <a:rPr lang="en-US" sz="2400" smtClean="0">
                <a:latin typeface="Arial" panose="020B0604020202020204" pitchFamily="34" charset="0"/>
                <a:cs typeface="Arial" panose="020B0604020202020204" pitchFamily="34" charset="0"/>
              </a:rPr>
              <a:t>Vùng hoạt động: độ ẩm từ 0-100% </a:t>
            </a:r>
            <a:r>
              <a:rPr lang="en-US" sz="2400" smtClean="0">
                <a:latin typeface="Arial" panose="020B0604020202020204" pitchFamily="34" charset="0"/>
                <a:cs typeface="Arial" panose="020B0604020202020204" pitchFamily="34" charset="0"/>
                <a:hlinkClick r:id="rId2"/>
              </a:rPr>
              <a:t>RH</a:t>
            </a:r>
            <a:r>
              <a:rPr lang="en-US" sz="2400" smtClean="0">
                <a:latin typeface="Arial" panose="020B0604020202020204" pitchFamily="34" charset="0"/>
                <a:cs typeface="Arial" panose="020B0604020202020204" pitchFamily="34" charset="0"/>
              </a:rPr>
              <a:t>, nhiệt độ từ -40 đến 80 </a:t>
            </a:r>
            <a:r>
              <a:rPr lang="en-US" sz="2400" baseline="30000" smtClean="0">
                <a:latin typeface="Arial" panose="020B0604020202020204" pitchFamily="34" charset="0"/>
                <a:cs typeface="Arial" panose="020B0604020202020204" pitchFamily="34" charset="0"/>
              </a:rPr>
              <a:t>0</a:t>
            </a:r>
            <a:r>
              <a:rPr lang="en-US" sz="2400" smtClean="0">
                <a:latin typeface="Arial" panose="020B0604020202020204" pitchFamily="34" charset="0"/>
                <a:cs typeface="Arial" panose="020B0604020202020204" pitchFamily="34" charset="0"/>
              </a:rPr>
              <a:t>C</a:t>
            </a:r>
          </a:p>
          <a:p>
            <a:endParaRPr lang="en-US"/>
          </a:p>
        </p:txBody>
      </p:sp>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587331" y="1825625"/>
            <a:ext cx="4351338" cy="4351338"/>
          </a:xfrm>
        </p:spPr>
      </p:pic>
    </p:spTree>
    <p:extLst>
      <p:ext uri="{BB962C8B-B14F-4D97-AF65-F5344CB8AC3E}">
        <p14:creationId xmlns:p14="http://schemas.microsoft.com/office/powerpoint/2010/main" val="18607114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b="1" smtClean="0">
                <a:solidFill>
                  <a:schemeClr val="accent1">
                    <a:lumMod val="75000"/>
                  </a:schemeClr>
                </a:solidFill>
                <a:latin typeface="Arial Narrow" panose="020B0606020202030204" pitchFamily="34" charset="0"/>
              </a:rPr>
              <a:t>KẾT NỐI VỚI MCU</a:t>
            </a:r>
            <a:endParaRPr lang="en-US" sz="3200" b="1">
              <a:solidFill>
                <a:schemeClr val="accent1">
                  <a:lumMod val="75000"/>
                </a:schemeClr>
              </a:solidFill>
              <a:latin typeface="Arial Narrow" panose="020B0606020202030204" pitchFamily="34" charset="0"/>
            </a:endParaRPr>
          </a:p>
        </p:txBody>
      </p:sp>
      <p:sp>
        <p:nvSpPr>
          <p:cNvPr id="35" name="Content Placeholder 34"/>
          <p:cNvSpPr>
            <a:spLocks noGrp="1"/>
          </p:cNvSpPr>
          <p:nvPr>
            <p:ph sz="half" idx="2"/>
          </p:nvPr>
        </p:nvSpPr>
        <p:spPr>
          <a:xfrm>
            <a:off x="6172200" y="1825625"/>
            <a:ext cx="5562600" cy="4351338"/>
          </a:xfrm>
        </p:spPr>
        <p:txBody>
          <a:bodyPr>
            <a:normAutofit/>
          </a:bodyPr>
          <a:lstStyle/>
          <a:p>
            <a:r>
              <a:rPr lang="en-US" smtClean="0"/>
              <a:t>Sau khi được cấp nguồn, không gửi bất kì lệnh nào để đạt trạng thái ổn định</a:t>
            </a:r>
          </a:p>
          <a:p>
            <a:r>
              <a:rPr lang="en-US" smtClean="0"/>
              <a:t>Single-data bus để giao tiếp dữ liệu giữa MCU và DHT22, mất khoảng 5ms cho 1 lần truyền dữ liệu. </a:t>
            </a:r>
          </a:p>
          <a:p>
            <a:endParaRPr lang="en-US"/>
          </a:p>
        </p:txBody>
      </p:sp>
      <p:sp>
        <p:nvSpPr>
          <p:cNvPr id="7" name="Rectangle 6"/>
          <p:cNvSpPr/>
          <p:nvPr/>
        </p:nvSpPr>
        <p:spPr>
          <a:xfrm>
            <a:off x="1066800" y="2161309"/>
            <a:ext cx="1205345" cy="1801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MCU</a:t>
            </a:r>
            <a:endParaRPr lang="en-US"/>
          </a:p>
        </p:txBody>
      </p:sp>
      <p:sp>
        <p:nvSpPr>
          <p:cNvPr id="8" name="Rectangle 7"/>
          <p:cNvSpPr/>
          <p:nvPr/>
        </p:nvSpPr>
        <p:spPr>
          <a:xfrm>
            <a:off x="4391890" y="2590799"/>
            <a:ext cx="1427018" cy="942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DHT22</a:t>
            </a:r>
            <a:endParaRPr lang="en-US"/>
          </a:p>
        </p:txBody>
      </p:sp>
      <p:sp>
        <p:nvSpPr>
          <p:cNvPr id="9" name="Rectangle 8"/>
          <p:cNvSpPr/>
          <p:nvPr/>
        </p:nvSpPr>
        <p:spPr>
          <a:xfrm>
            <a:off x="2812473" y="2195945"/>
            <a:ext cx="110836" cy="3606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1" name="Straight Arrow Connector 10"/>
          <p:cNvCxnSpPr>
            <a:stCxn id="7" idx="3"/>
            <a:endCxn id="8" idx="1"/>
          </p:cNvCxnSpPr>
          <p:nvPr/>
        </p:nvCxnSpPr>
        <p:spPr>
          <a:xfrm flipV="1">
            <a:off x="2272145" y="3061854"/>
            <a:ext cx="2119745"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9" idx="2"/>
          </p:cNvCxnSpPr>
          <p:nvPr/>
        </p:nvCxnSpPr>
        <p:spPr>
          <a:xfrm>
            <a:off x="2867891" y="2556597"/>
            <a:ext cx="0" cy="50525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9" idx="0"/>
          </p:cNvCxnSpPr>
          <p:nvPr/>
        </p:nvCxnSpPr>
        <p:spPr>
          <a:xfrm>
            <a:off x="2867891" y="1690688"/>
            <a:ext cx="0" cy="50525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Elbow Connector 16"/>
          <p:cNvCxnSpPr/>
          <p:nvPr/>
        </p:nvCxnSpPr>
        <p:spPr>
          <a:xfrm rot="5400000">
            <a:off x="3422072" y="3699164"/>
            <a:ext cx="1316182" cy="623454"/>
          </a:xfrm>
          <a:prstGeom prst="bentConnector3">
            <a:avLst>
              <a:gd name="adj1" fmla="val -2632"/>
            </a:avLst>
          </a:prstGeom>
          <a:ln>
            <a:tailEnd type="none"/>
          </a:ln>
        </p:spPr>
        <p:style>
          <a:lnRef idx="1">
            <a:schemeClr val="accent1"/>
          </a:lnRef>
          <a:fillRef idx="0">
            <a:schemeClr val="accent1"/>
          </a:fillRef>
          <a:effectRef idx="0">
            <a:schemeClr val="accent1"/>
          </a:effectRef>
          <a:fontRef idx="minor">
            <a:schemeClr val="tx1"/>
          </a:fontRef>
        </p:style>
      </p:cxnSp>
      <p:cxnSp>
        <p:nvCxnSpPr>
          <p:cNvPr id="20" name="Elbow Connector 19"/>
          <p:cNvCxnSpPr/>
          <p:nvPr/>
        </p:nvCxnSpPr>
        <p:spPr>
          <a:xfrm rot="16200000" flipV="1">
            <a:off x="3518136" y="1935470"/>
            <a:ext cx="1124059" cy="623453"/>
          </a:xfrm>
          <a:prstGeom prst="bentConnector3">
            <a:avLst>
              <a:gd name="adj1" fmla="val -534"/>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812473" y="1685166"/>
            <a:ext cx="1108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713018" y="1685166"/>
            <a:ext cx="1108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713018" y="4668982"/>
            <a:ext cx="110836" cy="0"/>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782290" y="2507858"/>
            <a:ext cx="647934" cy="369332"/>
          </a:xfrm>
          <a:prstGeom prst="rect">
            <a:avLst/>
          </a:prstGeom>
          <a:noFill/>
        </p:spPr>
        <p:txBody>
          <a:bodyPr wrap="none" rtlCol="0">
            <a:spAutoFit/>
          </a:bodyPr>
          <a:lstStyle/>
          <a:p>
            <a:r>
              <a:rPr lang="en-US" smtClean="0"/>
              <a:t>Pin 1</a:t>
            </a:r>
            <a:endParaRPr lang="en-US"/>
          </a:p>
        </p:txBody>
      </p:sp>
      <p:sp>
        <p:nvSpPr>
          <p:cNvPr id="29" name="TextBox 28"/>
          <p:cNvSpPr txBox="1"/>
          <p:nvPr/>
        </p:nvSpPr>
        <p:spPr>
          <a:xfrm>
            <a:off x="2978725" y="2997321"/>
            <a:ext cx="647934" cy="369332"/>
          </a:xfrm>
          <a:prstGeom prst="rect">
            <a:avLst/>
          </a:prstGeom>
          <a:noFill/>
        </p:spPr>
        <p:txBody>
          <a:bodyPr wrap="none" rtlCol="0">
            <a:spAutoFit/>
          </a:bodyPr>
          <a:lstStyle/>
          <a:p>
            <a:r>
              <a:rPr lang="en-US" smtClean="0"/>
              <a:t>Pin 2</a:t>
            </a:r>
            <a:endParaRPr lang="en-US"/>
          </a:p>
        </p:txBody>
      </p:sp>
      <p:sp>
        <p:nvSpPr>
          <p:cNvPr id="30" name="TextBox 29"/>
          <p:cNvSpPr txBox="1"/>
          <p:nvPr/>
        </p:nvSpPr>
        <p:spPr>
          <a:xfrm>
            <a:off x="3763123" y="3354823"/>
            <a:ext cx="647934" cy="369332"/>
          </a:xfrm>
          <a:prstGeom prst="rect">
            <a:avLst/>
          </a:prstGeom>
          <a:noFill/>
        </p:spPr>
        <p:txBody>
          <a:bodyPr wrap="none" rtlCol="0">
            <a:spAutoFit/>
          </a:bodyPr>
          <a:lstStyle/>
          <a:p>
            <a:r>
              <a:rPr lang="en-US" smtClean="0"/>
              <a:t>Pin 4</a:t>
            </a:r>
            <a:endParaRPr lang="en-US"/>
          </a:p>
        </p:txBody>
      </p:sp>
      <p:sp>
        <p:nvSpPr>
          <p:cNvPr id="31" name="TextBox 30"/>
          <p:cNvSpPr txBox="1"/>
          <p:nvPr/>
        </p:nvSpPr>
        <p:spPr>
          <a:xfrm>
            <a:off x="2543924" y="1357963"/>
            <a:ext cx="601447" cy="369332"/>
          </a:xfrm>
          <a:prstGeom prst="rect">
            <a:avLst/>
          </a:prstGeom>
          <a:noFill/>
        </p:spPr>
        <p:txBody>
          <a:bodyPr wrap="none" rtlCol="0">
            <a:spAutoFit/>
          </a:bodyPr>
          <a:lstStyle/>
          <a:p>
            <a:r>
              <a:rPr lang="en-US" smtClean="0"/>
              <a:t>VDD</a:t>
            </a:r>
            <a:endParaRPr lang="en-US"/>
          </a:p>
        </p:txBody>
      </p:sp>
      <p:sp>
        <p:nvSpPr>
          <p:cNvPr id="32" name="TextBox 31"/>
          <p:cNvSpPr txBox="1"/>
          <p:nvPr/>
        </p:nvSpPr>
        <p:spPr>
          <a:xfrm>
            <a:off x="3444473" y="1357963"/>
            <a:ext cx="601447" cy="369332"/>
          </a:xfrm>
          <a:prstGeom prst="rect">
            <a:avLst/>
          </a:prstGeom>
          <a:noFill/>
        </p:spPr>
        <p:txBody>
          <a:bodyPr wrap="none" rtlCol="0">
            <a:spAutoFit/>
          </a:bodyPr>
          <a:lstStyle/>
          <a:p>
            <a:r>
              <a:rPr lang="en-US" smtClean="0"/>
              <a:t>VDD</a:t>
            </a:r>
            <a:endParaRPr lang="en-US"/>
          </a:p>
        </p:txBody>
      </p:sp>
      <p:sp>
        <p:nvSpPr>
          <p:cNvPr id="33" name="TextBox 32"/>
          <p:cNvSpPr txBox="1"/>
          <p:nvPr/>
        </p:nvSpPr>
        <p:spPr>
          <a:xfrm>
            <a:off x="3440004" y="4636679"/>
            <a:ext cx="622286" cy="369332"/>
          </a:xfrm>
          <a:prstGeom prst="rect">
            <a:avLst/>
          </a:prstGeom>
          <a:noFill/>
        </p:spPr>
        <p:txBody>
          <a:bodyPr wrap="none" rtlCol="0">
            <a:spAutoFit/>
          </a:bodyPr>
          <a:lstStyle/>
          <a:p>
            <a:r>
              <a:rPr lang="en-US" smtClean="0"/>
              <a:t>GND</a:t>
            </a:r>
            <a:endParaRPr lang="en-US"/>
          </a:p>
        </p:txBody>
      </p:sp>
    </p:spTree>
    <p:extLst>
      <p:ext uri="{BB962C8B-B14F-4D97-AF65-F5344CB8AC3E}">
        <p14:creationId xmlns:p14="http://schemas.microsoft.com/office/powerpoint/2010/main" val="23799954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886243"/>
          </a:xfrm>
        </p:spPr>
        <p:txBody>
          <a:bodyPr>
            <a:normAutofit/>
          </a:bodyPr>
          <a:lstStyle/>
          <a:p>
            <a:r>
              <a:rPr lang="en-US" sz="3200" b="1" smtClean="0">
                <a:solidFill>
                  <a:schemeClr val="accent1">
                    <a:lumMod val="75000"/>
                  </a:schemeClr>
                </a:solidFill>
                <a:latin typeface="Arial Narrow" panose="020B0606020202030204" pitchFamily="34" charset="0"/>
              </a:rPr>
              <a:t>TỔNG QUAN QUÁ TRÌNH TRUYỀN DỮ LIỆU CỦA DHT22</a:t>
            </a:r>
            <a:endParaRPr lang="en-US" sz="3200" b="1">
              <a:solidFill>
                <a:schemeClr val="accent1">
                  <a:lumMod val="75000"/>
                </a:schemeClr>
              </a:solidFill>
              <a:latin typeface="Arial Narrow" panose="020B0606020202030204" pitchFamily="34" charset="0"/>
            </a:endParaRPr>
          </a:p>
        </p:txBody>
      </p:sp>
      <p:pic>
        <p:nvPicPr>
          <p:cNvPr id="2" name="Picture 1"/>
          <p:cNvPicPr>
            <a:picLocks noChangeAspect="1"/>
          </p:cNvPicPr>
          <p:nvPr/>
        </p:nvPicPr>
        <p:blipFill>
          <a:blip r:embed="rId2"/>
          <a:stretch>
            <a:fillRect/>
          </a:stretch>
        </p:blipFill>
        <p:spPr>
          <a:xfrm>
            <a:off x="790575" y="1068488"/>
            <a:ext cx="10563225" cy="3905250"/>
          </a:xfrm>
          <a:prstGeom prst="rect">
            <a:avLst/>
          </a:prstGeom>
        </p:spPr>
      </p:pic>
      <p:sp>
        <p:nvSpPr>
          <p:cNvPr id="5" name="Rectangle 4"/>
          <p:cNvSpPr/>
          <p:nvPr/>
        </p:nvSpPr>
        <p:spPr>
          <a:xfrm>
            <a:off x="790575" y="5156618"/>
            <a:ext cx="10515600" cy="1600438"/>
          </a:xfrm>
          <a:prstGeom prst="rect">
            <a:avLst/>
          </a:prstGeom>
        </p:spPr>
        <p:txBody>
          <a:bodyPr wrap="square">
            <a:spAutoFit/>
          </a:bodyPr>
          <a:lstStyle/>
          <a:p>
            <a:r>
              <a:rPr lang="en-US" sz="2000">
                <a:latin typeface="Arial" panose="020B0604020202020204" pitchFamily="34" charset="0"/>
                <a:cs typeface="Arial" panose="020B0604020202020204" pitchFamily="34" charset="0"/>
              </a:rPr>
              <a:t>Sau khi MCU gửi tín hiệu Start, DHT22 thay đổi từ trạng thái low-power-consumption sang running-mode. Khi MCU gửi xong tín hiệu start, DHT22 sẽ gửi data phản hồi gồm 40-bit chứa thông tin độ ẩm và nhiệt độ như slide 5. Nếu không có tín hiệu start, DHT22 sẽ không gửi lại cho MCU tín hiệu phản hồi</a:t>
            </a:r>
            <a:r>
              <a:rPr lang="en-US" sz="2000" smtClean="0">
                <a:latin typeface="Arial" panose="020B0604020202020204" pitchFamily="34" charset="0"/>
                <a:cs typeface="Arial" panose="020B0604020202020204" pitchFamily="34" charset="0"/>
              </a:rPr>
              <a:t>. </a:t>
            </a:r>
            <a:r>
              <a:rPr lang="en-US" sz="2000">
                <a:latin typeface="Arial" panose="020B0604020202020204" pitchFamily="34" charset="0"/>
                <a:cs typeface="Arial" panose="020B0604020202020204" pitchFamily="34" charset="0"/>
              </a:rPr>
              <a:t>Thời gian cho toàn bộ quá trình này phải từ 2s trở lên</a:t>
            </a:r>
          </a:p>
          <a:p>
            <a:endParaRPr lang="en-US"/>
          </a:p>
        </p:txBody>
      </p:sp>
    </p:spTree>
    <p:extLst>
      <p:ext uri="{BB962C8B-B14F-4D97-AF65-F5344CB8AC3E}">
        <p14:creationId xmlns:p14="http://schemas.microsoft.com/office/powerpoint/2010/main" val="10727171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b="1" smtClean="0">
                <a:solidFill>
                  <a:schemeClr val="accent1">
                    <a:lumMod val="75000"/>
                  </a:schemeClr>
                </a:solidFill>
                <a:latin typeface="Arial Narrow" panose="020B0606020202030204" pitchFamily="34" charset="0"/>
              </a:rPr>
              <a:t>VÍ DỤ NHẬN DỮ LIỆU TỪ DTH22</a:t>
            </a:r>
            <a:endParaRPr lang="en-US" sz="3200" b="1">
              <a:solidFill>
                <a:schemeClr val="accent1">
                  <a:lumMod val="75000"/>
                </a:schemeClr>
              </a:solidFill>
              <a:latin typeface="Arial Narrow" panose="020B0606020202030204" pitchFamily="34" charset="0"/>
            </a:endParaRPr>
          </a:p>
        </p:txBody>
      </p:sp>
      <p:sp>
        <p:nvSpPr>
          <p:cNvPr id="35" name="Content Placeholder 34"/>
          <p:cNvSpPr>
            <a:spLocks noGrp="1"/>
          </p:cNvSpPr>
          <p:nvPr>
            <p:ph idx="1"/>
          </p:nvPr>
        </p:nvSpPr>
        <p:spPr/>
        <p:txBody>
          <a:bodyPr>
            <a:normAutofit fontScale="92500" lnSpcReduction="10000"/>
          </a:bodyPr>
          <a:lstStyle/>
          <a:p>
            <a:r>
              <a:rPr lang="en-US"/>
              <a:t>Dữ liệu gồm phần nguyên và phần thập phân được truyền như </a:t>
            </a:r>
            <a:r>
              <a:rPr lang="en-US" smtClean="0"/>
              <a:t>sau: </a:t>
            </a:r>
          </a:p>
          <a:p>
            <a:pPr marL="457200" lvl="1" indent="0">
              <a:buNone/>
            </a:pPr>
            <a:r>
              <a:rPr lang="en-US" b="1" smtClean="0"/>
              <a:t>DATA = 16 bit độ ẩm + 16-bit nhiệt độ + 8-bit check-sum </a:t>
            </a:r>
          </a:p>
          <a:p>
            <a:pPr marL="457200" lvl="1" indent="0">
              <a:buNone/>
            </a:pPr>
            <a:r>
              <a:rPr lang="en-US" smtClean="0"/>
              <a:t>(với 8-bit check-sum = </a:t>
            </a:r>
            <a:r>
              <a:rPr lang="en-US" i="1" smtClean="0"/>
              <a:t>8-bit cao độ ẩm + 8-bit thấp độ ẩm + 8-bit cao nhiệt độ + 8-bit thấp nhiệt độ)</a:t>
            </a:r>
            <a:r>
              <a:rPr lang="en-US" smtClean="0"/>
              <a:t>.</a:t>
            </a:r>
          </a:p>
          <a:p>
            <a:r>
              <a:rPr lang="en-US" smtClean="0"/>
              <a:t>Ví dụ: MCU nhận được 40 bit dữ liệu từ DTH22 là:</a:t>
            </a:r>
          </a:p>
          <a:p>
            <a:pPr marL="457200" lvl="1" indent="0">
              <a:buNone/>
            </a:pPr>
            <a:r>
              <a:rPr lang="en-US" smtClean="0"/>
              <a:t>0000_0010  1000_1100  0000_0001 0101_1111 1110_1110</a:t>
            </a:r>
          </a:p>
          <a:p>
            <a:pPr marL="457200" lvl="1" indent="0">
              <a:buNone/>
            </a:pPr>
            <a:endParaRPr lang="en-US" smtClean="0"/>
          </a:p>
          <a:p>
            <a:pPr marL="457200" lvl="1" indent="0">
              <a:buNone/>
            </a:pPr>
            <a:endParaRPr lang="en-US" smtClean="0"/>
          </a:p>
          <a:p>
            <a:r>
              <a:rPr lang="en-US" smtClean="0"/>
              <a:t>Tính toán: 0000_0010 1000_1100 = 652 =&gt; RH = 652.10 = 65.2% RH</a:t>
            </a:r>
          </a:p>
          <a:p>
            <a:pPr marL="1828800" lvl="4" indent="0">
              <a:buNone/>
            </a:pPr>
            <a:r>
              <a:rPr lang="en-US" sz="2400" smtClean="0"/>
              <a:t>0000_0001 0101_1111 = 351 =&gt; T = 351/10 = 35.1 </a:t>
            </a:r>
            <a:r>
              <a:rPr lang="en-US" sz="2400" baseline="30000" smtClean="0"/>
              <a:t>o</a:t>
            </a:r>
            <a:r>
              <a:rPr lang="en-US" sz="2400" smtClean="0"/>
              <a:t>C</a:t>
            </a:r>
          </a:p>
          <a:p>
            <a:r>
              <a:rPr lang="en-US" sz="2600" smtClean="0"/>
              <a:t>Checksum = </a:t>
            </a:r>
            <a:r>
              <a:rPr lang="en-US" sz="2600"/>
              <a:t>0000_0010 </a:t>
            </a:r>
            <a:r>
              <a:rPr lang="en-US" sz="2600" smtClean="0"/>
              <a:t>+ 1000_1100 + 0000_0001 + 0101_1111</a:t>
            </a:r>
          </a:p>
        </p:txBody>
      </p:sp>
      <p:sp>
        <p:nvSpPr>
          <p:cNvPr id="2" name="Rounded Rectangular Callout 1"/>
          <p:cNvSpPr/>
          <p:nvPr/>
        </p:nvSpPr>
        <p:spPr>
          <a:xfrm>
            <a:off x="1270000" y="4064429"/>
            <a:ext cx="1270000" cy="457930"/>
          </a:xfrm>
          <a:prstGeom prst="wedgeRoundRectCallout">
            <a:avLst>
              <a:gd name="adj1" fmla="val 19446"/>
              <a:gd name="adj2" fmla="val -7224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8-bit cao độ ẩm</a:t>
            </a:r>
            <a:endParaRPr lang="en-US"/>
          </a:p>
        </p:txBody>
      </p:sp>
      <p:sp>
        <p:nvSpPr>
          <p:cNvPr id="22" name="Rounded Rectangular Callout 21"/>
          <p:cNvSpPr/>
          <p:nvPr/>
        </p:nvSpPr>
        <p:spPr>
          <a:xfrm>
            <a:off x="2768600" y="4073525"/>
            <a:ext cx="1270000" cy="457930"/>
          </a:xfrm>
          <a:prstGeom prst="wedgeRoundRectCallout">
            <a:avLst>
              <a:gd name="adj1" fmla="val 19446"/>
              <a:gd name="adj2" fmla="val -7224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8-bit thấp độ ẩm</a:t>
            </a:r>
            <a:endParaRPr lang="en-US"/>
          </a:p>
        </p:txBody>
      </p:sp>
      <p:sp>
        <p:nvSpPr>
          <p:cNvPr id="23" name="Rounded Rectangular Callout 22"/>
          <p:cNvSpPr/>
          <p:nvPr/>
        </p:nvSpPr>
        <p:spPr>
          <a:xfrm>
            <a:off x="4267200" y="4082621"/>
            <a:ext cx="1270000" cy="457930"/>
          </a:xfrm>
          <a:prstGeom prst="wedgeRoundRectCallout">
            <a:avLst>
              <a:gd name="adj1" fmla="val 19446"/>
              <a:gd name="adj2" fmla="val -7224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8-bit cao nhiệt độ</a:t>
            </a:r>
            <a:endParaRPr lang="en-US"/>
          </a:p>
        </p:txBody>
      </p:sp>
      <p:sp>
        <p:nvSpPr>
          <p:cNvPr id="24" name="Rounded Rectangular Callout 23"/>
          <p:cNvSpPr/>
          <p:nvPr/>
        </p:nvSpPr>
        <p:spPr>
          <a:xfrm>
            <a:off x="5765800" y="4082621"/>
            <a:ext cx="1270000" cy="457930"/>
          </a:xfrm>
          <a:prstGeom prst="wedgeRoundRectCallout">
            <a:avLst>
              <a:gd name="adj1" fmla="val -5554"/>
              <a:gd name="adj2" fmla="val -6669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8-bit thấp nhiệt độ</a:t>
            </a:r>
            <a:endParaRPr lang="en-US"/>
          </a:p>
        </p:txBody>
      </p:sp>
      <p:sp>
        <p:nvSpPr>
          <p:cNvPr id="34" name="Rounded Rectangular Callout 33"/>
          <p:cNvSpPr/>
          <p:nvPr/>
        </p:nvSpPr>
        <p:spPr>
          <a:xfrm>
            <a:off x="7264400" y="4082621"/>
            <a:ext cx="1270000" cy="457930"/>
          </a:xfrm>
          <a:prstGeom prst="wedgeRoundRectCallout">
            <a:avLst>
              <a:gd name="adj1" fmla="val -24554"/>
              <a:gd name="adj2" fmla="val -7224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8-bit check-sum</a:t>
            </a:r>
            <a:endParaRPr lang="en-US"/>
          </a:p>
        </p:txBody>
      </p:sp>
    </p:spTree>
    <p:extLst>
      <p:ext uri="{BB962C8B-B14F-4D97-AF65-F5344CB8AC3E}">
        <p14:creationId xmlns:p14="http://schemas.microsoft.com/office/powerpoint/2010/main" val="7141895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1466</TotalTime>
  <Words>1552</Words>
  <Application>Microsoft Office PowerPoint</Application>
  <PresentationFormat>Widescreen</PresentationFormat>
  <Paragraphs>134</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Arial Narrow</vt:lpstr>
      <vt:lpstr>Calibri</vt:lpstr>
      <vt:lpstr>Calibri Light</vt:lpstr>
      <vt:lpstr>Symbol</vt:lpstr>
      <vt:lpstr>Wingdings</vt:lpstr>
      <vt:lpstr>Office Theme</vt:lpstr>
      <vt:lpstr>MÔ HÌNH KẾT NỐI IOT</vt:lpstr>
      <vt:lpstr>MỘT SỐ THÔNG TIN QUA TRỌNG </vt:lpstr>
      <vt:lpstr>FLOW </vt:lpstr>
      <vt:lpstr>QUÁ TRÌNH ĐIỀU KHIỂN TỰ ĐỘNG</vt:lpstr>
      <vt:lpstr>PHẦN CỨNG CHO GIAI ĐOẠN MONITOR </vt:lpstr>
      <vt:lpstr>DHT22</vt:lpstr>
      <vt:lpstr>KẾT NỐI VỚI MCU</vt:lpstr>
      <vt:lpstr>TỔNG QUAN QUÁ TRÌNH TRUYỀN DỮ LIỆU CỦA DHT22</vt:lpstr>
      <vt:lpstr>VÍ DỤ NHẬN DỮ LIỆU TỪ DTH22</vt:lpstr>
      <vt:lpstr>HOẠT ĐỘNG CHI TIẾT</vt:lpstr>
      <vt:lpstr>GIẢI THÍCH BƯỚC 1</vt:lpstr>
      <vt:lpstr>HOẠT ĐỘNG BƯỚC 2:</vt:lpstr>
      <vt:lpstr>GIẢI THÍCH BƯỚC 2</vt:lpstr>
      <vt:lpstr>MOISTURE SENSOR</vt:lpstr>
      <vt:lpstr>MOISTURE SENSOR</vt:lpstr>
      <vt:lpstr>RING BUFFER ( SIZE = 8)</vt:lpstr>
      <vt:lpstr>RING BUFFER ( SIZE = 8)</vt:lpstr>
      <vt:lpstr>RING BUFFER ( SIZE = 8)</vt:lpstr>
      <vt:lpstr>RING BUFFER ( SIZE = 8)</vt:lpstr>
      <vt:lpstr>RING BUFFER ( SIZE = 8)</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MÔ HÌNH KẾT NỐI IOT</dc:title>
  <dc:creator>anh vo minh</dc:creator>
  <cp:lastModifiedBy>anh vo minh</cp:lastModifiedBy>
  <cp:revision>56</cp:revision>
  <dcterms:created xsi:type="dcterms:W3CDTF">2019-03-18T14:36:51Z</dcterms:created>
  <dcterms:modified xsi:type="dcterms:W3CDTF">2019-10-27T11:38:15Z</dcterms:modified>
</cp:coreProperties>
</file>