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1" r:id="rId7"/>
    <p:sldId id="264" r:id="rId8"/>
    <p:sldId id="263" r:id="rId9"/>
    <p:sldId id="262"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1175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95513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120057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819B9-02CB-40F4-927A-9D3FEABA76E3}"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77226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3819B9-02CB-40F4-927A-9D3FEABA76E3}"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98238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3819B9-02CB-40F4-927A-9D3FEABA76E3}"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69076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3819B9-02CB-40F4-927A-9D3FEABA76E3}"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8224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3819B9-02CB-40F4-927A-9D3FEABA76E3}"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409039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819B9-02CB-40F4-927A-9D3FEABA76E3}" type="datetimeFigureOut">
              <a:rPr lang="en-US" smtClean="0"/>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12817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3819B9-02CB-40F4-927A-9D3FEABA76E3}"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331775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3819B9-02CB-40F4-927A-9D3FEABA76E3}"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639E-CEEA-40D1-91B3-F55CBA28428F}" type="slidenum">
              <a:rPr lang="en-US" smtClean="0"/>
              <a:t>‹#›</a:t>
            </a:fld>
            <a:endParaRPr lang="en-US"/>
          </a:p>
        </p:txBody>
      </p:sp>
    </p:spTree>
    <p:extLst>
      <p:ext uri="{BB962C8B-B14F-4D97-AF65-F5344CB8AC3E}">
        <p14:creationId xmlns:p14="http://schemas.microsoft.com/office/powerpoint/2010/main" val="205497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819B9-02CB-40F4-927A-9D3FEABA76E3}" type="datetimeFigureOut">
              <a:rPr lang="en-US" smtClean="0"/>
              <a:t>3/20/2019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C639E-CEEA-40D1-91B3-F55CBA28428F}" type="slidenum">
              <a:rPr lang="en-US" smtClean="0"/>
              <a:t>‹#›</a:t>
            </a:fld>
            <a:endParaRPr lang="en-US"/>
          </a:p>
        </p:txBody>
      </p:sp>
    </p:spTree>
    <p:extLst>
      <p:ext uri="{BB962C8B-B14F-4D97-AF65-F5344CB8AC3E}">
        <p14:creationId xmlns:p14="http://schemas.microsoft.com/office/powerpoint/2010/main" val="1476875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vi.wikipedia.org/wiki/%C4%90%E1%BB%99_%E1%BA%A9m_t%C6%B0%C6%A1ng_%C4%91%E1%BB%91i"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MÔ HÌNH KẾT NỐI IOT</a:t>
            </a:r>
            <a:endParaRPr lang="en-US" sz="3200" b="1">
              <a:solidFill>
                <a:schemeClr val="accent1">
                  <a:lumMod val="75000"/>
                </a:schemeClr>
              </a:solidFill>
              <a:latin typeface="Arial Narrow" panose="020B0606020202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059" y="820272"/>
            <a:ext cx="8861611" cy="5674657"/>
          </a:xfrm>
        </p:spPr>
      </p:pic>
    </p:spTree>
    <p:extLst>
      <p:ext uri="{BB962C8B-B14F-4D97-AF65-F5344CB8AC3E}">
        <p14:creationId xmlns:p14="http://schemas.microsoft.com/office/powerpoint/2010/main" val="1541319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MOISTURE SENSOR</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idx="1"/>
          </p:nvPr>
        </p:nvSpPr>
        <p:spPr>
          <a:xfrm>
            <a:off x="838200" y="820272"/>
            <a:ext cx="10515600" cy="4351338"/>
          </a:xfrm>
        </p:spPr>
        <p:txBody>
          <a:bodyPr/>
          <a:lstStyle/>
          <a:p>
            <a:r>
              <a:rPr lang="en-US" sz="2400" smtClean="0">
                <a:latin typeface="Arial" panose="020B0604020202020204" pitchFamily="34" charset="0"/>
                <a:cs typeface="Arial" panose="020B0604020202020204" pitchFamily="34" charset="0"/>
              </a:rPr>
              <a:t>Moisture sensor: được tạo thành từ 2 điện cực (electrodes) làm từ hỗn hợp gốm cát hoặc thạch cao. Điện trở của sensor có mối tương quan với lượng độ ẩm trong đất. Theo định luật Ohm, được tính bằng công thức:</a:t>
            </a:r>
          </a:p>
          <a:p>
            <a:r>
              <a:rPr lang="en-US" sz="2400" smtClean="0">
                <a:latin typeface="Arial" panose="020B0604020202020204" pitchFamily="34" charset="0"/>
                <a:cs typeface="Arial" panose="020B0604020202020204" pitchFamily="34" charset="0"/>
              </a:rPr>
              <a:t>R = U/I Khi độ ẩm trong đất cao thì dòng điện lớn dẫn đến điện trở thấp và ngược lại</a:t>
            </a:r>
          </a:p>
          <a:p>
            <a:r>
              <a:rPr lang="en-US" smtClean="0"/>
              <a:t>Công thức tính: Giả sử A0 có giá trị là V</a:t>
            </a:r>
            <a:r>
              <a:rPr lang="en-US" baseline="-25000" smtClean="0"/>
              <a:t>ADC</a:t>
            </a:r>
            <a:r>
              <a:rPr lang="en-US" smtClean="0"/>
              <a:t> =&gt; Giá trị analog = V</a:t>
            </a:r>
            <a:r>
              <a:rPr lang="en-US" baseline="-25000" smtClean="0"/>
              <a:t>ADC</a:t>
            </a:r>
            <a:r>
              <a:rPr lang="en-US" smtClean="0"/>
              <a:t>/1023</a:t>
            </a:r>
          </a:p>
          <a:p>
            <a:r>
              <a:rPr lang="en-US" smtClean="0"/>
              <a:t>Độ ẩm = 100 – (giá trị analog*100)</a:t>
            </a:r>
            <a:endParaRPr lang="en-US"/>
          </a:p>
        </p:txBody>
      </p:sp>
    </p:spTree>
    <p:extLst>
      <p:ext uri="{BB962C8B-B14F-4D97-AF65-F5344CB8AC3E}">
        <p14:creationId xmlns:p14="http://schemas.microsoft.com/office/powerpoint/2010/main" val="2965686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FLOW </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idx="1"/>
          </p:nvPr>
        </p:nvSpPr>
        <p:spPr>
          <a:xfrm>
            <a:off x="838200" y="820272"/>
            <a:ext cx="10515600" cy="4351338"/>
          </a:xfrm>
        </p:spPr>
        <p:txBody>
          <a:bodyPr/>
          <a:lstStyle/>
          <a:p>
            <a:r>
              <a:rPr lang="en-US" sz="2400" smtClean="0">
                <a:latin typeface="Arial" panose="020B0604020202020204" pitchFamily="34" charset="0"/>
                <a:cs typeface="Arial" panose="020B0604020202020204" pitchFamily="34" charset="0"/>
              </a:rPr>
              <a:t>Cảm biến ánh sáng, nhiệt độ, độ ẩm sẽ gửi data cho vi xử lý STM32F407, vi xử lý sau đó đưa lên Web để người dùng theo dõi.</a:t>
            </a:r>
          </a:p>
          <a:p>
            <a:r>
              <a:rPr lang="en-US" sz="2400" smtClean="0">
                <a:latin typeface="Arial" panose="020B0604020202020204" pitchFamily="34" charset="0"/>
                <a:cs typeface="Arial" panose="020B0604020202020204" pitchFamily="34" charset="0"/>
              </a:rPr>
              <a:t>Có </a:t>
            </a:r>
            <a:r>
              <a:rPr lang="en-US" sz="2400" smtClean="0">
                <a:latin typeface="Arial" panose="020B0604020202020204" pitchFamily="34" charset="0"/>
                <a:cs typeface="Arial" panose="020B0604020202020204" pitchFamily="34" charset="0"/>
              </a:rPr>
              <a:t>3 giai đoạn là: </a:t>
            </a:r>
            <a:r>
              <a:rPr lang="en-US" sz="2400" smtClean="0">
                <a:latin typeface="Arial" panose="020B0604020202020204" pitchFamily="34" charset="0"/>
                <a:cs typeface="Arial" panose="020B0604020202020204" pitchFamily="34" charset="0"/>
              </a:rPr>
              <a:t>Monitor</a:t>
            </a:r>
            <a:r>
              <a:rPr lang="en-US" sz="2400" smtClean="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Control</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W</a:t>
            </a:r>
            <a:r>
              <a:rPr lang="en-US" sz="2400" smtClean="0">
                <a:latin typeface="Arial" panose="020B0604020202020204" pitchFamily="34" charset="0"/>
                <a:cs typeface="Arial" panose="020B0604020202020204" pitchFamily="34" charset="0"/>
              </a:rPr>
              <a:t>arning</a:t>
            </a:r>
            <a:r>
              <a:rPr lang="en-US" sz="2400" smtClean="0">
                <a:latin typeface="Arial" panose="020B0604020202020204" pitchFamily="34" charset="0"/>
                <a:cs typeface="Arial" panose="020B0604020202020204" pitchFamily="34" charset="0"/>
              </a:rPr>
              <a:t>.</a:t>
            </a:r>
          </a:p>
          <a:p>
            <a:r>
              <a:rPr lang="en-US" sz="2400" smtClean="0">
                <a:latin typeface="Arial" panose="020B0604020202020204" pitchFamily="34" charset="0"/>
                <a:cs typeface="Arial" panose="020B0604020202020204" pitchFamily="34" charset="0"/>
              </a:rPr>
              <a:t>Hai</a:t>
            </a:r>
            <a:r>
              <a:rPr lang="en-US" sz="2400" smtClean="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mức control là control tự động và bằng tay.</a:t>
            </a:r>
          </a:p>
          <a:p>
            <a:r>
              <a:rPr lang="en-US" sz="2400" smtClean="0">
                <a:latin typeface="Arial" panose="020B0604020202020204" pitchFamily="34" charset="0"/>
                <a:cs typeface="Arial" panose="020B0604020202020204" pitchFamily="34" charset="0"/>
              </a:rPr>
              <a:t>Warning: 3 LED xanh là môi trường bình thường. Nếu có bất thường, 1 LED đỏ chỉ vượt mức thường 1 ít (cần con số), 2 LED đỏ nếu vượt ở ngưỡng medium (cần con số), 3 LED nếu ngoài tầm điều khiển</a:t>
            </a: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Để theo dõi trên Web,( thông qua PC và ứng dụng Android điện thoại), người quản trị cần nhập thông tin (credential) vào. Nếu đúng mới được phép theo dõi và điều chỉnh</a:t>
            </a:r>
          </a:p>
          <a:p>
            <a:endParaRPr lang="en-US" smtClean="0"/>
          </a:p>
          <a:p>
            <a:endParaRPr lang="en-US"/>
          </a:p>
        </p:txBody>
      </p:sp>
    </p:spTree>
    <p:extLst>
      <p:ext uri="{BB962C8B-B14F-4D97-AF65-F5344CB8AC3E}">
        <p14:creationId xmlns:p14="http://schemas.microsoft.com/office/powerpoint/2010/main" val="1790780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9214"/>
            <a:ext cx="10515600" cy="541058"/>
          </a:xfrm>
        </p:spPr>
        <p:txBody>
          <a:bodyPr>
            <a:normAutofit/>
          </a:bodyPr>
          <a:lstStyle/>
          <a:p>
            <a:r>
              <a:rPr lang="en-US" sz="3200" b="1" smtClean="0">
                <a:solidFill>
                  <a:schemeClr val="accent1">
                    <a:lumMod val="75000"/>
                  </a:schemeClr>
                </a:solidFill>
                <a:latin typeface="Arial Narrow" panose="020B0606020202030204" pitchFamily="34" charset="0"/>
              </a:rPr>
              <a:t>QUÁ TRÌNH ĐIỀU KHIỂN TỰ ĐỘNG</a:t>
            </a:r>
            <a:endParaRPr lang="en-US" sz="3200" b="1">
              <a:solidFill>
                <a:schemeClr val="accent1">
                  <a:lumMod val="75000"/>
                </a:schemeClr>
              </a:solidFill>
              <a:latin typeface="Arial Narrow" panose="020B0606020202030204" pitchFamily="34" charset="0"/>
            </a:endParaRPr>
          </a:p>
        </p:txBody>
      </p:sp>
      <p:sp>
        <p:nvSpPr>
          <p:cNvPr id="3" name="Rectangle 2"/>
          <p:cNvSpPr/>
          <p:nvPr/>
        </p:nvSpPr>
        <p:spPr>
          <a:xfrm>
            <a:off x="5376582" y="820272"/>
            <a:ext cx="1818302" cy="45507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Bắt đầu chương trình</a:t>
            </a:r>
            <a:endParaRPr lang="en-US" sz="1400"/>
          </a:p>
        </p:txBody>
      </p:sp>
      <p:sp>
        <p:nvSpPr>
          <p:cNvPr id="5" name="Rectangle 4"/>
          <p:cNvSpPr/>
          <p:nvPr/>
        </p:nvSpPr>
        <p:spPr>
          <a:xfrm>
            <a:off x="5376582" y="1600180"/>
            <a:ext cx="1818303" cy="48231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Thành lập kết nối với Web server</a:t>
            </a:r>
            <a:endParaRPr lang="en-US" sz="1400"/>
          </a:p>
        </p:txBody>
      </p:sp>
      <p:sp>
        <p:nvSpPr>
          <p:cNvPr id="6" name="Rectangle 5"/>
          <p:cNvSpPr/>
          <p:nvPr/>
        </p:nvSpPr>
        <p:spPr>
          <a:xfrm>
            <a:off x="5376582" y="2489120"/>
            <a:ext cx="1818303" cy="49438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Thiết lập các thông  số chuẩn</a:t>
            </a:r>
            <a:endParaRPr lang="en-US" sz="1400"/>
          </a:p>
        </p:txBody>
      </p:sp>
      <p:sp>
        <p:nvSpPr>
          <p:cNvPr id="7" name="Rectangle 6"/>
          <p:cNvSpPr/>
          <p:nvPr/>
        </p:nvSpPr>
        <p:spPr>
          <a:xfrm>
            <a:off x="5376581" y="3438582"/>
            <a:ext cx="1818303" cy="45197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Đọc sensor data (light, LDR, …)</a:t>
            </a:r>
            <a:endParaRPr lang="en-US" sz="1400"/>
          </a:p>
        </p:txBody>
      </p:sp>
      <p:sp>
        <p:nvSpPr>
          <p:cNvPr id="8" name="Flowchart: Decision 7"/>
          <p:cNvSpPr/>
          <p:nvPr/>
        </p:nvSpPr>
        <p:spPr>
          <a:xfrm>
            <a:off x="5376581" y="4193798"/>
            <a:ext cx="1818303" cy="849559"/>
          </a:xfrm>
          <a:prstGeom prst="flowChartDecisi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Đúng giá trị mong muốn</a:t>
            </a:r>
            <a:endParaRPr lang="en-US" sz="1400"/>
          </a:p>
        </p:txBody>
      </p:sp>
      <p:sp>
        <p:nvSpPr>
          <p:cNvPr id="9" name="Rectangle 8"/>
          <p:cNvSpPr/>
          <p:nvPr/>
        </p:nvSpPr>
        <p:spPr>
          <a:xfrm>
            <a:off x="5376580" y="5378458"/>
            <a:ext cx="1818303" cy="44671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Điều chỉnh lại các cảm biến</a:t>
            </a:r>
            <a:endParaRPr lang="en-US" sz="1400"/>
          </a:p>
        </p:txBody>
      </p:sp>
      <p:cxnSp>
        <p:nvCxnSpPr>
          <p:cNvPr id="11" name="Straight Arrow Connector 10"/>
          <p:cNvCxnSpPr>
            <a:stCxn id="8" idx="2"/>
            <a:endCxn id="9" idx="0"/>
          </p:cNvCxnSpPr>
          <p:nvPr/>
        </p:nvCxnSpPr>
        <p:spPr>
          <a:xfrm flipH="1">
            <a:off x="6285732" y="5043357"/>
            <a:ext cx="1" cy="335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2"/>
            <a:endCxn id="7" idx="1"/>
          </p:cNvCxnSpPr>
          <p:nvPr/>
        </p:nvCxnSpPr>
        <p:spPr>
          <a:xfrm rot="5400000" flipH="1">
            <a:off x="4750854" y="4290299"/>
            <a:ext cx="2160605" cy="909151"/>
          </a:xfrm>
          <a:prstGeom prst="bentConnector4">
            <a:avLst>
              <a:gd name="adj1" fmla="val -20604"/>
              <a:gd name="adj2" fmla="val 2310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3"/>
            <a:endCxn id="6" idx="3"/>
          </p:cNvCxnSpPr>
          <p:nvPr/>
        </p:nvCxnSpPr>
        <p:spPr>
          <a:xfrm flipV="1">
            <a:off x="7194884" y="2736314"/>
            <a:ext cx="1" cy="188226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2"/>
            <a:endCxn id="5" idx="0"/>
          </p:cNvCxnSpPr>
          <p:nvPr/>
        </p:nvCxnSpPr>
        <p:spPr>
          <a:xfrm>
            <a:off x="6285733" y="1275347"/>
            <a:ext cx="1" cy="324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 idx="2"/>
            <a:endCxn id="6" idx="0"/>
          </p:cNvCxnSpPr>
          <p:nvPr/>
        </p:nvCxnSpPr>
        <p:spPr>
          <a:xfrm>
            <a:off x="6285734" y="2082496"/>
            <a:ext cx="0" cy="40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2"/>
            <a:endCxn id="7" idx="0"/>
          </p:cNvCxnSpPr>
          <p:nvPr/>
        </p:nvCxnSpPr>
        <p:spPr>
          <a:xfrm flipH="1">
            <a:off x="6285733" y="2983507"/>
            <a:ext cx="1" cy="4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2"/>
            <a:endCxn id="8" idx="0"/>
          </p:cNvCxnSpPr>
          <p:nvPr/>
        </p:nvCxnSpPr>
        <p:spPr>
          <a:xfrm>
            <a:off x="6285733" y="3890559"/>
            <a:ext cx="0" cy="30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45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a:solidFill>
                  <a:schemeClr val="accent1">
                    <a:lumMod val="75000"/>
                  </a:schemeClr>
                </a:solidFill>
                <a:latin typeface="Arial Narrow" panose="020B0606020202030204" pitchFamily="34" charset="0"/>
              </a:rPr>
              <a:t>PHẦN CỨNG CHO GIAI ĐOẠN MONITOR </a:t>
            </a:r>
            <a:endParaRPr lang="en-US"/>
          </a:p>
        </p:txBody>
      </p:sp>
    </p:spTree>
    <p:extLst>
      <p:ext uri="{BB962C8B-B14F-4D97-AF65-F5344CB8AC3E}">
        <p14:creationId xmlns:p14="http://schemas.microsoft.com/office/powerpoint/2010/main" val="4178806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DHT22</a:t>
            </a:r>
            <a:endParaRPr lang="en-US" sz="3200" b="1">
              <a:solidFill>
                <a:schemeClr val="accent1">
                  <a:lumMod val="75000"/>
                </a:schemeClr>
              </a:solidFill>
              <a:latin typeface="Arial Narrow" panose="020B0606020202030204" pitchFamily="34" charset="0"/>
            </a:endParaRPr>
          </a:p>
        </p:txBody>
      </p:sp>
      <p:sp>
        <p:nvSpPr>
          <p:cNvPr id="2" name="Content Placeholder 1"/>
          <p:cNvSpPr>
            <a:spLocks noGrp="1"/>
          </p:cNvSpPr>
          <p:nvPr>
            <p:ph sz="half" idx="1"/>
          </p:nvPr>
        </p:nvSpPr>
        <p:spPr>
          <a:xfrm>
            <a:off x="838200" y="1825625"/>
            <a:ext cx="5499100" cy="4351338"/>
          </a:xfrm>
        </p:spPr>
        <p:txBody>
          <a:bodyPr/>
          <a:lstStyle/>
          <a:p>
            <a:r>
              <a:rPr lang="en-US" sz="2400" smtClean="0">
                <a:latin typeface="Arial" panose="020B0604020202020204" pitchFamily="34" charset="0"/>
                <a:cs typeface="Arial" panose="020B0604020202020204" pitchFamily="34" charset="0"/>
              </a:rPr>
              <a:t>DHT22: cảm biến đo nhiệt độ và độ </a:t>
            </a:r>
            <a:r>
              <a:rPr lang="en-US" sz="2400" smtClean="0">
                <a:latin typeface="Arial" panose="020B0604020202020204" pitchFamily="34" charset="0"/>
                <a:cs typeface="Arial" panose="020B0604020202020204" pitchFamily="34" charset="0"/>
              </a:rPr>
              <a:t>ẩm.</a:t>
            </a:r>
          </a:p>
          <a:p>
            <a:r>
              <a:rPr lang="en-US" sz="2400" smtClean="0">
                <a:latin typeface="Arial" panose="020B0604020202020204" pitchFamily="34" charset="0"/>
                <a:cs typeface="Arial" panose="020B0604020202020204" pitchFamily="34" charset="0"/>
              </a:rPr>
              <a:t>Vùng hoạt động: độ ẩm từ 0-100% </a:t>
            </a:r>
            <a:r>
              <a:rPr lang="en-US" sz="2400" smtClean="0">
                <a:latin typeface="Arial" panose="020B0604020202020204" pitchFamily="34" charset="0"/>
                <a:cs typeface="Arial" panose="020B0604020202020204" pitchFamily="34" charset="0"/>
                <a:hlinkClick r:id="rId2"/>
              </a:rPr>
              <a:t>RH</a:t>
            </a:r>
            <a:r>
              <a:rPr lang="en-US" sz="2400" smtClean="0">
                <a:latin typeface="Arial" panose="020B0604020202020204" pitchFamily="34" charset="0"/>
                <a:cs typeface="Arial" panose="020B0604020202020204" pitchFamily="34" charset="0"/>
              </a:rPr>
              <a:t>, nhiệt độ từ -40 đến 80 </a:t>
            </a:r>
            <a:r>
              <a:rPr lang="en-US" sz="2400" baseline="30000" smtClean="0">
                <a:latin typeface="Arial" panose="020B0604020202020204" pitchFamily="34" charset="0"/>
                <a:cs typeface="Arial" panose="020B0604020202020204" pitchFamily="34" charset="0"/>
              </a:rPr>
              <a:t>0</a:t>
            </a:r>
            <a:r>
              <a:rPr lang="en-US" sz="2400" smtClean="0">
                <a:latin typeface="Arial" panose="020B0604020202020204" pitchFamily="34" charset="0"/>
                <a:cs typeface="Arial" panose="020B0604020202020204" pitchFamily="34" charset="0"/>
              </a:rPr>
              <a:t>C</a:t>
            </a:r>
            <a:endParaRPr lang="en-US" sz="2400" smtClean="0">
              <a:latin typeface="Arial" panose="020B0604020202020204" pitchFamily="34" charset="0"/>
              <a:cs typeface="Arial" panose="020B0604020202020204" pitchFamily="34" charset="0"/>
            </a:endParaRPr>
          </a:p>
          <a:p>
            <a:endParaRPr lang="en-US"/>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860711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KẾT NỐI VỚI MCU</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sz="half" idx="2"/>
          </p:nvPr>
        </p:nvSpPr>
        <p:spPr>
          <a:xfrm>
            <a:off x="6172200" y="1825625"/>
            <a:ext cx="5562600" cy="4351338"/>
          </a:xfrm>
        </p:spPr>
        <p:txBody>
          <a:bodyPr>
            <a:normAutofit/>
          </a:bodyPr>
          <a:lstStyle/>
          <a:p>
            <a:r>
              <a:rPr lang="en-US" smtClean="0"/>
              <a:t>Sau khi được cấp nguồn, không gửi bất kì lệnh nào để đạt trạng thái ổn định</a:t>
            </a:r>
          </a:p>
          <a:p>
            <a:r>
              <a:rPr lang="en-US" smtClean="0"/>
              <a:t>Single-data bus để giao tiếp dữ liệu giữa MCU và DHT22, mất khoảng 5ms cho 1 lần truyền dữ liệu. </a:t>
            </a:r>
          </a:p>
          <a:p>
            <a:endParaRPr lang="en-US"/>
          </a:p>
        </p:txBody>
      </p:sp>
      <p:sp>
        <p:nvSpPr>
          <p:cNvPr id="7" name="Rectangle 6"/>
          <p:cNvSpPr/>
          <p:nvPr/>
        </p:nvSpPr>
        <p:spPr>
          <a:xfrm>
            <a:off x="1066800" y="2161309"/>
            <a:ext cx="1205345" cy="18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MCU</a:t>
            </a:r>
            <a:endParaRPr lang="en-US"/>
          </a:p>
        </p:txBody>
      </p:sp>
      <p:sp>
        <p:nvSpPr>
          <p:cNvPr id="8" name="Rectangle 7"/>
          <p:cNvSpPr/>
          <p:nvPr/>
        </p:nvSpPr>
        <p:spPr>
          <a:xfrm>
            <a:off x="4391890" y="2590799"/>
            <a:ext cx="1427018" cy="9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DHT22</a:t>
            </a:r>
            <a:endParaRPr lang="en-US"/>
          </a:p>
        </p:txBody>
      </p:sp>
      <p:sp>
        <p:nvSpPr>
          <p:cNvPr id="9" name="Rectangle 8"/>
          <p:cNvSpPr/>
          <p:nvPr/>
        </p:nvSpPr>
        <p:spPr>
          <a:xfrm>
            <a:off x="2812473" y="2195945"/>
            <a:ext cx="110836" cy="3606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 name="Straight Arrow Connector 10"/>
          <p:cNvCxnSpPr>
            <a:stCxn id="7" idx="3"/>
            <a:endCxn id="8" idx="1"/>
          </p:cNvCxnSpPr>
          <p:nvPr/>
        </p:nvCxnSpPr>
        <p:spPr>
          <a:xfrm flipV="1">
            <a:off x="2272145" y="3061854"/>
            <a:ext cx="211974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p:cNvCxnSpPr>
          <p:nvPr/>
        </p:nvCxnSpPr>
        <p:spPr>
          <a:xfrm>
            <a:off x="2867891" y="2556597"/>
            <a:ext cx="0" cy="505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9" idx="0"/>
          </p:cNvCxnSpPr>
          <p:nvPr/>
        </p:nvCxnSpPr>
        <p:spPr>
          <a:xfrm>
            <a:off x="2867891" y="1690688"/>
            <a:ext cx="0" cy="505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a:off x="3422072" y="3699164"/>
            <a:ext cx="1316182" cy="623454"/>
          </a:xfrm>
          <a:prstGeom prst="bentConnector3">
            <a:avLst>
              <a:gd name="adj1" fmla="val -2632"/>
            </a:avLst>
          </a:prstGeom>
          <a:ln>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V="1">
            <a:off x="3518136" y="1935470"/>
            <a:ext cx="1124059" cy="623453"/>
          </a:xfrm>
          <a:prstGeom prst="bentConnector3">
            <a:avLst>
              <a:gd name="adj1" fmla="val -534"/>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12473" y="1685166"/>
            <a:ext cx="1108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13018" y="1685166"/>
            <a:ext cx="1108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713018" y="4668982"/>
            <a:ext cx="110836"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82290" y="2507858"/>
            <a:ext cx="647934" cy="369332"/>
          </a:xfrm>
          <a:prstGeom prst="rect">
            <a:avLst/>
          </a:prstGeom>
          <a:noFill/>
        </p:spPr>
        <p:txBody>
          <a:bodyPr wrap="none" rtlCol="0">
            <a:spAutoFit/>
          </a:bodyPr>
          <a:lstStyle/>
          <a:p>
            <a:r>
              <a:rPr lang="en-US" smtClean="0"/>
              <a:t>Pin 1</a:t>
            </a:r>
            <a:endParaRPr lang="en-US"/>
          </a:p>
        </p:txBody>
      </p:sp>
      <p:sp>
        <p:nvSpPr>
          <p:cNvPr id="29" name="TextBox 28"/>
          <p:cNvSpPr txBox="1"/>
          <p:nvPr/>
        </p:nvSpPr>
        <p:spPr>
          <a:xfrm>
            <a:off x="2978725" y="2997321"/>
            <a:ext cx="647934" cy="369332"/>
          </a:xfrm>
          <a:prstGeom prst="rect">
            <a:avLst/>
          </a:prstGeom>
          <a:noFill/>
        </p:spPr>
        <p:txBody>
          <a:bodyPr wrap="none" rtlCol="0">
            <a:spAutoFit/>
          </a:bodyPr>
          <a:lstStyle/>
          <a:p>
            <a:r>
              <a:rPr lang="en-US" smtClean="0"/>
              <a:t>Pin 2</a:t>
            </a:r>
            <a:endParaRPr lang="en-US"/>
          </a:p>
        </p:txBody>
      </p:sp>
      <p:sp>
        <p:nvSpPr>
          <p:cNvPr id="30" name="TextBox 29"/>
          <p:cNvSpPr txBox="1"/>
          <p:nvPr/>
        </p:nvSpPr>
        <p:spPr>
          <a:xfrm>
            <a:off x="3763123" y="3354823"/>
            <a:ext cx="647934" cy="369332"/>
          </a:xfrm>
          <a:prstGeom prst="rect">
            <a:avLst/>
          </a:prstGeom>
          <a:noFill/>
        </p:spPr>
        <p:txBody>
          <a:bodyPr wrap="none" rtlCol="0">
            <a:spAutoFit/>
          </a:bodyPr>
          <a:lstStyle/>
          <a:p>
            <a:r>
              <a:rPr lang="en-US" smtClean="0"/>
              <a:t>Pin 4</a:t>
            </a:r>
            <a:endParaRPr lang="en-US"/>
          </a:p>
        </p:txBody>
      </p:sp>
      <p:sp>
        <p:nvSpPr>
          <p:cNvPr id="31" name="TextBox 30"/>
          <p:cNvSpPr txBox="1"/>
          <p:nvPr/>
        </p:nvSpPr>
        <p:spPr>
          <a:xfrm>
            <a:off x="2543924" y="1357963"/>
            <a:ext cx="601447" cy="369332"/>
          </a:xfrm>
          <a:prstGeom prst="rect">
            <a:avLst/>
          </a:prstGeom>
          <a:noFill/>
        </p:spPr>
        <p:txBody>
          <a:bodyPr wrap="none" rtlCol="0">
            <a:spAutoFit/>
          </a:bodyPr>
          <a:lstStyle/>
          <a:p>
            <a:r>
              <a:rPr lang="en-US" smtClean="0"/>
              <a:t>VDD</a:t>
            </a:r>
            <a:endParaRPr lang="en-US"/>
          </a:p>
        </p:txBody>
      </p:sp>
      <p:sp>
        <p:nvSpPr>
          <p:cNvPr id="32" name="TextBox 31"/>
          <p:cNvSpPr txBox="1"/>
          <p:nvPr/>
        </p:nvSpPr>
        <p:spPr>
          <a:xfrm>
            <a:off x="3444473" y="1357963"/>
            <a:ext cx="601447" cy="369332"/>
          </a:xfrm>
          <a:prstGeom prst="rect">
            <a:avLst/>
          </a:prstGeom>
          <a:noFill/>
        </p:spPr>
        <p:txBody>
          <a:bodyPr wrap="none" rtlCol="0">
            <a:spAutoFit/>
          </a:bodyPr>
          <a:lstStyle/>
          <a:p>
            <a:r>
              <a:rPr lang="en-US" smtClean="0"/>
              <a:t>VDD</a:t>
            </a:r>
            <a:endParaRPr lang="en-US"/>
          </a:p>
        </p:txBody>
      </p:sp>
      <p:sp>
        <p:nvSpPr>
          <p:cNvPr id="33" name="TextBox 32"/>
          <p:cNvSpPr txBox="1"/>
          <p:nvPr/>
        </p:nvSpPr>
        <p:spPr>
          <a:xfrm>
            <a:off x="3440004" y="4636679"/>
            <a:ext cx="622286" cy="369332"/>
          </a:xfrm>
          <a:prstGeom prst="rect">
            <a:avLst/>
          </a:prstGeom>
          <a:noFill/>
        </p:spPr>
        <p:txBody>
          <a:bodyPr wrap="none" rtlCol="0">
            <a:spAutoFit/>
          </a:bodyPr>
          <a:lstStyle/>
          <a:p>
            <a:r>
              <a:rPr lang="en-US" smtClean="0"/>
              <a:t>GND</a:t>
            </a:r>
            <a:endParaRPr lang="en-US"/>
          </a:p>
        </p:txBody>
      </p:sp>
    </p:spTree>
    <p:extLst>
      <p:ext uri="{BB962C8B-B14F-4D97-AF65-F5344CB8AC3E}">
        <p14:creationId xmlns:p14="http://schemas.microsoft.com/office/powerpoint/2010/main" val="2379995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TỔNG QUAN QUÁ TRÌNH TRUYỀN DỮ LIỆU CỦA DHT22</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idx="1"/>
          </p:nvPr>
        </p:nvSpPr>
        <p:spPr/>
        <p:txBody>
          <a:bodyPr>
            <a:normAutofit/>
          </a:bodyPr>
          <a:lstStyle/>
          <a:p>
            <a:r>
              <a:rPr lang="en-US" smtClean="0"/>
              <a:t>Sau khi được cấp nguồn, không gửi bất kì lệnh nào để đạt trạng thái ổn định</a:t>
            </a:r>
          </a:p>
          <a:p>
            <a:r>
              <a:rPr lang="en-US" smtClean="0"/>
              <a:t>Single-data bus để giao tiếp dữ liệu giữa MCU và DHT22, mất khoảng 5ms cho 1 lần truyền dữ liệu. </a:t>
            </a:r>
          </a:p>
          <a:p>
            <a:endParaRPr lang="en-US"/>
          </a:p>
        </p:txBody>
      </p:sp>
      <p:pic>
        <p:nvPicPr>
          <p:cNvPr id="2" name="Picture 1"/>
          <p:cNvPicPr>
            <a:picLocks noChangeAspect="1"/>
          </p:cNvPicPr>
          <p:nvPr/>
        </p:nvPicPr>
        <p:blipFill>
          <a:blip r:embed="rId2"/>
          <a:stretch>
            <a:fillRect/>
          </a:stretch>
        </p:blipFill>
        <p:spPr>
          <a:xfrm>
            <a:off x="814387" y="1476375"/>
            <a:ext cx="10563225" cy="3905250"/>
          </a:xfrm>
          <a:prstGeom prst="rect">
            <a:avLst/>
          </a:prstGeom>
        </p:spPr>
      </p:pic>
    </p:spTree>
    <p:extLst>
      <p:ext uri="{BB962C8B-B14F-4D97-AF65-F5344CB8AC3E}">
        <p14:creationId xmlns:p14="http://schemas.microsoft.com/office/powerpoint/2010/main" val="1072717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VÍ DỤ NHẬN DỮ LIỆU TỪ DTH22</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idx="1"/>
          </p:nvPr>
        </p:nvSpPr>
        <p:spPr/>
        <p:txBody>
          <a:bodyPr>
            <a:normAutofit fontScale="92500" lnSpcReduction="10000"/>
          </a:bodyPr>
          <a:lstStyle/>
          <a:p>
            <a:r>
              <a:rPr lang="en-US"/>
              <a:t>Dữ liệu gồm phần nguyên và phần thập phân được truyền </a:t>
            </a:r>
            <a:r>
              <a:rPr lang="en-US"/>
              <a:t>như </a:t>
            </a:r>
            <a:r>
              <a:rPr lang="en-US" smtClean="0"/>
              <a:t>sau: </a:t>
            </a:r>
          </a:p>
          <a:p>
            <a:pPr marL="457200" lvl="1" indent="0">
              <a:buNone/>
            </a:pPr>
            <a:r>
              <a:rPr lang="en-US" b="1" smtClean="0"/>
              <a:t>DATA = 16 bit độ ẩm + 16-bit nhiệt độ + 8-bit check-sum </a:t>
            </a:r>
          </a:p>
          <a:p>
            <a:pPr marL="457200" lvl="1" indent="0">
              <a:buNone/>
            </a:pPr>
            <a:r>
              <a:rPr lang="en-US" smtClean="0"/>
              <a:t>(với 8-bit check-sum = </a:t>
            </a:r>
            <a:r>
              <a:rPr lang="en-US" i="1" smtClean="0"/>
              <a:t>8-bit cao độ ẩm + 8-bit thấp độ ẩm + 8-bit cao nhiệt độ + 8-bit thấp nhiệt độ)</a:t>
            </a:r>
            <a:r>
              <a:rPr lang="en-US" smtClean="0"/>
              <a:t>.</a:t>
            </a:r>
          </a:p>
          <a:p>
            <a:r>
              <a:rPr lang="en-US" smtClean="0"/>
              <a:t>Ví dụ: MCU nhận được 40 bit dữ liệu từ DTH22 là:</a:t>
            </a:r>
          </a:p>
          <a:p>
            <a:pPr marL="457200" lvl="1" indent="0">
              <a:buNone/>
            </a:pPr>
            <a:r>
              <a:rPr lang="en-US" smtClean="0"/>
              <a:t>0000_0010  1000_1100  0000_0001 0101_1111 1110_1110</a:t>
            </a:r>
          </a:p>
          <a:p>
            <a:pPr marL="457200" lvl="1" indent="0">
              <a:buNone/>
            </a:pPr>
            <a:endParaRPr lang="en-US" smtClean="0"/>
          </a:p>
          <a:p>
            <a:pPr marL="457200" lvl="1" indent="0">
              <a:buNone/>
            </a:pPr>
            <a:endParaRPr lang="en-US" smtClean="0"/>
          </a:p>
          <a:p>
            <a:r>
              <a:rPr lang="en-US" smtClean="0"/>
              <a:t>Tính toán: 0000_0010 1000_1100 = 652 =&gt; RH = 652.10 = 65.2% RH</a:t>
            </a:r>
          </a:p>
          <a:p>
            <a:pPr marL="1828800" lvl="4" indent="0">
              <a:buNone/>
            </a:pPr>
            <a:r>
              <a:rPr lang="en-US" sz="2400" smtClean="0"/>
              <a:t>0000_0001 0101_1111 = 351 =&gt; T = 351/10 = 35.1 </a:t>
            </a:r>
            <a:r>
              <a:rPr lang="en-US" sz="2400" baseline="30000" smtClean="0"/>
              <a:t>o</a:t>
            </a:r>
            <a:r>
              <a:rPr lang="en-US" sz="2400" smtClean="0"/>
              <a:t>C</a:t>
            </a:r>
          </a:p>
          <a:p>
            <a:r>
              <a:rPr lang="en-US" sz="2600" smtClean="0"/>
              <a:t>Checksum = </a:t>
            </a:r>
            <a:r>
              <a:rPr lang="en-US" sz="2600"/>
              <a:t>0000_0010 </a:t>
            </a:r>
            <a:r>
              <a:rPr lang="en-US" sz="2600" smtClean="0"/>
              <a:t>+ 1000_1100 + 0000_0001 + 0101_1111</a:t>
            </a:r>
          </a:p>
        </p:txBody>
      </p:sp>
      <p:sp>
        <p:nvSpPr>
          <p:cNvPr id="2" name="Rounded Rectangular Callout 1"/>
          <p:cNvSpPr/>
          <p:nvPr/>
        </p:nvSpPr>
        <p:spPr>
          <a:xfrm>
            <a:off x="1270000" y="4064429"/>
            <a:ext cx="1270000" cy="457930"/>
          </a:xfrm>
          <a:prstGeom prst="wedgeRoundRectCallout">
            <a:avLst>
              <a:gd name="adj1" fmla="val 19446"/>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cao độ ẩm</a:t>
            </a:r>
            <a:endParaRPr lang="en-US"/>
          </a:p>
        </p:txBody>
      </p:sp>
      <p:sp>
        <p:nvSpPr>
          <p:cNvPr id="22" name="Rounded Rectangular Callout 21"/>
          <p:cNvSpPr/>
          <p:nvPr/>
        </p:nvSpPr>
        <p:spPr>
          <a:xfrm>
            <a:off x="2768600" y="4073525"/>
            <a:ext cx="1270000" cy="457930"/>
          </a:xfrm>
          <a:prstGeom prst="wedgeRoundRectCallout">
            <a:avLst>
              <a:gd name="adj1" fmla="val 19446"/>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thấp độ ẩm</a:t>
            </a:r>
            <a:endParaRPr lang="en-US"/>
          </a:p>
        </p:txBody>
      </p:sp>
      <p:sp>
        <p:nvSpPr>
          <p:cNvPr id="23" name="Rounded Rectangular Callout 22"/>
          <p:cNvSpPr/>
          <p:nvPr/>
        </p:nvSpPr>
        <p:spPr>
          <a:xfrm>
            <a:off x="4267200" y="4082621"/>
            <a:ext cx="1270000" cy="457930"/>
          </a:xfrm>
          <a:prstGeom prst="wedgeRoundRectCallout">
            <a:avLst>
              <a:gd name="adj1" fmla="val 19446"/>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cao nhiệt độ</a:t>
            </a:r>
            <a:endParaRPr lang="en-US"/>
          </a:p>
        </p:txBody>
      </p:sp>
      <p:sp>
        <p:nvSpPr>
          <p:cNvPr id="24" name="Rounded Rectangular Callout 23"/>
          <p:cNvSpPr/>
          <p:nvPr/>
        </p:nvSpPr>
        <p:spPr>
          <a:xfrm>
            <a:off x="5765800" y="4082621"/>
            <a:ext cx="1270000" cy="457930"/>
          </a:xfrm>
          <a:prstGeom prst="wedgeRoundRectCallout">
            <a:avLst>
              <a:gd name="adj1" fmla="val -5554"/>
              <a:gd name="adj2" fmla="val -666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thấp nhiệt độ</a:t>
            </a:r>
            <a:endParaRPr lang="en-US"/>
          </a:p>
        </p:txBody>
      </p:sp>
      <p:sp>
        <p:nvSpPr>
          <p:cNvPr id="34" name="Rounded Rectangular Callout 33"/>
          <p:cNvSpPr/>
          <p:nvPr/>
        </p:nvSpPr>
        <p:spPr>
          <a:xfrm>
            <a:off x="7264400" y="4082621"/>
            <a:ext cx="1270000" cy="457930"/>
          </a:xfrm>
          <a:prstGeom prst="wedgeRoundRectCallout">
            <a:avLst>
              <a:gd name="adj1" fmla="val -24554"/>
              <a:gd name="adj2" fmla="val -722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8-bit check-sum</a:t>
            </a:r>
            <a:endParaRPr lang="en-US"/>
          </a:p>
        </p:txBody>
      </p:sp>
    </p:spTree>
    <p:extLst>
      <p:ext uri="{BB962C8B-B14F-4D97-AF65-F5344CB8AC3E}">
        <p14:creationId xmlns:p14="http://schemas.microsoft.com/office/powerpoint/2010/main" val="714189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smtClean="0">
                <a:solidFill>
                  <a:schemeClr val="accent1">
                    <a:lumMod val="75000"/>
                  </a:schemeClr>
                </a:solidFill>
                <a:latin typeface="Arial Narrow" panose="020B0606020202030204" pitchFamily="34" charset="0"/>
              </a:rPr>
              <a:t>HOẠT ĐỘNG</a:t>
            </a:r>
            <a:endParaRPr lang="en-US" sz="3200" b="1">
              <a:solidFill>
                <a:schemeClr val="accent1">
                  <a:lumMod val="75000"/>
                </a:schemeClr>
              </a:solidFill>
              <a:latin typeface="Arial Narrow" panose="020B0606020202030204" pitchFamily="34" charset="0"/>
            </a:endParaRPr>
          </a:p>
        </p:txBody>
      </p:sp>
      <p:sp>
        <p:nvSpPr>
          <p:cNvPr id="35" name="Content Placeholder 34"/>
          <p:cNvSpPr>
            <a:spLocks noGrp="1"/>
          </p:cNvSpPr>
          <p:nvPr>
            <p:ph idx="1"/>
          </p:nvPr>
        </p:nvSpPr>
        <p:spPr/>
        <p:txBody>
          <a:bodyPr>
            <a:normAutofit/>
          </a:bodyPr>
          <a:lstStyle/>
          <a:p>
            <a:r>
              <a:rPr lang="en-US" smtClean="0"/>
              <a:t>Sau khi MCU gửi tín hiệu Start, DHT22 thay đổi từ trạng thái low-power-consumption sang running-mode. Khi MCU gửi xong tín hiệu start, DHT22 sẽ gửi data phản hồi gồm 40-bit chứa thông tin độ ẩm và nhiệt độ như slide 5. Nếu không có tín hiệu start, DHT22 sẽ không gửi lại cho MCU tín hiệu phản hồi.</a:t>
            </a:r>
          </a:p>
          <a:p>
            <a:endParaRPr lang="en-US"/>
          </a:p>
        </p:txBody>
      </p:sp>
    </p:spTree>
    <p:extLst>
      <p:ext uri="{BB962C8B-B14F-4D97-AF65-F5344CB8AC3E}">
        <p14:creationId xmlns:p14="http://schemas.microsoft.com/office/powerpoint/2010/main" val="3867001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633</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Narrow</vt:lpstr>
      <vt:lpstr>Calibri</vt:lpstr>
      <vt:lpstr>Calibri Light</vt:lpstr>
      <vt:lpstr>Office Theme</vt:lpstr>
      <vt:lpstr>MÔ HÌNH KẾT NỐI IOT</vt:lpstr>
      <vt:lpstr>FLOW </vt:lpstr>
      <vt:lpstr>QUÁ TRÌNH ĐIỀU KHIỂN TỰ ĐỘNG</vt:lpstr>
      <vt:lpstr>PHẦN CỨNG CHO GIAI ĐOẠN MONITOR </vt:lpstr>
      <vt:lpstr>DHT22</vt:lpstr>
      <vt:lpstr>KẾT NỐI VỚI MCU</vt:lpstr>
      <vt:lpstr>TỔNG QUAN QUÁ TRÌNH TRUYỀN DỮ LIỆU CỦA DHT22</vt:lpstr>
      <vt:lpstr>VÍ DỤ NHẬN DỮ LIỆU TỪ DTH22</vt:lpstr>
      <vt:lpstr>HOẠT ĐỘNG</vt:lpstr>
      <vt:lpstr>MOISTURE SENSOR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KẾT NỐI IOT</dc:title>
  <dc:creator>anh vo minh</dc:creator>
  <cp:lastModifiedBy>anh vo minh</cp:lastModifiedBy>
  <cp:revision>25</cp:revision>
  <dcterms:created xsi:type="dcterms:W3CDTF">2019-03-18T14:36:51Z</dcterms:created>
  <dcterms:modified xsi:type="dcterms:W3CDTF">2019-03-20T16:16:38Z</dcterms:modified>
</cp:coreProperties>
</file>