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1175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95513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120057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77226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3819B9-02CB-40F4-927A-9D3FEABA76E3}"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98238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3819B9-02CB-40F4-927A-9D3FEABA76E3}"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69076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3819B9-02CB-40F4-927A-9D3FEABA76E3}"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8224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3819B9-02CB-40F4-927A-9D3FEABA76E3}"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409039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819B9-02CB-40F4-927A-9D3FEABA76E3}" type="datetimeFigureOut">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2817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3819B9-02CB-40F4-927A-9D3FEABA76E3}"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31775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3819B9-02CB-40F4-927A-9D3FEABA76E3}"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05497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819B9-02CB-40F4-927A-9D3FEABA76E3}" type="datetimeFigureOut">
              <a:rPr lang="en-US" smtClean="0"/>
              <a:t>3/19/2019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C639E-CEEA-40D1-91B3-F55CBA28428F}" type="slidenum">
              <a:rPr lang="en-US" smtClean="0"/>
              <a:t>‹#›</a:t>
            </a:fld>
            <a:endParaRPr lang="en-US"/>
          </a:p>
        </p:txBody>
      </p:sp>
    </p:spTree>
    <p:extLst>
      <p:ext uri="{BB962C8B-B14F-4D97-AF65-F5344CB8AC3E}">
        <p14:creationId xmlns:p14="http://schemas.microsoft.com/office/powerpoint/2010/main" val="1476875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MÔ HÌNH KẾT NỐI IOT</a:t>
            </a:r>
            <a:endParaRPr lang="en-US" sz="3200" b="1">
              <a:solidFill>
                <a:schemeClr val="accent1">
                  <a:lumMod val="75000"/>
                </a:schemeClr>
              </a:solidFill>
              <a:latin typeface="Arial Narrow" panose="020B0606020202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059" y="820272"/>
            <a:ext cx="8861611" cy="5674657"/>
          </a:xfrm>
        </p:spPr>
      </p:pic>
    </p:spTree>
    <p:extLst>
      <p:ext uri="{BB962C8B-B14F-4D97-AF65-F5344CB8AC3E}">
        <p14:creationId xmlns:p14="http://schemas.microsoft.com/office/powerpoint/2010/main" val="1541319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FLOW </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lstStyle/>
          <a:p>
            <a:r>
              <a:rPr lang="en-US" sz="2400" smtClean="0">
                <a:latin typeface="Arial" panose="020B0604020202020204" pitchFamily="34" charset="0"/>
                <a:cs typeface="Arial" panose="020B0604020202020204" pitchFamily="34" charset="0"/>
              </a:rPr>
              <a:t>Cảm biến ánh sáng, nhiệt độ, độ ẩm sẽ gửi data cho vi xử lý STM32F407, vi xử lý sau đó đưa lên Web để người dùng theo dõi.</a:t>
            </a:r>
          </a:p>
          <a:p>
            <a:r>
              <a:rPr lang="en-US" sz="2400" smtClean="0">
                <a:latin typeface="Arial" panose="020B0604020202020204" pitchFamily="34" charset="0"/>
                <a:cs typeface="Arial" panose="020B0604020202020204" pitchFamily="34" charset="0"/>
              </a:rPr>
              <a:t> Có 3 giai đoạn là: monitor, control, warning.</a:t>
            </a:r>
          </a:p>
          <a:p>
            <a:r>
              <a:rPr lang="en-US" sz="2400" smtClean="0">
                <a:latin typeface="Arial" panose="020B0604020202020204" pitchFamily="34" charset="0"/>
                <a:cs typeface="Arial" panose="020B0604020202020204" pitchFamily="34" charset="0"/>
              </a:rPr>
              <a:t>2 mức control là control tự động và bằng tay.</a:t>
            </a:r>
          </a:p>
          <a:p>
            <a:r>
              <a:rPr lang="en-US" sz="2400" smtClean="0">
                <a:latin typeface="Arial" panose="020B0604020202020204" pitchFamily="34" charset="0"/>
                <a:cs typeface="Arial" panose="020B0604020202020204" pitchFamily="34" charset="0"/>
              </a:rPr>
              <a:t>Warning: 3 LED xanh là môi </a:t>
            </a:r>
            <a:r>
              <a:rPr lang="en-US" sz="2400" smtClean="0">
                <a:latin typeface="Arial" panose="020B0604020202020204" pitchFamily="34" charset="0"/>
                <a:cs typeface="Arial" panose="020B0604020202020204" pitchFamily="34" charset="0"/>
              </a:rPr>
              <a:t>trường bình thường. </a:t>
            </a:r>
            <a:r>
              <a:rPr lang="en-US" sz="2400" smtClean="0">
                <a:latin typeface="Arial" panose="020B0604020202020204" pitchFamily="34" charset="0"/>
                <a:cs typeface="Arial" panose="020B0604020202020204" pitchFamily="34" charset="0"/>
              </a:rPr>
              <a:t>Nếu có bất thường, 1 LED đỏ chỉ vượt mức thường 1 ít (cần con số), 2 LED đỏ nếu vượt ở ngưỡng medium (cần con số), 3 LED nếu ngoài tầm điều khiển</a:t>
            </a: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Để theo dõi trên Web,( thông qua PC và ứng dụng Android điện thoại), người quản trị cần nhập thông tin (credential) vào. Nếu đúng mới được phép theo dõi và điều chỉnh</a:t>
            </a:r>
          </a:p>
          <a:p>
            <a:endParaRPr lang="en-US" smtClean="0"/>
          </a:p>
          <a:p>
            <a:endParaRPr lang="en-US"/>
          </a:p>
        </p:txBody>
      </p:sp>
    </p:spTree>
    <p:extLst>
      <p:ext uri="{BB962C8B-B14F-4D97-AF65-F5344CB8AC3E}">
        <p14:creationId xmlns:p14="http://schemas.microsoft.com/office/powerpoint/2010/main" val="1790780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QUÁ TRÌNH ĐIỀU KHIỂN TỰ ĐỘNG</a:t>
            </a:r>
            <a:endParaRPr lang="en-US" sz="3200" b="1">
              <a:solidFill>
                <a:schemeClr val="accent1">
                  <a:lumMod val="75000"/>
                </a:schemeClr>
              </a:solidFill>
              <a:latin typeface="Arial Narrow" panose="020B0606020202030204" pitchFamily="34" charset="0"/>
            </a:endParaRPr>
          </a:p>
        </p:txBody>
      </p:sp>
      <p:sp>
        <p:nvSpPr>
          <p:cNvPr id="3" name="Rectangle 2"/>
          <p:cNvSpPr/>
          <p:nvPr/>
        </p:nvSpPr>
        <p:spPr>
          <a:xfrm>
            <a:off x="5376582" y="820272"/>
            <a:ext cx="1818302" cy="45507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Bắt đầu chương trình</a:t>
            </a:r>
            <a:endParaRPr lang="en-US" sz="1400"/>
          </a:p>
        </p:txBody>
      </p:sp>
      <p:sp>
        <p:nvSpPr>
          <p:cNvPr id="5" name="Rectangle 4"/>
          <p:cNvSpPr/>
          <p:nvPr/>
        </p:nvSpPr>
        <p:spPr>
          <a:xfrm>
            <a:off x="5376582" y="1600180"/>
            <a:ext cx="1818303" cy="48231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Thành lập kết nối với Web server</a:t>
            </a:r>
            <a:endParaRPr lang="en-US" sz="1400"/>
          </a:p>
        </p:txBody>
      </p:sp>
      <p:sp>
        <p:nvSpPr>
          <p:cNvPr id="6" name="Rectangle 5"/>
          <p:cNvSpPr/>
          <p:nvPr/>
        </p:nvSpPr>
        <p:spPr>
          <a:xfrm>
            <a:off x="5376582" y="2489120"/>
            <a:ext cx="1818303" cy="49438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Thiết lập các thông  số chuẩn</a:t>
            </a:r>
            <a:endParaRPr lang="en-US" sz="1400"/>
          </a:p>
        </p:txBody>
      </p:sp>
      <p:sp>
        <p:nvSpPr>
          <p:cNvPr id="7" name="Rectangle 6"/>
          <p:cNvSpPr/>
          <p:nvPr/>
        </p:nvSpPr>
        <p:spPr>
          <a:xfrm>
            <a:off x="5376581" y="3438582"/>
            <a:ext cx="1818303" cy="45197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Đọc sensor data (light, LDR, …)</a:t>
            </a:r>
            <a:endParaRPr lang="en-US" sz="1400"/>
          </a:p>
        </p:txBody>
      </p:sp>
      <p:sp>
        <p:nvSpPr>
          <p:cNvPr id="8" name="Flowchart: Decision 7"/>
          <p:cNvSpPr/>
          <p:nvPr/>
        </p:nvSpPr>
        <p:spPr>
          <a:xfrm>
            <a:off x="5376581" y="4193798"/>
            <a:ext cx="1818303" cy="849559"/>
          </a:xfrm>
          <a:prstGeom prst="flowChartDecisi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Đúng giá trị mong muốn</a:t>
            </a:r>
            <a:endParaRPr lang="en-US" sz="1400"/>
          </a:p>
        </p:txBody>
      </p:sp>
      <p:sp>
        <p:nvSpPr>
          <p:cNvPr id="9" name="Rectangle 8"/>
          <p:cNvSpPr/>
          <p:nvPr/>
        </p:nvSpPr>
        <p:spPr>
          <a:xfrm>
            <a:off x="5376580" y="5378458"/>
            <a:ext cx="1818303" cy="44671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Điều chỉnh lại các cảm biến</a:t>
            </a:r>
            <a:endParaRPr lang="en-US" sz="1400"/>
          </a:p>
        </p:txBody>
      </p:sp>
      <p:cxnSp>
        <p:nvCxnSpPr>
          <p:cNvPr id="11" name="Straight Arrow Connector 10"/>
          <p:cNvCxnSpPr>
            <a:stCxn id="8" idx="2"/>
            <a:endCxn id="9" idx="0"/>
          </p:cNvCxnSpPr>
          <p:nvPr/>
        </p:nvCxnSpPr>
        <p:spPr>
          <a:xfrm flipH="1">
            <a:off x="6285732" y="5043357"/>
            <a:ext cx="1" cy="33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2"/>
            <a:endCxn id="7" idx="1"/>
          </p:cNvCxnSpPr>
          <p:nvPr/>
        </p:nvCxnSpPr>
        <p:spPr>
          <a:xfrm rot="5400000" flipH="1">
            <a:off x="4750854" y="4290299"/>
            <a:ext cx="2160605" cy="909151"/>
          </a:xfrm>
          <a:prstGeom prst="bentConnector4">
            <a:avLst>
              <a:gd name="adj1" fmla="val -20604"/>
              <a:gd name="adj2" fmla="val 2310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3"/>
            <a:endCxn id="6" idx="3"/>
          </p:cNvCxnSpPr>
          <p:nvPr/>
        </p:nvCxnSpPr>
        <p:spPr>
          <a:xfrm flipV="1">
            <a:off x="7194884" y="2736314"/>
            <a:ext cx="1" cy="188226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2"/>
            <a:endCxn id="5" idx="0"/>
          </p:cNvCxnSpPr>
          <p:nvPr/>
        </p:nvCxnSpPr>
        <p:spPr>
          <a:xfrm>
            <a:off x="6285733" y="1275347"/>
            <a:ext cx="1" cy="32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2"/>
            <a:endCxn id="6" idx="0"/>
          </p:cNvCxnSpPr>
          <p:nvPr/>
        </p:nvCxnSpPr>
        <p:spPr>
          <a:xfrm>
            <a:off x="6285734" y="2082496"/>
            <a:ext cx="0" cy="40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2"/>
            <a:endCxn id="7" idx="0"/>
          </p:cNvCxnSpPr>
          <p:nvPr/>
        </p:nvCxnSpPr>
        <p:spPr>
          <a:xfrm flipH="1">
            <a:off x="6285733" y="2983507"/>
            <a:ext cx="1" cy="4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2"/>
            <a:endCxn id="8" idx="0"/>
          </p:cNvCxnSpPr>
          <p:nvPr/>
        </p:nvCxnSpPr>
        <p:spPr>
          <a:xfrm>
            <a:off x="6285733" y="3890559"/>
            <a:ext cx="0" cy="30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45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PHẦN CỨNG CHO GIAI ĐOẠN MONITOR </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lstStyle/>
          <a:p>
            <a:r>
              <a:rPr lang="en-US" sz="2400" smtClean="0">
                <a:latin typeface="Arial" panose="020B0604020202020204" pitchFamily="34" charset="0"/>
                <a:cs typeface="Arial" panose="020B0604020202020204" pitchFamily="34" charset="0"/>
              </a:rPr>
              <a:t>DHT22: cảm biến đo nhiệt độ và độ ẩm</a:t>
            </a:r>
          </a:p>
          <a:p>
            <a:endParaRPr lang="en-US"/>
          </a:p>
        </p:txBody>
      </p:sp>
    </p:spTree>
    <p:extLst>
      <p:ext uri="{BB962C8B-B14F-4D97-AF65-F5344CB8AC3E}">
        <p14:creationId xmlns:p14="http://schemas.microsoft.com/office/powerpoint/2010/main" val="1860711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MOISTURE SENSOR</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lstStyle/>
          <a:p>
            <a:r>
              <a:rPr lang="en-US" sz="2400" smtClean="0">
                <a:latin typeface="Arial" panose="020B0604020202020204" pitchFamily="34" charset="0"/>
                <a:cs typeface="Arial" panose="020B0604020202020204" pitchFamily="34" charset="0"/>
              </a:rPr>
              <a:t>Moisture sensor: được tạo thành từ 2 điện cực (electrodes) làm từ hỗn hợp gốm cát hoặc thạch cao. Điện trở của sensor có mối tương quan với lượng độ ẩm trong đất. Theo định luật Ohm, được tính bằng công thức:</a:t>
            </a:r>
          </a:p>
          <a:p>
            <a:r>
              <a:rPr lang="en-US" sz="2400" smtClean="0">
                <a:latin typeface="Arial" panose="020B0604020202020204" pitchFamily="34" charset="0"/>
                <a:cs typeface="Arial" panose="020B0604020202020204" pitchFamily="34" charset="0"/>
              </a:rPr>
              <a:t>R = U/I Khi độ ẩm trong đất cao thì dòng điện lớn dẫn đến điện trở thấp và ngược lại</a:t>
            </a:r>
            <a:endParaRPr lang="en-US" sz="2400" smtClean="0">
              <a:latin typeface="Arial" panose="020B0604020202020204" pitchFamily="34" charset="0"/>
              <a:cs typeface="Arial" panose="020B0604020202020204" pitchFamily="34" charset="0"/>
            </a:endParaRPr>
          </a:p>
          <a:p>
            <a:r>
              <a:rPr lang="en-US" smtClean="0"/>
              <a:t>Công thức tính: Giả sử A0 có giá trị là V</a:t>
            </a:r>
            <a:r>
              <a:rPr lang="en-US" baseline="-25000" smtClean="0"/>
              <a:t>ADC</a:t>
            </a:r>
            <a:r>
              <a:rPr lang="en-US" smtClean="0"/>
              <a:t> =&gt; Giá trị analog = V</a:t>
            </a:r>
            <a:r>
              <a:rPr lang="en-US" baseline="-25000" smtClean="0"/>
              <a:t>ADC</a:t>
            </a:r>
            <a:r>
              <a:rPr lang="en-US" smtClean="0"/>
              <a:t>/1023</a:t>
            </a:r>
          </a:p>
          <a:p>
            <a:r>
              <a:rPr lang="en-US" smtClean="0"/>
              <a:t>Độ ẩm = 100 – (giá trị analog*100)</a:t>
            </a:r>
            <a:endParaRPr lang="en-US"/>
          </a:p>
        </p:txBody>
      </p:sp>
    </p:spTree>
    <p:extLst>
      <p:ext uri="{BB962C8B-B14F-4D97-AF65-F5344CB8AC3E}">
        <p14:creationId xmlns:p14="http://schemas.microsoft.com/office/powerpoint/2010/main" val="2965686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311</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Narrow</vt:lpstr>
      <vt:lpstr>Calibri</vt:lpstr>
      <vt:lpstr>Calibri Light</vt:lpstr>
      <vt:lpstr>Office Theme</vt:lpstr>
      <vt:lpstr>MÔ HÌNH KẾT NỐI IOT</vt:lpstr>
      <vt:lpstr>FLOW </vt:lpstr>
      <vt:lpstr>QUÁ TRÌNH ĐIỀU KHIỂN TỰ ĐỘNG</vt:lpstr>
      <vt:lpstr>PHẦN CỨNG CHO GIAI ĐOẠN MONITOR </vt:lpstr>
      <vt:lpstr>MOISTURE SENSOR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KẾT NỐI IOT</dc:title>
  <dc:creator>anh vo minh</dc:creator>
  <cp:lastModifiedBy>anh vo minh</cp:lastModifiedBy>
  <cp:revision>11</cp:revision>
  <dcterms:created xsi:type="dcterms:W3CDTF">2019-03-18T14:36:51Z</dcterms:created>
  <dcterms:modified xsi:type="dcterms:W3CDTF">2019-03-19T16:48:25Z</dcterms:modified>
</cp:coreProperties>
</file>