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6"/>
  </p:notesMasterIdLst>
  <p:sldIdLst>
    <p:sldId id="256" r:id="rId3"/>
    <p:sldId id="340" r:id="rId4"/>
    <p:sldId id="257" r:id="rId5"/>
    <p:sldId id="258" r:id="rId6"/>
    <p:sldId id="259" r:id="rId7"/>
    <p:sldId id="341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86" r:id="rId23"/>
    <p:sldId id="274" r:id="rId24"/>
    <p:sldId id="275" r:id="rId25"/>
    <p:sldId id="277" r:id="rId26"/>
    <p:sldId id="281" r:id="rId27"/>
    <p:sldId id="283" r:id="rId28"/>
    <p:sldId id="282" r:id="rId29"/>
    <p:sldId id="284" r:id="rId30"/>
    <p:sldId id="285" r:id="rId31"/>
    <p:sldId id="287" r:id="rId32"/>
    <p:sldId id="288" r:id="rId33"/>
    <p:sldId id="289" r:id="rId34"/>
    <p:sldId id="290" r:id="rId35"/>
    <p:sldId id="33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42" r:id="rId54"/>
    <p:sldId id="339" r:id="rId55"/>
    <p:sldId id="308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3" r:id="rId72"/>
    <p:sldId id="326" r:id="rId73"/>
    <p:sldId id="327" r:id="rId74"/>
    <p:sldId id="328" r:id="rId75"/>
    <p:sldId id="329" r:id="rId76"/>
    <p:sldId id="330" r:id="rId77"/>
    <p:sldId id="345" r:id="rId78"/>
    <p:sldId id="331" r:id="rId79"/>
    <p:sldId id="333" r:id="rId80"/>
    <p:sldId id="344" r:id="rId81"/>
    <p:sldId id="335" r:id="rId82"/>
    <p:sldId id="336" r:id="rId83"/>
    <p:sldId id="337" r:id="rId84"/>
    <p:sldId id="347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2E3D-7516-43E2-B4F1-D7C012CF6E2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66C01-5411-4B89-95D0-C0589436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66C01-5411-4B89-95D0-C0589436DDE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D8AADE-5675-4B40-82F2-F009413943E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A2AADA-5411-48FB-B117-36FB071970E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err="1" smtClean="0"/>
              <a:t>Oleh</a:t>
            </a:r>
            <a:endParaRPr lang="en-US" sz="2000" dirty="0" smtClean="0"/>
          </a:p>
          <a:p>
            <a:r>
              <a:rPr lang="en-US" b="1" dirty="0" smtClean="0"/>
              <a:t>Jovan </a:t>
            </a:r>
            <a:r>
              <a:rPr lang="en-US" b="1" dirty="0" err="1" smtClean="0"/>
              <a:t>Gunawan</a:t>
            </a:r>
            <a:r>
              <a:rPr lang="en-US" b="1" dirty="0" smtClean="0"/>
              <a:t> 2011730029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sz="4000" i="1" dirty="0" smtClean="0"/>
              <a:t>Data Mining </a:t>
            </a:r>
            <a:r>
              <a:rPr lang="en-US" sz="4000" dirty="0" err="1" smtClean="0"/>
              <a:t>Histori</a:t>
            </a:r>
            <a:r>
              <a:rPr lang="en-US" sz="4000" dirty="0" smtClean="0"/>
              <a:t> </a:t>
            </a:r>
            <a:r>
              <a:rPr lang="en-US" sz="4000" dirty="0" err="1" smtClean="0"/>
              <a:t>Pencarian</a:t>
            </a:r>
            <a:r>
              <a:rPr lang="en-US" sz="4000" dirty="0" smtClean="0"/>
              <a:t> </a:t>
            </a:r>
            <a:r>
              <a:rPr lang="en-US" sz="4000" dirty="0" err="1" smtClean="0"/>
              <a:t>Rute</a:t>
            </a:r>
            <a:r>
              <a:rPr lang="en-US" sz="4000" dirty="0" smtClean="0"/>
              <a:t> </a:t>
            </a:r>
            <a:r>
              <a:rPr lang="en-US" sz="4000" dirty="0" err="1" smtClean="0"/>
              <a:t>Angkot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9297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Missing value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endParaRPr lang="en-US" dirty="0" smtClean="0"/>
          </a:p>
          <a:p>
            <a:pPr lvl="1"/>
            <a:r>
              <a:rPr lang="en-US" dirty="0" err="1" smtClean="0"/>
              <a:t>Membuang</a:t>
            </a:r>
            <a:r>
              <a:rPr lang="en-US" dirty="0" smtClean="0"/>
              <a:t> tuple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hilang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manual.</a:t>
            </a:r>
          </a:p>
          <a:p>
            <a:pPr lvl="1"/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hilang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9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Noisy data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i="1" dirty="0" smtClean="0"/>
              <a:t>smoothing</a:t>
            </a:r>
            <a:r>
              <a:rPr lang="en-US" dirty="0" smtClean="0"/>
              <a:t>. 3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i="1" dirty="0" smtClean="0"/>
              <a:t>smoothing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Binning</a:t>
            </a:r>
          </a:p>
          <a:p>
            <a:pPr lvl="1"/>
            <a:r>
              <a:rPr lang="en-US" i="1" dirty="0" smtClean="0"/>
              <a:t>Regression</a:t>
            </a:r>
          </a:p>
          <a:p>
            <a:pPr lvl="1"/>
            <a:r>
              <a:rPr lang="en-US" i="1" dirty="0" smtClean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79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Integration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Data integration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396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Selection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Data selection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data.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lvl="1"/>
            <a:r>
              <a:rPr lang="en-US" dirty="0" err="1" smtClean="0"/>
              <a:t>NPMMahasiswa</a:t>
            </a:r>
            <a:endParaRPr lang="en-US" dirty="0" smtClean="0"/>
          </a:p>
          <a:p>
            <a:pPr lvl="1"/>
            <a:r>
              <a:rPr lang="en-US" dirty="0" err="1" smtClean="0"/>
              <a:t>NamaMahasiswa</a:t>
            </a:r>
            <a:endParaRPr lang="en-US" dirty="0" smtClean="0"/>
          </a:p>
          <a:p>
            <a:pPr lvl="1"/>
            <a:r>
              <a:rPr lang="en-US" dirty="0" err="1" smtClean="0"/>
              <a:t>JenisKelamin</a:t>
            </a:r>
            <a:endParaRPr lang="en-US" dirty="0" smtClean="0"/>
          </a:p>
          <a:p>
            <a:pPr lvl="1"/>
            <a:r>
              <a:rPr lang="en-US" dirty="0" err="1" smtClean="0"/>
              <a:t>Alamat</a:t>
            </a:r>
            <a:endParaRPr lang="en-US" dirty="0" smtClean="0"/>
          </a:p>
          <a:p>
            <a:pPr lvl="1"/>
            <a:r>
              <a:rPr lang="en-US" dirty="0" err="1" smtClean="0"/>
              <a:t>MataKuliah</a:t>
            </a:r>
            <a:endParaRPr lang="en-US" dirty="0"/>
          </a:p>
          <a:p>
            <a:pPr lvl="1"/>
            <a:r>
              <a:rPr lang="en-US" dirty="0" err="1" smtClean="0"/>
              <a:t>NilaiArt</a:t>
            </a:r>
            <a:endParaRPr lang="en-US" dirty="0"/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UTS</a:t>
            </a:r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UAS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6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Transformation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Data transformation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pengubahan</a:t>
            </a:r>
            <a:r>
              <a:rPr lang="en-US" dirty="0" smtClean="0"/>
              <a:t> data agar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proses </a:t>
            </a:r>
            <a:r>
              <a:rPr lang="en-US" i="1" dirty="0" smtClean="0"/>
              <a:t>data mining.</a:t>
            </a:r>
            <a:endParaRPr lang="en-US" dirty="0" smtClean="0"/>
          </a:p>
          <a:p>
            <a:r>
              <a:rPr lang="en-US" i="1" dirty="0" smtClean="0"/>
              <a:t>Data transformation </a:t>
            </a:r>
            <a:r>
              <a:rPr lang="en-US" dirty="0" err="1" smtClean="0"/>
              <a:t>melibatkan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Smoothing</a:t>
            </a:r>
          </a:p>
          <a:p>
            <a:pPr lvl="1"/>
            <a:r>
              <a:rPr lang="en-US" i="1" dirty="0" smtClean="0"/>
              <a:t>Aggregation</a:t>
            </a:r>
          </a:p>
          <a:p>
            <a:pPr lvl="1"/>
            <a:r>
              <a:rPr lang="en-US" i="1" dirty="0" smtClean="0"/>
              <a:t>Generalization</a:t>
            </a:r>
          </a:p>
          <a:p>
            <a:pPr lvl="1"/>
            <a:r>
              <a:rPr lang="en-US" i="1" dirty="0" smtClean="0"/>
              <a:t>Normalization</a:t>
            </a:r>
          </a:p>
          <a:p>
            <a:pPr lvl="1"/>
            <a:r>
              <a:rPr lang="en-US" i="1" dirty="0" smtClean="0"/>
              <a:t>Attribute Construction</a:t>
            </a:r>
          </a:p>
        </p:txBody>
      </p:sp>
    </p:spTree>
    <p:extLst>
      <p:ext uri="{BB962C8B-B14F-4D97-AF65-F5344CB8AC3E}">
        <p14:creationId xmlns:p14="http://schemas.microsoft.com/office/powerpoint/2010/main" val="27396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Mining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Data Mining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inti sari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knowledge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data.</a:t>
            </a:r>
          </a:p>
          <a:p>
            <a:r>
              <a:rPr lang="en-US" i="1" dirty="0" smtClean="0"/>
              <a:t>Classification</a:t>
            </a:r>
            <a:r>
              <a:rPr lang="en-US" dirty="0" smtClean="0"/>
              <a:t>,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Data Classification, </a:t>
            </a:r>
            <a:r>
              <a:rPr lang="en-US" dirty="0" smtClean="0"/>
              <a:t>proses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97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Classification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65" y="1600200"/>
            <a:ext cx="4395670" cy="4525963"/>
          </a:xfrm>
        </p:spPr>
      </p:pic>
    </p:spTree>
    <p:extLst>
      <p:ext uri="{BB962C8B-B14F-4D97-AF65-F5344CB8AC3E}">
        <p14:creationId xmlns:p14="http://schemas.microsoft.com/office/powerpoint/2010/main" val="47262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Classification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7472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i="1" dirty="0" smtClean="0"/>
              <a:t>Decision Tree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49227"/>
            <a:ext cx="5181600" cy="29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i="1" dirty="0" smtClean="0"/>
              <a:t>split point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 lvl="1"/>
            <a:r>
              <a:rPr lang="en-US" i="1" dirty="0" smtClean="0"/>
              <a:t>Discrete valued</a:t>
            </a:r>
          </a:p>
          <a:p>
            <a:pPr lvl="1"/>
            <a:r>
              <a:rPr lang="en-US" i="1" dirty="0" err="1" smtClean="0"/>
              <a:t>Continous</a:t>
            </a:r>
            <a:r>
              <a:rPr lang="en-US" i="1" dirty="0" smtClean="0"/>
              <a:t> values</a:t>
            </a:r>
          </a:p>
          <a:p>
            <a:pPr lvl="1"/>
            <a:r>
              <a:rPr lang="en-US" i="1" dirty="0" smtClean="0"/>
              <a:t>Discrete valued and a binary tree</a:t>
            </a:r>
          </a:p>
        </p:txBody>
      </p:sp>
    </p:spTree>
    <p:extLst>
      <p:ext uri="{BB962C8B-B14F-4D97-AF65-F5344CB8AC3E}">
        <p14:creationId xmlns:p14="http://schemas.microsoft.com/office/powerpoint/2010/main" val="11897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718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3108960"/>
            <a:ext cx="6480048" cy="2301240"/>
          </a:xfrm>
        </p:spPr>
        <p:txBody>
          <a:bodyPr>
            <a:normAutofit/>
          </a:bodyPr>
          <a:lstStyle/>
          <a:p>
            <a:r>
              <a:rPr lang="en-US" sz="5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Pendahuluan</a:t>
            </a:r>
            <a:endParaRPr lang="en-US" sz="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071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6239"/>
            <a:ext cx="7391400" cy="4834877"/>
          </a:xfrm>
        </p:spPr>
      </p:pic>
    </p:spTree>
    <p:extLst>
      <p:ext uri="{BB962C8B-B14F-4D97-AF65-F5344CB8AC3E}">
        <p14:creationId xmlns:p14="http://schemas.microsoft.com/office/powerpoint/2010/main" val="10708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decision tree,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,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ID3 </a:t>
            </a:r>
            <a:r>
              <a:rPr lang="en-US" dirty="0" err="1" smtClean="0"/>
              <a:t>dan</a:t>
            </a:r>
            <a:r>
              <a:rPr lang="en-US" dirty="0" smtClean="0"/>
              <a:t> C4.5</a:t>
            </a:r>
          </a:p>
        </p:txBody>
      </p:sp>
    </p:spTree>
    <p:extLst>
      <p:ext uri="{BB962C8B-B14F-4D97-AF65-F5344CB8AC3E}">
        <p14:creationId xmlns:p14="http://schemas.microsoft.com/office/powerpoint/2010/main" val="13409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r>
              <a:rPr lang="en-US" dirty="0" smtClean="0"/>
              <a:t>ID3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Entropy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gain info.</a:t>
            </a:r>
          </a:p>
        </p:txBody>
      </p:sp>
    </p:spTree>
    <p:extLst>
      <p:ext uri="{BB962C8B-B14F-4D97-AF65-F5344CB8AC3E}">
        <p14:creationId xmlns:p14="http://schemas.microsoft.com/office/powerpoint/2010/main" val="376533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𝐼𝑛𝑓𝑜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𝐼𝑛𝑓𝑜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𝐼𝑛𝑓𝑜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26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𝐼𝑛𝑓𝑜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𝐼𝑛𝑓𝑜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Perhitungan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atribut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Atribut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gain info </a:t>
                </a:r>
                <a:r>
                  <a:rPr lang="en-US" dirty="0" err="1" smtClean="0"/>
                  <a:t>terbesar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dipilih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dijadikan</a:t>
                </a:r>
                <a:r>
                  <a:rPr lang="en-US" dirty="0" smtClean="0"/>
                  <a:t>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5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Kasus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ID3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3686"/>
              </p:ext>
            </p:extLst>
          </p:nvPr>
        </p:nvGraphicFramePr>
        <p:xfrm>
          <a:off x="199008" y="1066800"/>
          <a:ext cx="886879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13"/>
                <a:gridCol w="1040789"/>
                <a:gridCol w="1490326"/>
                <a:gridCol w="862821"/>
                <a:gridCol w="1804079"/>
                <a:gridCol w="3064364"/>
              </a:tblGrid>
              <a:tr h="331401">
                <a:tc>
                  <a:txBody>
                    <a:bodyPr/>
                    <a:lstStyle/>
                    <a:p>
                      <a:r>
                        <a:rPr lang="en-US" dirty="0" smtClean="0"/>
                        <a:t>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Pendapatan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Resiko_kredit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Class:membeli_komputer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9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Kasus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ID3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Perhitungan </a:t>
                </a:r>
                <a:r>
                  <a:rPr lang="en-US" sz="3000" dirty="0" err="1" smtClean="0"/>
                  <a:t>nilai</a:t>
                </a:r>
                <a:r>
                  <a:rPr lang="en-US" sz="3000" dirty="0" smtClean="0"/>
                  <a:t> </a:t>
                </a:r>
                <a:r>
                  <a:rPr lang="en-US" sz="3000" i="1" dirty="0" smtClean="0"/>
                  <a:t>entropy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untuk</a:t>
                </a:r>
                <a:r>
                  <a:rPr lang="en-US" sz="3000" dirty="0" smtClean="0"/>
                  <a:t> data </a:t>
                </a:r>
                <a:r>
                  <a:rPr lang="en-US" sz="3000" dirty="0" err="1" smtClean="0"/>
                  <a:t>tersebut</a:t>
                </a:r>
                <a:r>
                  <a:rPr lang="en-US" sz="30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</a:rPr>
                      <m:t>𝐼</m:t>
                    </m:r>
                    <m:r>
                      <a:rPr lang="en-US" sz="3000" b="0" i="1" smtClean="0">
                        <a:latin typeface="Cambria Math"/>
                      </a:rPr>
                      <m:t>𝑛𝑓𝑜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3000" b="0" dirty="0" smtClean="0"/>
                      <m:t> 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3000" dirty="0" smtClean="0"/>
                  <a:t> = 0.940 bits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  <a:blipFill rotWithShape="1">
                <a:blip r:embed="rId2"/>
                <a:stretch>
                  <a:fillRect l="-1704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Kasus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ID3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Perhitungan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entropy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atribut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umur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𝑢𝑚𝑢𝑟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(−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(−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(−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0.694 bits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  <a:blipFill rotWithShape="1">
                <a:blip r:embed="rId2"/>
                <a:stretch>
                  <a:fillRect l="-1704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21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Kasus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ID3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Perhitungan </a:t>
                </a:r>
                <a:r>
                  <a:rPr lang="en-US" sz="3000" dirty="0" err="1" smtClean="0"/>
                  <a:t>nilai</a:t>
                </a:r>
                <a:r>
                  <a:rPr lang="en-US" sz="3000" dirty="0" smtClean="0"/>
                  <a:t> </a:t>
                </a:r>
                <a:r>
                  <a:rPr lang="en-US" sz="3000" i="1" dirty="0" smtClean="0"/>
                  <a:t>gain </a:t>
                </a:r>
                <a:r>
                  <a:rPr lang="en-US" i="1" dirty="0" smtClean="0"/>
                  <a:t>info</a:t>
                </a:r>
                <a:r>
                  <a:rPr lang="en-US" sz="3000" i="1" dirty="0" smtClean="0"/>
                  <a:t> </a:t>
                </a:r>
                <a:r>
                  <a:rPr lang="en-US" sz="3000" dirty="0" err="1" smtClean="0"/>
                  <a:t>dari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atribut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tersebut</a:t>
                </a:r>
                <a:r>
                  <a:rPr lang="en-US" sz="30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</a:rPr>
                      <m:t>𝑔</m:t>
                    </m:r>
                    <m:r>
                      <a:rPr lang="en-US" sz="3000" b="0" i="1" smtClean="0">
                        <a:latin typeface="Cambria Math"/>
                      </a:rPr>
                      <m:t>𝑎𝑖𝑛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𝑢𝑚𝑢𝑟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=0.940 −0.694</m:t>
                    </m:r>
                  </m:oMath>
                </a14:m>
                <a:r>
                  <a:rPr lang="en-US" sz="3000" dirty="0" smtClean="0"/>
                  <a:t> = 0.246 bits</a:t>
                </a:r>
              </a:p>
              <a:p>
                <a:pPr marL="0" indent="0" algn="ctr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err="1" smtClean="0"/>
                  <a:t>Perhitungan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ini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dilakukan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pada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semua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atribut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sehingga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diperoleh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2700" dirty="0" smtClean="0"/>
                  <a:t>	- gain(</a:t>
                </a:r>
                <a:r>
                  <a:rPr lang="en-US" sz="2700" dirty="0" err="1" smtClean="0"/>
                  <a:t>pendapatan</a:t>
                </a:r>
                <a:r>
                  <a:rPr lang="en-US" sz="2700" dirty="0" smtClean="0"/>
                  <a:t>) </a:t>
                </a:r>
                <a:r>
                  <a:rPr lang="en-US" sz="2700" dirty="0" err="1" smtClean="0"/>
                  <a:t>adalah</a:t>
                </a:r>
                <a:r>
                  <a:rPr lang="en-US" sz="2700" dirty="0" smtClean="0"/>
                  <a:t> 0.029 bits</a:t>
                </a:r>
              </a:p>
              <a:p>
                <a:pPr marL="0" indent="0">
                  <a:buNone/>
                </a:pPr>
                <a:r>
                  <a:rPr lang="en-US" sz="2700" dirty="0"/>
                  <a:t>	</a:t>
                </a:r>
                <a:r>
                  <a:rPr lang="en-US" sz="2700" dirty="0" smtClean="0"/>
                  <a:t>- gain(</a:t>
                </a:r>
                <a:r>
                  <a:rPr lang="en-US" sz="2700" dirty="0" err="1" smtClean="0"/>
                  <a:t>siswa</a:t>
                </a:r>
                <a:r>
                  <a:rPr lang="en-US" sz="2700" dirty="0" smtClean="0"/>
                  <a:t>) </a:t>
                </a:r>
                <a:r>
                  <a:rPr lang="en-US" sz="2700" dirty="0" err="1" smtClean="0"/>
                  <a:t>adalah</a:t>
                </a:r>
                <a:r>
                  <a:rPr lang="en-US" sz="2700" dirty="0" smtClean="0"/>
                  <a:t> 0.151 bits</a:t>
                </a:r>
              </a:p>
              <a:p>
                <a:pPr marL="0" indent="0">
                  <a:buNone/>
                </a:pPr>
                <a:r>
                  <a:rPr lang="en-US" sz="2700" dirty="0"/>
                  <a:t>	</a:t>
                </a:r>
                <a:r>
                  <a:rPr lang="en-US" sz="2700" dirty="0" smtClean="0"/>
                  <a:t>- gain(</a:t>
                </a:r>
                <a:r>
                  <a:rPr lang="en-US" sz="2700" dirty="0" err="1" smtClean="0"/>
                  <a:t>resiko_kredit</a:t>
                </a:r>
                <a:r>
                  <a:rPr lang="en-US" sz="2700" dirty="0" smtClean="0"/>
                  <a:t>) </a:t>
                </a:r>
                <a:r>
                  <a:rPr lang="en-US" sz="2700" dirty="0" err="1" smtClean="0"/>
                  <a:t>adalah</a:t>
                </a:r>
                <a:r>
                  <a:rPr lang="en-US" sz="2700" dirty="0" smtClean="0"/>
                  <a:t> 0.048 bits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Dari </a:t>
                </a:r>
                <a:r>
                  <a:rPr lang="en-US" sz="3000" dirty="0" err="1" smtClean="0"/>
                  <a:t>perhitangan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tersebut</a:t>
                </a:r>
                <a:r>
                  <a:rPr lang="en-US" sz="3000" dirty="0" smtClean="0"/>
                  <a:t>, </a:t>
                </a:r>
                <a:r>
                  <a:rPr lang="en-US" sz="3000" dirty="0" err="1" smtClean="0"/>
                  <a:t>maka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atribut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umur</a:t>
                </a:r>
                <a:r>
                  <a:rPr lang="en-US" sz="3000" dirty="0" smtClean="0"/>
                  <a:t> yang </a:t>
                </a:r>
                <a:r>
                  <a:rPr lang="en-US" sz="3000" dirty="0" err="1" smtClean="0"/>
                  <a:t>dipilih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karena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memiliki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nilai</a:t>
                </a:r>
                <a:r>
                  <a:rPr lang="en-US" sz="3000" dirty="0" smtClean="0"/>
                  <a:t> gain </a:t>
                </a:r>
                <a:r>
                  <a:rPr lang="en-US" sz="3000" dirty="0" err="1" smtClean="0"/>
                  <a:t>terbesar</a:t>
                </a:r>
                <a:r>
                  <a:rPr lang="en-US" sz="3000" dirty="0" smtClean="0"/>
                  <a:t>.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599"/>
              </a:xfrm>
              <a:blipFill rotWithShape="1">
                <a:blip r:embed="rId2"/>
                <a:stretch>
                  <a:fillRect l="-1704" t="-2668" b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r>
              <a:rPr lang="en-US" dirty="0" smtClean="0"/>
              <a:t>ID3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,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 lvl="1"/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(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primary key)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overfitting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yang </a:t>
            </a:r>
            <a:r>
              <a:rPr lang="en-US" dirty="0" err="1" smtClean="0"/>
              <a:t>terlalu</a:t>
            </a:r>
            <a:r>
              <a:rPr lang="en-US" dirty="0" smtClean="0"/>
              <a:t> detail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Latar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Belakang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akurat</a:t>
            </a:r>
            <a:endParaRPr lang="en-US" dirty="0" smtClean="0"/>
          </a:p>
          <a:p>
            <a:r>
              <a:rPr lang="en-US" i="1" dirty="0" smtClean="0"/>
              <a:t>Data Mining</a:t>
            </a:r>
          </a:p>
          <a:p>
            <a:r>
              <a:rPr lang="en-US" dirty="0" smtClean="0"/>
              <a:t>KIRI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520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C4.5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C4.5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ID3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ID3.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ID3:</a:t>
            </a:r>
          </a:p>
          <a:p>
            <a:pPr lvl="1"/>
            <a:r>
              <a:rPr lang="en-US" i="1" dirty="0" smtClean="0"/>
              <a:t>Split Information</a:t>
            </a:r>
          </a:p>
          <a:p>
            <a:pPr lvl="1"/>
            <a:r>
              <a:rPr lang="en-US" i="1" dirty="0" smtClean="0"/>
              <a:t>Gain Ratio</a:t>
            </a:r>
          </a:p>
        </p:txBody>
      </p:sp>
    </p:spTree>
    <p:extLst>
      <p:ext uri="{BB962C8B-B14F-4D97-AF65-F5344CB8AC3E}">
        <p14:creationId xmlns:p14="http://schemas.microsoft.com/office/powerpoint/2010/main" val="13409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C4.5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Berikut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split info</a:t>
                </a:r>
                <a:r>
                  <a:rPr lang="en-US" dirty="0" smtClean="0"/>
                  <a:t>: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𝑆𝑝𝑙𝑖𝑡𝐼𝑛𝑓𝑜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Sedangkan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menghitung</a:t>
                </a:r>
                <a:r>
                  <a:rPr lang="en-US" i="1" dirty="0"/>
                  <a:t> </a:t>
                </a:r>
                <a:r>
                  <a:rPr lang="en-US" i="1" dirty="0" smtClean="0"/>
                  <a:t>Gain Ratio: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𝐺𝑎𝑖𝑛𝑅𝑎𝑡𝑖𝑜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𝐺𝑎𝑖𝑛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𝑆𝑝𝑙𝑖𝑡𝐼𝑛𝑓𝑜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5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C4.5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gain ratio</a:t>
            </a:r>
            <a:r>
              <a:rPr lang="en-US" dirty="0" smtClean="0"/>
              <a:t> yang </a:t>
            </a:r>
            <a:r>
              <a:rPr lang="en-US" dirty="0" err="1" smtClean="0"/>
              <a:t>terbesarlah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0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Kasus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C4.5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Dengan data 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contoh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kasus</a:t>
                </a:r>
                <a:r>
                  <a:rPr lang="en-US" dirty="0" smtClean="0"/>
                  <a:t> ID3,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perhitungan</a:t>
                </a:r>
                <a:r>
                  <a:rPr lang="en-US" dirty="0" smtClean="0"/>
                  <a:t> split info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atribut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pendapatan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𝑆𝑝𝑙𝑖𝑡𝐼𝑛𝑓𝑜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𝑃𝑒𝑛𝑑𝑎𝑝𝑎𝑡𝑎𝑛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 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800" b="0" dirty="0" smtClean="0"/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800" b="0" dirty="0" smtClean="0"/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800" dirty="0" smtClean="0"/>
                  <a:t> = 0.926 bits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98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Kasus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C4.5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87249"/>
              </p:ext>
            </p:extLst>
          </p:nvPr>
        </p:nvGraphicFramePr>
        <p:xfrm>
          <a:off x="199008" y="1066800"/>
          <a:ext cx="886879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13"/>
                <a:gridCol w="1040789"/>
                <a:gridCol w="1490326"/>
                <a:gridCol w="862821"/>
                <a:gridCol w="1804079"/>
                <a:gridCol w="3064364"/>
              </a:tblGrid>
              <a:tr h="331401">
                <a:tc>
                  <a:txBody>
                    <a:bodyPr/>
                    <a:lstStyle/>
                    <a:p>
                      <a:r>
                        <a:rPr lang="en-US" dirty="0" smtClean="0"/>
                        <a:t>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Pendapatan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Resiko_kredit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Class:membeli_komputer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Rendah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</a:t>
                      </a:r>
                      <a:endParaRPr lang="en-US" dirty="0"/>
                    </a:p>
                  </a:txBody>
                  <a:tcPr/>
                </a:tc>
              </a:tr>
              <a:tr h="310157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Dewasa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3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Kasus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C4.5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Setelah </a:t>
                </a:r>
                <a:r>
                  <a:rPr lang="en-US" dirty="0" err="1" smtClean="0"/>
                  <a:t>mendapatkan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split info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perhitungan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gain ratio </a:t>
                </a:r>
                <a:r>
                  <a:rPr lang="en-US" dirty="0" err="1" smtClean="0"/>
                  <a:t>adalah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𝐺𝑎𝑖𝑛𝑅𝑎𝑡𝑖𝑜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𝑝𝑒𝑛𝑑𝑎𝑝𝑎𝑡𝑎𝑛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0.029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0.926</m:t>
                        </m:r>
                      </m:den>
                    </m:f>
                  </m:oMath>
                </a14:m>
                <a:r>
                  <a:rPr lang="en-US" sz="2800" dirty="0" smtClean="0"/>
                  <a:t> = 0.031 bits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 err="1" smtClean="0"/>
                  <a:t>Perhitungan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tersebut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dilakukan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pada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semua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atribut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diambil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atribut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dengan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nilai</a:t>
                </a:r>
                <a:r>
                  <a:rPr lang="en-US" sz="2800" dirty="0" smtClean="0"/>
                  <a:t> </a:t>
                </a:r>
                <a:r>
                  <a:rPr lang="en-US" sz="2800" i="1" dirty="0" smtClean="0"/>
                  <a:t>gain ratio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terbesar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6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Tree Pruning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Tree Pruning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proses </a:t>
            </a:r>
            <a:r>
              <a:rPr lang="en-US" dirty="0" err="1" smtClean="0"/>
              <a:t>pemotongan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r>
              <a:rPr lang="en-US" dirty="0" smtClean="0"/>
              <a:t> agar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tree pruning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 lvl="1"/>
            <a:r>
              <a:rPr lang="en-US" i="1" dirty="0" err="1" smtClean="0"/>
              <a:t>Postpruning</a:t>
            </a:r>
            <a:endParaRPr lang="en-US" i="1" dirty="0" smtClean="0"/>
          </a:p>
          <a:p>
            <a:pPr lvl="1"/>
            <a:r>
              <a:rPr lang="en-US" i="1" dirty="0" err="1" smtClean="0"/>
              <a:t>Prepruning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126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Patern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Evaluation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Patern</a:t>
            </a:r>
            <a:r>
              <a:rPr lang="en-US" i="1" dirty="0" smtClean="0"/>
              <a:t> Evaluation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mengindentifikasikan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i="1" dirty="0" smtClean="0"/>
              <a:t>knowledge.</a:t>
            </a:r>
            <a:endParaRPr lang="en-US" i="1" dirty="0"/>
          </a:p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endParaRPr lang="en-US" dirty="0" smtClean="0"/>
          </a:p>
          <a:p>
            <a:pPr lvl="1"/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endParaRPr lang="en-US" dirty="0" smtClean="0"/>
          </a:p>
          <a:p>
            <a:pPr lvl="1"/>
            <a:r>
              <a:rPr lang="en-US" dirty="0" smtClean="0"/>
              <a:t>Valid </a:t>
            </a:r>
            <a:r>
              <a:rPr lang="en-US" dirty="0" err="1" smtClean="0"/>
              <a:t>untuk</a:t>
            </a:r>
            <a:r>
              <a:rPr lang="en-US" dirty="0" smtClean="0"/>
              <a:t> data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baru</a:t>
            </a:r>
            <a:endParaRPr lang="en-US" dirty="0" smtClean="0"/>
          </a:p>
          <a:p>
            <a:pPr lvl="1"/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endParaRPr lang="en-US" dirty="0" smtClean="0"/>
          </a:p>
          <a:p>
            <a:pPr lvl="1"/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i="1" dirty="0" smtClean="0"/>
              <a:t>knowledge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3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Knowledge Presentation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Knowledge Presentation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i="1" dirty="0" smtClean="0"/>
              <a:t>knowledge </a:t>
            </a:r>
            <a:r>
              <a:rPr lang="en-US" dirty="0" smtClean="0"/>
              <a:t>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knowledge discovery.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2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Histori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KIRI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Log </a:t>
            </a:r>
            <a:r>
              <a:rPr lang="en-US" dirty="0" err="1" smtClean="0"/>
              <a:t>histori</a:t>
            </a:r>
            <a:r>
              <a:rPr lang="en-US" dirty="0" smtClean="0"/>
              <a:t> KIRI </a:t>
            </a:r>
            <a:r>
              <a:rPr lang="en-US" dirty="0" err="1" smtClean="0"/>
              <a:t>memiliki</a:t>
            </a:r>
            <a:r>
              <a:rPr lang="en-US" dirty="0" smtClean="0"/>
              <a:t> 5 </a:t>
            </a:r>
            <a:r>
              <a:rPr lang="en-US" i="1" dirty="0" smtClean="0"/>
              <a:t>field </a:t>
            </a:r>
            <a:r>
              <a:rPr lang="en-US" dirty="0" err="1" smtClean="0"/>
              <a:t>yaitu</a:t>
            </a:r>
            <a:endParaRPr lang="en-US" dirty="0" smtClean="0"/>
          </a:p>
          <a:p>
            <a:pPr lvl="1"/>
            <a:r>
              <a:rPr lang="en-US" dirty="0" err="1" smtClean="0"/>
              <a:t>LogId</a:t>
            </a:r>
            <a:r>
              <a:rPr lang="en-US" dirty="0" smtClean="0"/>
              <a:t>, primary key</a:t>
            </a:r>
          </a:p>
          <a:p>
            <a:pPr lvl="1"/>
            <a:r>
              <a:rPr lang="en-US" dirty="0" err="1" smtClean="0"/>
              <a:t>APIKey</a:t>
            </a:r>
            <a:r>
              <a:rPr lang="en-US" dirty="0" smtClean="0"/>
              <a:t>,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endParaRPr lang="en-US" dirty="0"/>
          </a:p>
          <a:p>
            <a:pPr lvl="1"/>
            <a:r>
              <a:rPr lang="en-US" i="1" dirty="0" smtClean="0"/>
              <a:t>Timestamp </a:t>
            </a:r>
            <a:r>
              <a:rPr lang="en-US" dirty="0" smtClean="0"/>
              <a:t>(UTC),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KIRI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UTC</a:t>
            </a:r>
          </a:p>
          <a:p>
            <a:pPr lvl="1"/>
            <a:r>
              <a:rPr lang="en-US" i="1" dirty="0" smtClean="0"/>
              <a:t>Action,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lvl="1"/>
            <a:r>
              <a:rPr lang="en-US" dirty="0" err="1" smtClean="0"/>
              <a:t>AdditionalData</a:t>
            </a:r>
            <a:r>
              <a:rPr lang="en-US" dirty="0" smtClean="0"/>
              <a:t>, </a:t>
            </a:r>
            <a:r>
              <a:rPr lang="en-US" dirty="0" err="1" smtClean="0"/>
              <a:t>mencatat</a:t>
            </a:r>
            <a:r>
              <a:rPr lang="en-US" dirty="0" smtClean="0"/>
              <a:t> data-data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i="1" dirty="0" smtClean="0"/>
              <a:t>action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1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Masalah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Tujuan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log </a:t>
            </a:r>
            <a:r>
              <a:rPr lang="en-US" dirty="0" err="1" smtClean="0"/>
              <a:t>histori</a:t>
            </a:r>
            <a:r>
              <a:rPr lang="en-US" dirty="0" smtClean="0"/>
              <a:t> KIRI.</a:t>
            </a:r>
            <a:endParaRPr lang="en-US" sz="2500" dirty="0" smtClean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data mining.</a:t>
            </a:r>
            <a:endParaRPr lang="en-US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Histori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KIRI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i="1" dirty="0" smtClean="0"/>
              <a:t>action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ADDAPIKEY</a:t>
            </a:r>
          </a:p>
          <a:p>
            <a:pPr lvl="1"/>
            <a:r>
              <a:rPr lang="en-US" i="1" dirty="0" smtClean="0"/>
              <a:t>FINDROUTE</a:t>
            </a:r>
          </a:p>
          <a:p>
            <a:pPr lvl="1"/>
            <a:r>
              <a:rPr lang="en-US" i="1" dirty="0" smtClean="0"/>
              <a:t>LOGIN</a:t>
            </a:r>
          </a:p>
          <a:p>
            <a:pPr lvl="1"/>
            <a:r>
              <a:rPr lang="en-US" i="1" dirty="0" smtClean="0"/>
              <a:t>NEARBYTRANSPORT</a:t>
            </a:r>
          </a:p>
          <a:p>
            <a:pPr lvl="1"/>
            <a:r>
              <a:rPr lang="en-US" i="1" dirty="0" smtClean="0"/>
              <a:t>PAGELOAD</a:t>
            </a:r>
          </a:p>
          <a:p>
            <a:pPr lvl="1"/>
            <a:r>
              <a:rPr lang="en-US" i="1" dirty="0" smtClean="0"/>
              <a:t>REGISTER</a:t>
            </a:r>
          </a:p>
          <a:p>
            <a:pPr lvl="1"/>
            <a:r>
              <a:rPr lang="en-US" i="1" dirty="0" smtClean="0"/>
              <a:t>SEARCHPLACE</a:t>
            </a:r>
          </a:p>
          <a:p>
            <a:pPr lvl="1"/>
            <a:r>
              <a:rPr lang="en-US" i="1" dirty="0" smtClean="0"/>
              <a:t>WIDGETERROR</a:t>
            </a:r>
          </a:p>
          <a:p>
            <a:pPr lvl="1"/>
            <a:r>
              <a:rPr lang="en-US" i="1" dirty="0" smtClean="0"/>
              <a:t>WIDGETLOAD</a:t>
            </a:r>
          </a:p>
        </p:txBody>
      </p:sp>
    </p:spTree>
    <p:extLst>
      <p:ext uri="{BB962C8B-B14F-4D97-AF65-F5344CB8AC3E}">
        <p14:creationId xmlns:p14="http://schemas.microsoft.com/office/powerpoint/2010/main" val="11834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Histori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KIRI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err="1" smtClean="0"/>
              <a:t>Nilai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additional data:</a:t>
            </a:r>
          </a:p>
          <a:p>
            <a:pPr lvl="1"/>
            <a:r>
              <a:rPr lang="en-US" sz="1900" i="1" dirty="0" smtClean="0"/>
              <a:t>ADDAPIKEY: </a:t>
            </a:r>
            <a:r>
              <a:rPr lang="en-US" sz="1900" dirty="0" err="1" smtClean="0"/>
              <a:t>nilai</a:t>
            </a:r>
            <a:r>
              <a:rPr lang="en-US" sz="1900" dirty="0" smtClean="0"/>
              <a:t> API yang </a:t>
            </a:r>
            <a:r>
              <a:rPr lang="en-US" sz="1900" dirty="0" err="1" smtClean="0"/>
              <a:t>dihasilkan</a:t>
            </a:r>
            <a:r>
              <a:rPr lang="en-US" sz="1900" dirty="0" smtClean="0"/>
              <a:t>.</a:t>
            </a:r>
            <a:endParaRPr lang="en-US" sz="1900" i="1" dirty="0" smtClean="0"/>
          </a:p>
          <a:p>
            <a:pPr lvl="1"/>
            <a:r>
              <a:rPr lang="en-US" sz="1900" i="1" dirty="0" smtClean="0"/>
              <a:t>FINDROUTE: </a:t>
            </a:r>
            <a:r>
              <a:rPr lang="en-US" sz="1900" dirty="0" smtClean="0"/>
              <a:t>latitude </a:t>
            </a:r>
            <a:r>
              <a:rPr lang="en-US" sz="1900" dirty="0" err="1" smtClean="0"/>
              <a:t>dan</a:t>
            </a:r>
            <a:r>
              <a:rPr lang="en-US" sz="1900" dirty="0" smtClean="0"/>
              <a:t> longitude </a:t>
            </a:r>
            <a:r>
              <a:rPr lang="en-US" sz="1900" dirty="0" err="1" smtClean="0"/>
              <a:t>dari</a:t>
            </a:r>
            <a:r>
              <a:rPr lang="en-US" sz="1900" dirty="0" smtClean="0"/>
              <a:t> </a:t>
            </a:r>
            <a:r>
              <a:rPr lang="en-US" sz="1900" dirty="0" err="1" smtClean="0"/>
              <a:t>lokasi</a:t>
            </a:r>
            <a:r>
              <a:rPr lang="en-US" sz="1900" dirty="0" smtClean="0"/>
              <a:t> </a:t>
            </a:r>
            <a:r>
              <a:rPr lang="en-US" sz="1900" dirty="0" err="1" smtClean="0"/>
              <a:t>keberangkatan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lokasi</a:t>
            </a:r>
            <a:r>
              <a:rPr lang="en-US" sz="1900" dirty="0" smtClean="0"/>
              <a:t> </a:t>
            </a:r>
            <a:r>
              <a:rPr lang="en-US" sz="1900" dirty="0" err="1" smtClean="0"/>
              <a:t>tujuan</a:t>
            </a:r>
            <a:r>
              <a:rPr lang="en-US" sz="1900" dirty="0" smtClean="0"/>
              <a:t> </a:t>
            </a:r>
            <a:r>
              <a:rPr lang="en-US" sz="1900" dirty="0" err="1" smtClean="0"/>
              <a:t>serta</a:t>
            </a:r>
            <a:r>
              <a:rPr lang="en-US" sz="1900" dirty="0" smtClean="0"/>
              <a:t> </a:t>
            </a:r>
            <a:r>
              <a:rPr lang="en-US" sz="1900" dirty="0" err="1" smtClean="0"/>
              <a:t>banyak</a:t>
            </a:r>
            <a:r>
              <a:rPr lang="en-US" sz="1900" dirty="0" smtClean="0"/>
              <a:t> </a:t>
            </a:r>
            <a:r>
              <a:rPr lang="en-US" sz="1900" dirty="0" err="1" smtClean="0"/>
              <a:t>rute</a:t>
            </a:r>
            <a:r>
              <a:rPr lang="en-US" sz="1900" dirty="0" smtClean="0"/>
              <a:t> yang </a:t>
            </a:r>
            <a:r>
              <a:rPr lang="en-US" sz="1900" dirty="0" err="1" smtClean="0"/>
              <a:t>ditemukan</a:t>
            </a:r>
            <a:r>
              <a:rPr lang="en-US" sz="1900" dirty="0" smtClean="0"/>
              <a:t>. </a:t>
            </a:r>
            <a:endParaRPr lang="en-US" sz="1900" i="1" dirty="0" smtClean="0"/>
          </a:p>
          <a:p>
            <a:pPr lvl="1"/>
            <a:r>
              <a:rPr lang="en-US" sz="1900" i="1" dirty="0" smtClean="0"/>
              <a:t>LOGIN: </a:t>
            </a:r>
            <a:r>
              <a:rPr lang="en-US" sz="1900" dirty="0" smtClean="0"/>
              <a:t>id user yang </a:t>
            </a:r>
            <a:r>
              <a:rPr lang="en-US" sz="1900" dirty="0" err="1" smtClean="0"/>
              <a:t>melakukan</a:t>
            </a:r>
            <a:r>
              <a:rPr lang="en-US" sz="1900" dirty="0" smtClean="0"/>
              <a:t> login.</a:t>
            </a:r>
            <a:endParaRPr lang="en-US" sz="1900" i="1" dirty="0" smtClean="0"/>
          </a:p>
          <a:p>
            <a:pPr lvl="1"/>
            <a:r>
              <a:rPr lang="en-US" sz="1900" i="1" dirty="0" smtClean="0"/>
              <a:t>NEARBYTRANSPORT: </a:t>
            </a:r>
            <a:r>
              <a:rPr lang="en-US" sz="1900" dirty="0" smtClean="0"/>
              <a:t>latitude </a:t>
            </a:r>
            <a:r>
              <a:rPr lang="en-US" sz="1900" dirty="0" err="1" smtClean="0"/>
              <a:t>dan</a:t>
            </a:r>
            <a:r>
              <a:rPr lang="en-US" sz="1900" dirty="0" smtClean="0"/>
              <a:t> longitude </a:t>
            </a:r>
            <a:r>
              <a:rPr lang="en-US" sz="1900" dirty="0" err="1" smtClean="0"/>
              <a:t>dari</a:t>
            </a:r>
            <a:r>
              <a:rPr lang="en-US" sz="1900" dirty="0" smtClean="0"/>
              <a:t> </a:t>
            </a:r>
            <a:r>
              <a:rPr lang="en-US" sz="1900" dirty="0" err="1" smtClean="0"/>
              <a:t>transportasi</a:t>
            </a:r>
            <a:r>
              <a:rPr lang="en-US" sz="1900" dirty="0" smtClean="0"/>
              <a:t> </a:t>
            </a:r>
            <a:r>
              <a:rPr lang="en-US" sz="1900" dirty="0" err="1" smtClean="0"/>
              <a:t>tersebut</a:t>
            </a:r>
            <a:r>
              <a:rPr lang="en-US" sz="1900" dirty="0" smtClean="0"/>
              <a:t>.</a:t>
            </a:r>
            <a:endParaRPr lang="en-US" sz="1900" i="1" dirty="0" smtClean="0"/>
          </a:p>
          <a:p>
            <a:pPr lvl="1"/>
            <a:r>
              <a:rPr lang="en-US" sz="1900" i="1" dirty="0" smtClean="0"/>
              <a:t>PAGELOAD:</a:t>
            </a:r>
            <a:r>
              <a:rPr lang="en-US" sz="1900" dirty="0" smtClean="0"/>
              <a:t> </a:t>
            </a:r>
            <a:r>
              <a:rPr lang="en-US" sz="1900" dirty="0" err="1" smtClean="0"/>
              <a:t>nilai</a:t>
            </a:r>
            <a:r>
              <a:rPr lang="en-US" sz="1900" dirty="0" smtClean="0"/>
              <a:t> </a:t>
            </a:r>
            <a:r>
              <a:rPr lang="en-US" sz="1900" dirty="0" err="1" smtClean="0"/>
              <a:t>ip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user yang </a:t>
            </a:r>
            <a:r>
              <a:rPr lang="en-US" sz="1900" dirty="0" err="1" smtClean="0"/>
              <a:t>memasuki</a:t>
            </a:r>
            <a:r>
              <a:rPr lang="en-US" sz="1900" dirty="0" smtClean="0"/>
              <a:t> </a:t>
            </a:r>
            <a:r>
              <a:rPr lang="en-US" sz="1900" dirty="0" err="1" smtClean="0"/>
              <a:t>halaman</a:t>
            </a:r>
            <a:r>
              <a:rPr lang="en-US" sz="1900" dirty="0" smtClean="0"/>
              <a:t> KIRI.</a:t>
            </a:r>
            <a:endParaRPr lang="en-US" sz="1900" i="1" dirty="0" smtClean="0"/>
          </a:p>
          <a:p>
            <a:pPr lvl="1"/>
            <a:r>
              <a:rPr lang="en-US" sz="1900" i="1" dirty="0" smtClean="0"/>
              <a:t>REGISTER: </a:t>
            </a:r>
            <a:r>
              <a:rPr lang="en-US" sz="1900" i="1" dirty="0" err="1" smtClean="0"/>
              <a:t>alamat</a:t>
            </a:r>
            <a:r>
              <a:rPr lang="en-US" sz="1900" i="1" dirty="0" smtClean="0"/>
              <a:t> email yang </a:t>
            </a:r>
            <a:r>
              <a:rPr lang="en-US" sz="1900" i="1" dirty="0" err="1" smtClean="0"/>
              <a:t>digunakan</a:t>
            </a:r>
            <a:r>
              <a:rPr lang="en-US" sz="1900" i="1" dirty="0" smtClean="0"/>
              <a:t> </a:t>
            </a:r>
            <a:r>
              <a:rPr lang="en-US" sz="1900" i="1" dirty="0" err="1" smtClean="0"/>
              <a:t>untuk</a:t>
            </a:r>
            <a:r>
              <a:rPr lang="en-US" sz="1900" i="1" dirty="0" smtClean="0"/>
              <a:t> register.</a:t>
            </a:r>
          </a:p>
          <a:p>
            <a:pPr lvl="1"/>
            <a:r>
              <a:rPr lang="en-US" sz="1900" i="1" dirty="0" smtClean="0"/>
              <a:t>SEARCHPLACE: </a:t>
            </a:r>
            <a:r>
              <a:rPr lang="en-US" sz="1900" dirty="0" err="1" smtClean="0"/>
              <a:t>nama</a:t>
            </a:r>
            <a:r>
              <a:rPr lang="en-US" sz="1900" dirty="0" smtClean="0"/>
              <a:t> </a:t>
            </a:r>
            <a:r>
              <a:rPr lang="en-US" sz="1900" dirty="0" err="1" smtClean="0"/>
              <a:t>tempat</a:t>
            </a:r>
            <a:r>
              <a:rPr lang="en-US" sz="1900" dirty="0" smtClean="0"/>
              <a:t> yang </a:t>
            </a:r>
            <a:r>
              <a:rPr lang="en-US" sz="1900" dirty="0" err="1" smtClean="0"/>
              <a:t>dicari</a:t>
            </a:r>
            <a:r>
              <a:rPr lang="en-US" sz="1900" dirty="0" smtClean="0"/>
              <a:t>.</a:t>
            </a:r>
            <a:endParaRPr lang="en-US" sz="1900" i="1" dirty="0" smtClean="0"/>
          </a:p>
          <a:p>
            <a:pPr lvl="1"/>
            <a:r>
              <a:rPr lang="en-US" sz="1900" i="1" dirty="0" smtClean="0"/>
              <a:t>WIDGETERROR: </a:t>
            </a:r>
            <a:r>
              <a:rPr lang="en-US" sz="1900" dirty="0" err="1" smtClean="0"/>
              <a:t>isi</a:t>
            </a:r>
            <a:r>
              <a:rPr lang="en-US" sz="1900" dirty="0" smtClean="0"/>
              <a:t> </a:t>
            </a:r>
            <a:r>
              <a:rPr lang="en-US" sz="1900" dirty="0" err="1" smtClean="0"/>
              <a:t>pesan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error yang </a:t>
            </a:r>
            <a:r>
              <a:rPr lang="en-US" sz="1900" dirty="0" err="1" smtClean="0"/>
              <a:t>terjadi</a:t>
            </a:r>
            <a:r>
              <a:rPr lang="en-US" sz="1900" dirty="0" smtClean="0"/>
              <a:t>.</a:t>
            </a:r>
            <a:endParaRPr lang="en-US" sz="1900" i="1" dirty="0" smtClean="0"/>
          </a:p>
          <a:p>
            <a:pPr lvl="1"/>
            <a:r>
              <a:rPr lang="en-US" sz="1900" i="1" dirty="0" smtClean="0"/>
              <a:t>WIDGETLOAD: </a:t>
            </a:r>
            <a:r>
              <a:rPr lang="en-US" sz="1900" dirty="0" err="1" smtClean="0"/>
              <a:t>nilai</a:t>
            </a:r>
            <a:r>
              <a:rPr lang="en-US" sz="1900" dirty="0" smtClean="0"/>
              <a:t> </a:t>
            </a:r>
            <a:r>
              <a:rPr lang="en-US" sz="1900" dirty="0" err="1" smtClean="0"/>
              <a:t>ip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user yang </a:t>
            </a:r>
            <a:r>
              <a:rPr lang="en-US" sz="1900" dirty="0" err="1" smtClean="0"/>
              <a:t>mendownload</a:t>
            </a:r>
            <a:r>
              <a:rPr lang="en-US" sz="1900" dirty="0" smtClean="0"/>
              <a:t> widget.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66948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Haversine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Formula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/>
              <a:t>Haversine</a:t>
            </a:r>
            <a:r>
              <a:rPr lang="en-US" i="1" dirty="0" smtClean="0"/>
              <a:t> Formula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bola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bujur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lintang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4660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Haversine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Formula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Berikut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i="1" dirty="0" err="1" smtClean="0"/>
                  <a:t>Haversine</a:t>
                </a:r>
                <a:r>
                  <a:rPr lang="en-US" i="1" dirty="0" smtClean="0"/>
                  <a:t> Formula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7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7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7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</m:e>
                      <m:sup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700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7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|)</m:t>
                        </m:r>
                      </m:num>
                      <m:den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700" dirty="0" smtClean="0"/>
                  <a:t> + 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2700" b="0" i="1" smtClean="0">
                        <a:latin typeface="Cambria Math"/>
                        <a:ea typeface="Cambria Math"/>
                      </a:rPr>
                      <m:t>𝑐𝑜𝑠</m:t>
                    </m:r>
                    <m:sSub>
                      <m:sSubPr>
                        <m:ctrlPr>
                          <a:rPr lang="en-US" sz="27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700" b="0" i="1" smtClean="0">
                        <a:latin typeface="Cambria Math"/>
                        <a:ea typeface="Cambria Math"/>
                      </a:rPr>
                      <m:t>.</m:t>
                    </m:r>
                    <m:sSup>
                      <m:sSupPr>
                        <m:ctrlPr>
                          <a:rPr lang="en-US" sz="27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</m:e>
                      <m:sup>
                        <m:r>
                          <a:rPr lang="en-US" sz="27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7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7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7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b="0" i="1" smtClean="0">
                                        <a:latin typeface="Cambria Math"/>
                                        <a:ea typeface="Cambria Math"/>
                                      </a:rPr>
                                      <m:t>|</m:t>
                                    </m:r>
                                    <m:r>
                                      <a:rPr lang="en-US" sz="27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7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7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7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700" b="0" i="1" smtClean="0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7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700" b="0" i="1" smtClean="0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</m:e>
                            </m:d>
                          </m:num>
                          <m:den>
                            <m:r>
                              <a:rPr lang="en-US" sz="2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700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/>
                        </a:rPr>
                        <m:t>𝑐</m:t>
                      </m:r>
                      <m:r>
                        <a:rPr lang="en-US" sz="2700" b="0" i="1" smtClean="0">
                          <a:latin typeface="Cambria Math"/>
                        </a:rPr>
                        <m:t>=2.</m:t>
                      </m:r>
                      <m:r>
                        <a:rPr lang="en-US" sz="27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7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7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latin typeface="Cambria Math"/>
                              <a:ea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sz="27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7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7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7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rad>
                          <m:r>
                            <a:rPr lang="en-US" sz="27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27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7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27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700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/>
                        </a:rPr>
                        <m:t>𝑑</m:t>
                      </m:r>
                      <m:r>
                        <a:rPr lang="en-US" sz="2700" b="0" i="1" smtClean="0">
                          <a:latin typeface="Cambria Math"/>
                        </a:rPr>
                        <m:t>=</m:t>
                      </m:r>
                      <m:r>
                        <a:rPr lang="en-US" sz="2700" b="0" i="1" smtClean="0">
                          <a:latin typeface="Cambria Math"/>
                        </a:rPr>
                        <m:t>𝑅</m:t>
                      </m:r>
                      <m:r>
                        <a:rPr lang="en-US" sz="2700" b="0" i="1" smtClean="0">
                          <a:latin typeface="Cambria Math"/>
                        </a:rPr>
                        <m:t>.</m:t>
                      </m:r>
                      <m:r>
                        <a:rPr lang="en-US" sz="27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700" b="0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Diman</a:t>
                </a:r>
                <a:r>
                  <a:rPr lang="en-US" dirty="0" smtClean="0"/>
                  <a:t>a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adalah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latitude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dalam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radian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adalah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longitude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dalam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radian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i="0" dirty="0" smtClean="0">
                    <a:latin typeface="Cambria Math"/>
                    <a:ea typeface="Cambria Math"/>
                  </a:rPr>
                  <a:t>R </a:t>
                </a:r>
                <a:r>
                  <a:rPr lang="en-US" b="0" i="0" dirty="0" err="1" smtClean="0">
                    <a:latin typeface="Cambria Math"/>
                    <a:ea typeface="Cambria Math"/>
                  </a:rPr>
                  <a:t>adalah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 radius </a:t>
                </a:r>
                <a:r>
                  <a:rPr lang="en-US" b="0" i="0" dirty="0" err="1" smtClean="0">
                    <a:latin typeface="Cambria Math"/>
                    <a:ea typeface="Cambria Math"/>
                  </a:rPr>
                  <a:t>bumi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 (radius = 6.371km)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sz="3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Perhitungan</a:t>
            </a:r>
            <a:r>
              <a:rPr lang="en-US" sz="3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Haversine</a:t>
            </a:r>
            <a:r>
              <a:rPr lang="en-US" sz="3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Formula</a:t>
            </a:r>
            <a:endParaRPr lang="en-US" sz="38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0000" dirty="0" smtClean="0">
                    <a:latin typeface="Cambria Math"/>
                    <a:ea typeface="Cambria Math"/>
                  </a:rPr>
                  <a:t>Menghitung </a:t>
                </a:r>
                <a:r>
                  <a:rPr lang="en-US" sz="10000" dirty="0" err="1" smtClean="0">
                    <a:latin typeface="Cambria Math"/>
                    <a:ea typeface="Cambria Math"/>
                  </a:rPr>
                  <a:t>jarak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0000" dirty="0" err="1" smtClean="0">
                    <a:latin typeface="Cambria Math"/>
                    <a:ea typeface="Cambria Math"/>
                  </a:rPr>
                  <a:t>antara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Jakarta – Surabaya</a:t>
                </a:r>
              </a:p>
              <a:p>
                <a:pPr marL="0" indent="0">
                  <a:buNone/>
                </a:pPr>
                <a:r>
                  <a:rPr lang="en-US" sz="10000" dirty="0" err="1" smtClean="0">
                    <a:latin typeface="Cambria Math"/>
                    <a:ea typeface="Cambria Math"/>
                  </a:rPr>
                  <a:t>lokasi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Jakarta </a:t>
                </a:r>
                <a:r>
                  <a:rPr lang="en-US" sz="10000" dirty="0" err="1" smtClean="0">
                    <a:latin typeface="Cambria Math"/>
                    <a:ea typeface="Cambria Math"/>
                  </a:rPr>
                  <a:t>adalah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-6.211544, 106.845172 </a:t>
                </a:r>
              </a:p>
              <a:p>
                <a:pPr marL="0" indent="0">
                  <a:buNone/>
                </a:pPr>
                <a:r>
                  <a:rPr lang="en-US" sz="10000" dirty="0" err="1" smtClean="0">
                    <a:latin typeface="Cambria Math"/>
                    <a:ea typeface="Cambria Math"/>
                  </a:rPr>
                  <a:t>lokasi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Surabaya </a:t>
                </a:r>
                <a:r>
                  <a:rPr lang="en-US" sz="10000" dirty="0" err="1" smtClean="0">
                    <a:latin typeface="Cambria Math"/>
                    <a:ea typeface="Cambria Math"/>
                  </a:rPr>
                  <a:t>adalah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-7.289166, 112.734398</a:t>
                </a:r>
              </a:p>
              <a:p>
                <a:pPr marL="0" indent="0">
                  <a:buNone/>
                </a:pPr>
                <a:endParaRPr lang="en-US" sz="100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0000" dirty="0" err="1" smtClean="0">
                    <a:latin typeface="Cambria Math"/>
                    <a:ea typeface="Cambria Math"/>
                  </a:rPr>
                  <a:t>perhitungan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0000" dirty="0" err="1" smtClean="0">
                    <a:latin typeface="Cambria Math"/>
                    <a:ea typeface="Cambria Math"/>
                  </a:rPr>
                  <a:t>jarak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0000" dirty="0" err="1" smtClean="0">
                    <a:latin typeface="Cambria Math"/>
                    <a:ea typeface="Cambria Math"/>
                  </a:rPr>
                  <a:t>tersebut</a:t>
                </a:r>
                <a:r>
                  <a:rPr lang="en-US" sz="10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0000" dirty="0" err="1" smtClean="0">
                    <a:latin typeface="Cambria Math"/>
                    <a:ea typeface="Cambria Math"/>
                  </a:rPr>
                  <a:t>adalah</a:t>
                </a:r>
                <a:endParaRPr lang="en-US" sz="1000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8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8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8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8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8800" b="0" i="1" smtClean="0">
                                          <a:latin typeface="Cambria Math"/>
                                          <a:ea typeface="Cambria Math"/>
                                        </a:rPr>
                                        <m:t>−6.211544−(−7.289166)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8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sz="8800" dirty="0" smtClean="0"/>
                        <m:t>+</m:t>
                      </m:r>
                      <m:r>
                        <m:rPr>
                          <m:nor/>
                        </m:rPr>
                        <a:rPr lang="en-US" sz="8800" dirty="0" smtClean="0"/>
                        <m:t>cos</m:t>
                      </m:r>
                      <m:d>
                        <m:dPr>
                          <m:ctrlPr>
                            <a:rPr lang="en-US" sz="88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800" b="0" i="1" smtClean="0">
                              <a:latin typeface="Cambria Math"/>
                              <a:ea typeface="Cambria Math"/>
                            </a:rPr>
                            <m:t>−6.211544</m:t>
                          </m:r>
                        </m:e>
                      </m:d>
                    </m:oMath>
                  </m:oMathPara>
                </a14:m>
                <a:endParaRPr lang="en-US" sz="88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8800" b="0" i="0" smtClean="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⁡(−7.289166).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8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8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8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8800" b="0" i="1" smtClean="0">
                                      <a:latin typeface="Cambria Math"/>
                                      <a:ea typeface="Cambria Math"/>
                                    </a:rPr>
                                    <m:t>|106.845172−112.734398|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8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88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=0.0026906745</m:t>
                      </m:r>
                    </m:oMath>
                  </m:oMathPara>
                </a14:m>
                <a:endParaRPr lang="en-US" sz="8800" b="0" i="0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06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sz="3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Perhitungan</a:t>
            </a:r>
            <a:r>
              <a:rPr lang="en-US" sz="3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Haversine</a:t>
            </a:r>
            <a:r>
              <a:rPr lang="en-US" sz="3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Formula</a:t>
            </a:r>
            <a:endParaRPr lang="en-US" sz="38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=2 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 0.0026906745 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/>
                              <a:ea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8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8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8800" b="0" i="1" smtClean="0">
                                  <a:latin typeface="Cambria Math"/>
                                  <a:ea typeface="Cambria Math"/>
                                </a:rPr>
                                <m:t>0.0026906745</m:t>
                              </m:r>
                            </m:e>
                          </m:rad>
                          <m:r>
                            <a:rPr lang="en-US" sz="88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ad>
                            <m:radPr>
                              <m:degHide m:val="on"/>
                              <m:ctrlPr>
                                <a:rPr lang="en-US" sz="8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8800" b="0" i="1" smtClean="0">
                                  <a:latin typeface="Cambria Math"/>
                                  <a:ea typeface="Cambria Math"/>
                                </a:rPr>
                                <m:t>1−0.0026906745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88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=0.1037900036</m:t>
                      </m:r>
                    </m:oMath>
                  </m:oMathPara>
                </a14:m>
                <a:endParaRPr lang="en-US" sz="88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=6.371 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 0.1037900036</m:t>
                      </m:r>
                    </m:oMath>
                  </m:oMathPara>
                </a14:m>
                <a:endParaRPr lang="en-US" sz="88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=0.6612461130 </m:t>
                      </m:r>
                    </m:oMath>
                  </m:oMathPara>
                </a14:m>
                <a:endParaRPr lang="en-US" sz="88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sz="88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8800" dirty="0" err="1" smtClean="0">
                    <a:latin typeface="Cambria Math"/>
                    <a:ea typeface="Cambria Math"/>
                  </a:rPr>
                  <a:t>Untuk</a:t>
                </a:r>
                <a:r>
                  <a:rPr lang="en-US" sz="8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8800" dirty="0" err="1" smtClean="0">
                    <a:latin typeface="Cambria Math"/>
                    <a:ea typeface="Cambria Math"/>
                  </a:rPr>
                  <a:t>mendapatkan</a:t>
                </a:r>
                <a:r>
                  <a:rPr lang="en-US" sz="8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8800" dirty="0" err="1" smtClean="0">
                    <a:latin typeface="Cambria Math"/>
                    <a:ea typeface="Cambria Math"/>
                  </a:rPr>
                  <a:t>nilai</a:t>
                </a:r>
                <a:r>
                  <a:rPr lang="en-US" sz="8800" dirty="0" smtClean="0">
                    <a:latin typeface="Cambria Math"/>
                    <a:ea typeface="Cambria Math"/>
                  </a:rPr>
                  <a:t> km, </a:t>
                </a:r>
                <a:r>
                  <a:rPr lang="en-US" sz="8800" dirty="0" err="1" smtClean="0">
                    <a:latin typeface="Cambria Math"/>
                    <a:ea typeface="Cambria Math"/>
                  </a:rPr>
                  <a:t>maka</a:t>
                </a:r>
                <a:r>
                  <a:rPr lang="en-US" sz="8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8800" dirty="0" err="1" smtClean="0">
                    <a:latin typeface="Cambria Math"/>
                    <a:ea typeface="Cambria Math"/>
                  </a:rPr>
                  <a:t>harus</a:t>
                </a:r>
                <a:r>
                  <a:rPr lang="en-US" sz="8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8800" dirty="0" err="1" smtClean="0">
                    <a:latin typeface="Cambria Math"/>
                    <a:ea typeface="Cambria Math"/>
                  </a:rPr>
                  <a:t>dikali</a:t>
                </a:r>
                <a:r>
                  <a:rPr lang="en-US" sz="8800" dirty="0" smtClean="0">
                    <a:latin typeface="Cambria Math"/>
                    <a:ea typeface="Cambria Math"/>
                  </a:rPr>
                  <a:t> 1000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=0.6612461130 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 1000</m:t>
                      </m:r>
                    </m:oMath>
                  </m:oMathPara>
                </a14:m>
                <a:endParaRPr lang="en-US" sz="8800" b="0" i="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=661.2461130 </m:t>
                      </m:r>
                      <m:r>
                        <a:rPr lang="en-US" sz="8800" b="0" i="1" smtClean="0">
                          <a:latin typeface="Cambria Math"/>
                          <a:ea typeface="Cambria Math"/>
                        </a:rPr>
                        <m:t>𝑘𝑚</m:t>
                      </m:r>
                    </m:oMath>
                  </m:oMathPara>
                </a14:m>
                <a:endParaRPr lang="en-US" sz="8800" b="0" i="0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Weka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smtClean="0">
                <a:latin typeface="Cambria Math"/>
                <a:ea typeface="Cambria Math"/>
              </a:rPr>
              <a:t>Weka </a:t>
            </a:r>
            <a:r>
              <a:rPr lang="en-US" b="0" i="0" dirty="0" err="1" smtClean="0">
                <a:latin typeface="Cambria Math"/>
                <a:ea typeface="Cambria Math"/>
              </a:rPr>
              <a:t>merupakan</a:t>
            </a:r>
            <a:r>
              <a:rPr lang="en-US" b="0" i="0" dirty="0" smtClean="0">
                <a:latin typeface="Cambria Math"/>
                <a:ea typeface="Cambria Math"/>
              </a:rPr>
              <a:t> </a:t>
            </a:r>
            <a:r>
              <a:rPr lang="en-US" b="0" i="0" dirty="0" err="1" smtClean="0">
                <a:latin typeface="Cambria Math"/>
                <a:ea typeface="Cambria Math"/>
              </a:rPr>
              <a:t>aplikasi</a:t>
            </a:r>
            <a:r>
              <a:rPr lang="en-US" b="0" i="0" dirty="0" smtClean="0">
                <a:latin typeface="Cambria Math"/>
                <a:ea typeface="Cambria Math"/>
              </a:rPr>
              <a:t> </a:t>
            </a:r>
            <a:r>
              <a:rPr lang="en-US" b="0" i="0" dirty="0" err="1" smtClean="0">
                <a:latin typeface="Cambria Math"/>
                <a:ea typeface="Cambria Math"/>
              </a:rPr>
              <a:t>berbasis</a:t>
            </a:r>
            <a:r>
              <a:rPr lang="en-US" b="0" i="0" dirty="0" smtClean="0">
                <a:latin typeface="Cambria Math"/>
                <a:ea typeface="Cambria Math"/>
              </a:rPr>
              <a:t> java yang </a:t>
            </a:r>
            <a:r>
              <a:rPr lang="en-US" b="0" i="0" dirty="0" err="1" smtClean="0">
                <a:latin typeface="Cambria Math"/>
                <a:ea typeface="Cambria Math"/>
              </a:rPr>
              <a:t>berisi</a:t>
            </a:r>
            <a:r>
              <a:rPr lang="en-US" b="0" i="0" dirty="0" smtClean="0">
                <a:latin typeface="Cambria Math"/>
                <a:ea typeface="Cambria Math"/>
              </a:rPr>
              <a:t> </a:t>
            </a:r>
            <a:r>
              <a:rPr lang="en-US" b="0" i="1" dirty="0" smtClean="0">
                <a:latin typeface="Cambria Math"/>
                <a:ea typeface="Cambria Math"/>
              </a:rPr>
              <a:t>tools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untuk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melakukan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algoritma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dan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visualisasi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untuk</a:t>
            </a:r>
            <a:r>
              <a:rPr lang="en-US" b="0" dirty="0" smtClean="0">
                <a:latin typeface="Cambria Math"/>
                <a:ea typeface="Cambria Math"/>
              </a:rPr>
              <a:t> data </a:t>
            </a:r>
            <a:r>
              <a:rPr lang="en-US" b="0" dirty="0" err="1" smtClean="0">
                <a:latin typeface="Cambria Math"/>
                <a:ea typeface="Cambria Math"/>
              </a:rPr>
              <a:t>analisis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serta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pemodelan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prediksi</a:t>
            </a:r>
            <a:r>
              <a:rPr lang="en-US" b="0" dirty="0" smtClean="0">
                <a:latin typeface="Cambria Math"/>
                <a:ea typeface="Cambria Math"/>
              </a:rPr>
              <a:t>.</a:t>
            </a:r>
          </a:p>
          <a:p>
            <a:r>
              <a:rPr lang="en-US" dirty="0" err="1" smtClean="0">
                <a:latin typeface="Cambria Math"/>
                <a:ea typeface="Cambria Math"/>
              </a:rPr>
              <a:t>Berikut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penjelasan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beberapa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latin typeface="Cambria Math"/>
                <a:ea typeface="Cambria Math"/>
              </a:rPr>
              <a:t>class </a:t>
            </a:r>
            <a:r>
              <a:rPr lang="en-US" dirty="0" err="1" smtClean="0">
                <a:latin typeface="Cambria Math"/>
                <a:ea typeface="Cambria Math"/>
              </a:rPr>
              <a:t>dari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weka</a:t>
            </a:r>
            <a:endParaRPr lang="en-US" dirty="0" smtClean="0">
              <a:latin typeface="Cambria Math"/>
              <a:ea typeface="Cambria Math"/>
            </a:endParaRPr>
          </a:p>
          <a:p>
            <a:pPr lvl="1"/>
            <a:r>
              <a:rPr lang="en-US" i="1" dirty="0" smtClean="0">
                <a:latin typeface="Cambria Math"/>
                <a:ea typeface="Cambria Math"/>
              </a:rPr>
              <a:t>Classifier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adalah</a:t>
            </a:r>
            <a:r>
              <a:rPr lang="en-US" dirty="0" smtClean="0">
                <a:latin typeface="Cambria Math"/>
                <a:ea typeface="Cambria Math"/>
              </a:rPr>
              <a:t> interface </a:t>
            </a:r>
            <a:r>
              <a:rPr lang="en-US" dirty="0" err="1" smtClean="0">
                <a:latin typeface="Cambria Math"/>
                <a:ea typeface="Cambria Math"/>
              </a:rPr>
              <a:t>untuk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skema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prediksi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numerik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dan</a:t>
            </a:r>
            <a:r>
              <a:rPr lang="en-US" dirty="0" smtClean="0">
                <a:latin typeface="Cambria Math"/>
                <a:ea typeface="Cambria Math"/>
              </a:rPr>
              <a:t> nominal.</a:t>
            </a:r>
          </a:p>
          <a:p>
            <a:pPr lvl="1"/>
            <a:r>
              <a:rPr lang="en-US" b="0" i="1" dirty="0" smtClean="0">
                <a:latin typeface="Cambria Math"/>
                <a:ea typeface="Cambria Math"/>
              </a:rPr>
              <a:t>Instance </a:t>
            </a:r>
            <a:r>
              <a:rPr lang="en-US" b="0" dirty="0" err="1" smtClean="0">
                <a:latin typeface="Cambria Math"/>
                <a:ea typeface="Cambria Math"/>
              </a:rPr>
              <a:t>adalah</a:t>
            </a:r>
            <a:r>
              <a:rPr lang="en-US" b="0" dirty="0" smtClean="0">
                <a:latin typeface="Cambria Math"/>
                <a:ea typeface="Cambria Math"/>
              </a:rPr>
              <a:t> interface yang </a:t>
            </a:r>
            <a:r>
              <a:rPr lang="en-US" b="0" dirty="0" err="1" smtClean="0">
                <a:latin typeface="Cambria Math"/>
                <a:ea typeface="Cambria Math"/>
              </a:rPr>
              <a:t>mewakili</a:t>
            </a:r>
            <a:r>
              <a:rPr lang="en-US" b="0" dirty="0" smtClean="0">
                <a:latin typeface="Cambria Math"/>
                <a:ea typeface="Cambria Math"/>
              </a:rPr>
              <a:t> data.</a:t>
            </a:r>
            <a:endParaRPr lang="en-US" b="0" i="0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616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Weka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0" i="1" dirty="0" smtClean="0">
                <a:latin typeface="Cambria Math"/>
                <a:ea typeface="Cambria Math"/>
              </a:rPr>
              <a:t>Instances </a:t>
            </a:r>
            <a:r>
              <a:rPr lang="en-US" b="0" dirty="0" err="1" smtClean="0">
                <a:latin typeface="Cambria Math"/>
                <a:ea typeface="Cambria Math"/>
              </a:rPr>
              <a:t>adalah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kelas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untuk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menangani</a:t>
            </a:r>
            <a:r>
              <a:rPr lang="en-US" b="0" dirty="0" smtClean="0">
                <a:latin typeface="Cambria Math"/>
                <a:ea typeface="Cambria Math"/>
              </a:rPr>
              <a:t> set data.</a:t>
            </a:r>
          </a:p>
          <a:p>
            <a:pPr lvl="1"/>
            <a:r>
              <a:rPr lang="en-US" i="1" dirty="0" smtClean="0">
                <a:latin typeface="Cambria Math"/>
                <a:ea typeface="Cambria Math"/>
              </a:rPr>
              <a:t>Attribute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adalah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kelas</a:t>
            </a:r>
            <a:r>
              <a:rPr lang="en-US" dirty="0" smtClean="0">
                <a:latin typeface="Cambria Math"/>
                <a:ea typeface="Cambria Math"/>
              </a:rPr>
              <a:t> yang </a:t>
            </a:r>
            <a:r>
              <a:rPr lang="en-US" dirty="0" err="1" smtClean="0">
                <a:latin typeface="Cambria Math"/>
                <a:ea typeface="Cambria Math"/>
              </a:rPr>
              <a:t>digunakan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untuk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menangani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atribut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pPr lvl="1"/>
            <a:r>
              <a:rPr lang="en-US" b="0" dirty="0" smtClean="0">
                <a:latin typeface="Cambria Math"/>
                <a:ea typeface="Cambria Math"/>
              </a:rPr>
              <a:t>ID3 </a:t>
            </a:r>
            <a:r>
              <a:rPr lang="en-US" b="0" dirty="0" err="1" smtClean="0">
                <a:latin typeface="Cambria Math"/>
                <a:ea typeface="Cambria Math"/>
              </a:rPr>
              <a:t>adalah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kelas</a:t>
            </a:r>
            <a:r>
              <a:rPr lang="en-US" b="0" dirty="0" smtClean="0">
                <a:latin typeface="Cambria Math"/>
                <a:ea typeface="Cambria Math"/>
              </a:rPr>
              <a:t> yang </a:t>
            </a:r>
            <a:r>
              <a:rPr lang="en-US" b="0" dirty="0" err="1" smtClean="0">
                <a:latin typeface="Cambria Math"/>
                <a:ea typeface="Cambria Math"/>
              </a:rPr>
              <a:t>digunakan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untuk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membangun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i="1" dirty="0" smtClean="0">
                <a:latin typeface="Cambria Math"/>
                <a:ea typeface="Cambria Math"/>
              </a:rPr>
              <a:t>decision tree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dengan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metode</a:t>
            </a:r>
            <a:r>
              <a:rPr lang="en-US" b="0" dirty="0" smtClean="0">
                <a:latin typeface="Cambria Math"/>
                <a:ea typeface="Cambria Math"/>
              </a:rPr>
              <a:t> ID3 </a:t>
            </a:r>
            <a:r>
              <a:rPr lang="en-US" b="0" dirty="0" err="1" smtClean="0">
                <a:latin typeface="Cambria Math"/>
                <a:ea typeface="Cambria Math"/>
              </a:rPr>
              <a:t>dan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hanya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dapat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menerima</a:t>
            </a:r>
            <a:r>
              <a:rPr lang="en-US" b="0" dirty="0" smtClean="0">
                <a:latin typeface="Cambria Math"/>
                <a:ea typeface="Cambria Math"/>
              </a:rPr>
              <a:t> input nominal data </a:t>
            </a:r>
            <a:r>
              <a:rPr lang="en-US" b="0" dirty="0" err="1" smtClean="0">
                <a:latin typeface="Cambria Math"/>
                <a:ea typeface="Cambria Math"/>
              </a:rPr>
              <a:t>serta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tidak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dapat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melakukan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visualisasi</a:t>
            </a:r>
            <a:r>
              <a:rPr lang="en-US" b="0" dirty="0" smtClean="0">
                <a:latin typeface="Cambria Math"/>
                <a:ea typeface="Cambria Mat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7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Weka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Cambria Math"/>
                <a:ea typeface="Cambria Math"/>
              </a:rPr>
              <a:t>J48 </a:t>
            </a:r>
            <a:r>
              <a:rPr lang="en-US" dirty="0" err="1" smtClean="0">
                <a:latin typeface="Cambria Math"/>
                <a:ea typeface="Cambria Math"/>
              </a:rPr>
              <a:t>adalah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kelas</a:t>
            </a:r>
            <a:r>
              <a:rPr lang="en-US" dirty="0" smtClean="0">
                <a:latin typeface="Cambria Math"/>
                <a:ea typeface="Cambria Math"/>
              </a:rPr>
              <a:t> yang </a:t>
            </a:r>
            <a:r>
              <a:rPr lang="en-US" dirty="0" err="1" smtClean="0">
                <a:latin typeface="Cambria Math"/>
                <a:ea typeface="Cambria Math"/>
              </a:rPr>
              <a:t>digunakan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untuk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membuat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latin typeface="Cambria Math"/>
                <a:ea typeface="Cambria Math"/>
              </a:rPr>
              <a:t>decision tree </a:t>
            </a:r>
            <a:r>
              <a:rPr lang="en-US" dirty="0" err="1" smtClean="0">
                <a:latin typeface="Cambria Math"/>
                <a:ea typeface="Cambria Math"/>
              </a:rPr>
              <a:t>dengan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metode</a:t>
            </a:r>
            <a:r>
              <a:rPr lang="en-US" dirty="0" smtClean="0">
                <a:latin typeface="Cambria Math"/>
                <a:ea typeface="Cambria Math"/>
              </a:rPr>
              <a:t> C4.5.</a:t>
            </a:r>
            <a:endParaRPr lang="en-US" dirty="0">
              <a:latin typeface="Cambria Math"/>
              <a:ea typeface="Cambria Math"/>
            </a:endParaRPr>
          </a:p>
          <a:p>
            <a:pPr lvl="1"/>
            <a:r>
              <a:rPr lang="en-US" b="0" dirty="0" err="1" smtClean="0">
                <a:latin typeface="Cambria Math"/>
                <a:ea typeface="Cambria Math"/>
              </a:rPr>
              <a:t>NumericToNominal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adalah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kelas</a:t>
            </a:r>
            <a:r>
              <a:rPr lang="en-US" b="0" dirty="0" smtClean="0">
                <a:latin typeface="Cambria Math"/>
                <a:ea typeface="Cambria Math"/>
              </a:rPr>
              <a:t> yang </a:t>
            </a:r>
            <a:r>
              <a:rPr lang="en-US" b="0" dirty="0" err="1" smtClean="0">
                <a:latin typeface="Cambria Math"/>
                <a:ea typeface="Cambria Math"/>
              </a:rPr>
              <a:t>digunakan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untuk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mengubah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nilai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numerik</a:t>
            </a:r>
            <a:r>
              <a:rPr lang="en-US" b="0" dirty="0" smtClean="0">
                <a:latin typeface="Cambria Math"/>
                <a:ea typeface="Cambria Math"/>
              </a:rPr>
              <a:t> </a:t>
            </a:r>
            <a:r>
              <a:rPr lang="en-US" b="0" dirty="0" err="1" smtClean="0">
                <a:latin typeface="Cambria Math"/>
                <a:ea typeface="Cambria Math"/>
              </a:rPr>
              <a:t>menjadi</a:t>
            </a:r>
            <a:r>
              <a:rPr lang="en-US" b="0" dirty="0" smtClean="0">
                <a:latin typeface="Cambria Math"/>
                <a:ea typeface="Cambria Math"/>
              </a:rPr>
              <a:t> nominal.</a:t>
            </a:r>
          </a:p>
          <a:p>
            <a:pPr lvl="1"/>
            <a:endParaRPr lang="en-US" b="0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2288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Graphviz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latin typeface="Cambria Math"/>
                <a:ea typeface="Cambria Math"/>
              </a:rPr>
              <a:t>Graphviz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merupakan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perangkat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lunak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latin typeface="Cambria Math"/>
                <a:ea typeface="Cambria Math"/>
              </a:rPr>
              <a:t>open source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untuk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visualisasi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grafik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r>
              <a:rPr lang="en-US" dirty="0" err="1" smtClean="0">
                <a:latin typeface="Cambria Math"/>
                <a:ea typeface="Cambria Math"/>
              </a:rPr>
              <a:t>Grafik</a:t>
            </a:r>
            <a:r>
              <a:rPr lang="en-US" dirty="0" smtClean="0">
                <a:latin typeface="Cambria Math"/>
                <a:ea typeface="Cambria Math"/>
              </a:rPr>
              <a:t> yang </a:t>
            </a:r>
            <a:r>
              <a:rPr lang="en-US" dirty="0" err="1" smtClean="0">
                <a:latin typeface="Cambria Math"/>
                <a:ea typeface="Cambria Math"/>
              </a:rPr>
              <a:t>dihasilkan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dapat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dilakukan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disesuaikan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err="1" smtClean="0">
                <a:latin typeface="Cambria Math"/>
                <a:ea typeface="Cambria Math"/>
              </a:rPr>
              <a:t>berikut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nilai</a:t>
            </a:r>
            <a:r>
              <a:rPr lang="en-US" dirty="0" smtClean="0">
                <a:latin typeface="Cambria Math"/>
                <a:ea typeface="Cambria Math"/>
              </a:rPr>
              <a:t> yang </a:t>
            </a:r>
            <a:r>
              <a:rPr lang="en-US" dirty="0" err="1" smtClean="0">
                <a:latin typeface="Cambria Math"/>
                <a:ea typeface="Cambria Math"/>
              </a:rPr>
              <a:t>dapat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diubah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adalah</a:t>
            </a:r>
            <a:endParaRPr lang="en-US" dirty="0" smtClean="0">
              <a:latin typeface="Cambria Math"/>
              <a:ea typeface="Cambria Math"/>
            </a:endParaRPr>
          </a:p>
          <a:p>
            <a:pPr lvl="1"/>
            <a:r>
              <a:rPr lang="en-US" dirty="0" err="1" smtClean="0">
                <a:latin typeface="Cambria Math"/>
                <a:ea typeface="Cambria Math"/>
              </a:rPr>
              <a:t>Bentuk</a:t>
            </a:r>
            <a:r>
              <a:rPr lang="en-US" dirty="0" smtClean="0">
                <a:latin typeface="Cambria Math"/>
                <a:ea typeface="Cambria Math"/>
              </a:rPr>
              <a:t> node</a:t>
            </a:r>
          </a:p>
          <a:p>
            <a:pPr lvl="1"/>
            <a:r>
              <a:rPr lang="en-US" b="0" dirty="0" err="1" smtClean="0">
                <a:latin typeface="Cambria Math"/>
                <a:ea typeface="Cambria Math"/>
              </a:rPr>
              <a:t>Warna</a:t>
            </a:r>
            <a:r>
              <a:rPr lang="en-US" b="0" dirty="0" smtClean="0">
                <a:latin typeface="Cambria Math"/>
                <a:ea typeface="Cambria Math"/>
              </a:rPr>
              <a:t> node </a:t>
            </a:r>
            <a:r>
              <a:rPr lang="en-US" b="0" dirty="0" err="1" smtClean="0">
                <a:latin typeface="Cambria Math"/>
                <a:ea typeface="Cambria Math"/>
              </a:rPr>
              <a:t>dan</a:t>
            </a:r>
            <a:r>
              <a:rPr lang="en-US" b="0" dirty="0" smtClean="0">
                <a:latin typeface="Cambria Math"/>
                <a:ea typeface="Cambria Math"/>
              </a:rPr>
              <a:t> edge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Label </a:t>
            </a:r>
            <a:r>
              <a:rPr lang="en-US" dirty="0" err="1" smtClean="0">
                <a:latin typeface="Cambria Math"/>
                <a:ea typeface="Cambria Math"/>
              </a:rPr>
              <a:t>pada</a:t>
            </a:r>
            <a:r>
              <a:rPr lang="en-US" dirty="0" smtClean="0">
                <a:latin typeface="Cambria Math"/>
                <a:ea typeface="Cambria Math"/>
              </a:rPr>
              <a:t> node </a:t>
            </a:r>
            <a:r>
              <a:rPr lang="en-US" dirty="0" err="1" smtClean="0">
                <a:latin typeface="Cambria Math"/>
                <a:ea typeface="Cambria Math"/>
              </a:rPr>
              <a:t>dan</a:t>
            </a:r>
            <a:r>
              <a:rPr lang="en-US" dirty="0" smtClean="0">
                <a:latin typeface="Cambria Math"/>
                <a:ea typeface="Cambria Math"/>
              </a:rPr>
              <a:t> edge</a:t>
            </a:r>
            <a:endParaRPr lang="en-US" b="0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8889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Batasan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Masalah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i="1" dirty="0" smtClean="0"/>
              <a:t>data mining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i="1" dirty="0" smtClean="0"/>
              <a:t>log </a:t>
            </a:r>
            <a:r>
              <a:rPr lang="en-US" dirty="0" err="1" smtClean="0"/>
              <a:t>histori</a:t>
            </a:r>
            <a:r>
              <a:rPr lang="en-US" dirty="0" smtClean="0"/>
              <a:t> KIRI.</a:t>
            </a:r>
          </a:p>
          <a:p>
            <a:r>
              <a:rPr lang="en-US" dirty="0" smtClean="0"/>
              <a:t>Data </a:t>
            </a:r>
            <a:r>
              <a:rPr lang="en-US" i="1" dirty="0" smtClean="0"/>
              <a:t>log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smtClean="0"/>
              <a:t>log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KIRI.</a:t>
            </a:r>
          </a:p>
        </p:txBody>
      </p:sp>
    </p:spTree>
    <p:extLst>
      <p:ext uri="{BB962C8B-B14F-4D97-AF65-F5344CB8AC3E}">
        <p14:creationId xmlns:p14="http://schemas.microsoft.com/office/powerpoint/2010/main" val="16751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Kode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Graphviz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Cambria Math"/>
                <a:ea typeface="Cambria Math"/>
              </a:rPr>
              <a:t>Digraph G</a:t>
            </a:r>
          </a:p>
          <a:p>
            <a:pPr marL="0" indent="0">
              <a:buNone/>
            </a:pPr>
            <a:r>
              <a:rPr lang="en-US" sz="2300" dirty="0" smtClean="0">
                <a:latin typeface="Cambria Math"/>
                <a:ea typeface="Cambria Math"/>
              </a:rPr>
              <a:t>{</a:t>
            </a:r>
          </a:p>
          <a:p>
            <a:pPr marL="0" indent="0">
              <a:buNone/>
            </a:pPr>
            <a:r>
              <a:rPr lang="en-US" sz="2300" b="0" dirty="0" smtClean="0">
                <a:latin typeface="Cambria Math"/>
                <a:ea typeface="Cambria Math"/>
              </a:rPr>
              <a:t>	Main</a:t>
            </a:r>
          </a:p>
          <a:p>
            <a:pPr marL="0" indent="0">
              <a:buNone/>
            </a:pPr>
            <a:r>
              <a:rPr lang="en-US" sz="2300" dirty="0" smtClean="0">
                <a:latin typeface="Cambria Math"/>
                <a:ea typeface="Cambria Math"/>
              </a:rPr>
              <a:t>	Execute[shape=box, color=red, style=filled]</a:t>
            </a:r>
          </a:p>
          <a:p>
            <a:pPr marL="0" indent="0">
              <a:buNone/>
            </a:pPr>
            <a:r>
              <a:rPr lang="en-US" sz="2300" b="0" dirty="0">
                <a:latin typeface="Cambria Math"/>
                <a:ea typeface="Cambria Math"/>
              </a:rPr>
              <a:t>	</a:t>
            </a:r>
            <a:r>
              <a:rPr lang="en-US" sz="2300" b="0" dirty="0" smtClean="0">
                <a:latin typeface="Cambria Math"/>
                <a:ea typeface="Cambria Math"/>
              </a:rPr>
              <a:t>Main-&gt;Execute[label=“proses </a:t>
            </a:r>
            <a:r>
              <a:rPr lang="en-US" sz="2300" b="0" dirty="0" err="1" smtClean="0">
                <a:latin typeface="Cambria Math"/>
                <a:ea typeface="Cambria Math"/>
              </a:rPr>
              <a:t>dimulai</a:t>
            </a:r>
            <a:r>
              <a:rPr lang="en-US" sz="2300" b="0" dirty="0" smtClean="0">
                <a:latin typeface="Cambria Math"/>
                <a:ea typeface="Cambria Math"/>
              </a:rPr>
              <a:t>”]</a:t>
            </a:r>
          </a:p>
          <a:p>
            <a:pPr marL="0" indent="0">
              <a:buNone/>
            </a:pPr>
            <a:r>
              <a:rPr lang="en-US" sz="2300" dirty="0">
                <a:latin typeface="Cambria Math"/>
                <a:ea typeface="Cambria Math"/>
              </a:rPr>
              <a:t>	</a:t>
            </a:r>
            <a:r>
              <a:rPr lang="en-US" sz="2300" dirty="0" smtClean="0">
                <a:latin typeface="Cambria Math"/>
                <a:ea typeface="Cambria Math"/>
              </a:rPr>
              <a:t>Output[label=“return result”, width=2, height=1]</a:t>
            </a:r>
          </a:p>
          <a:p>
            <a:pPr marL="0" indent="0">
              <a:buNone/>
            </a:pPr>
            <a:r>
              <a:rPr lang="en-US" sz="2300" b="0" dirty="0">
                <a:latin typeface="Cambria Math"/>
                <a:ea typeface="Cambria Math"/>
              </a:rPr>
              <a:t>	</a:t>
            </a:r>
            <a:r>
              <a:rPr lang="en-US" sz="2300" b="0" dirty="0" smtClean="0">
                <a:latin typeface="Cambria Math"/>
                <a:ea typeface="Cambria Math"/>
              </a:rPr>
              <a:t>edge[color=blue]</a:t>
            </a:r>
          </a:p>
          <a:p>
            <a:pPr marL="0" indent="0">
              <a:buNone/>
            </a:pPr>
            <a:r>
              <a:rPr lang="en-US" sz="2300" dirty="0">
                <a:latin typeface="Cambria Math"/>
                <a:ea typeface="Cambria Math"/>
              </a:rPr>
              <a:t>	</a:t>
            </a:r>
            <a:r>
              <a:rPr lang="en-US" sz="2300" dirty="0" smtClean="0">
                <a:latin typeface="Cambria Math"/>
                <a:ea typeface="Cambria Math"/>
              </a:rPr>
              <a:t>Execute-&gt;Output</a:t>
            </a:r>
            <a:endParaRPr lang="en-US" sz="2300" b="0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300" b="0" dirty="0" smtClean="0">
                <a:latin typeface="Cambria Math"/>
                <a:ea typeface="Cambria Math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2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Kode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Graphviz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ambria Math"/>
                <a:ea typeface="Cambria Math"/>
              </a:rPr>
              <a:t>Gambar</a:t>
            </a:r>
            <a:r>
              <a:rPr lang="en-US" sz="2800" dirty="0" smtClean="0">
                <a:latin typeface="Cambria Math"/>
                <a:ea typeface="Cambria Math"/>
              </a:rPr>
              <a:t> yang </a:t>
            </a:r>
            <a:r>
              <a:rPr lang="en-US" sz="2800" dirty="0" err="1" smtClean="0">
                <a:latin typeface="Cambria Math"/>
                <a:ea typeface="Cambria Math"/>
              </a:rPr>
              <a:t>dihasilkan</a:t>
            </a:r>
            <a:r>
              <a:rPr lang="en-US" sz="2800" dirty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dari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kode</a:t>
            </a:r>
            <a:endParaRPr lang="en-US" sz="2800" b="0" dirty="0" smtClean="0">
              <a:latin typeface="Cambria Math"/>
              <a:ea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17" y="2590800"/>
            <a:ext cx="2057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718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3108960"/>
            <a:ext cx="6480048" cy="2301240"/>
          </a:xfrm>
        </p:spPr>
        <p:txBody>
          <a:bodyPr>
            <a:normAutofit/>
          </a:bodyPr>
          <a:lstStyle/>
          <a:p>
            <a:r>
              <a:rPr lang="en-US" sz="5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Analisis</a:t>
            </a:r>
            <a:endParaRPr lang="en-US" sz="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053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Analisis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0" dirty="0" err="1" smtClean="0">
                <a:latin typeface="Cambria Math"/>
                <a:ea typeface="Cambria Math"/>
              </a:rPr>
              <a:t>Analisis</a:t>
            </a:r>
            <a:r>
              <a:rPr lang="en-US" sz="3500" b="0" dirty="0" smtClean="0">
                <a:latin typeface="Cambria Math"/>
                <a:ea typeface="Cambria Math"/>
              </a:rPr>
              <a:t> data </a:t>
            </a:r>
            <a:r>
              <a:rPr lang="en-US" sz="3500" b="0" i="1" dirty="0" smtClean="0">
                <a:latin typeface="Cambria Math"/>
                <a:ea typeface="Cambria Math"/>
              </a:rPr>
              <a:t>log</a:t>
            </a:r>
            <a:r>
              <a:rPr lang="en-US" sz="3500" b="0" dirty="0" smtClean="0">
                <a:latin typeface="Cambria Math"/>
                <a:ea typeface="Cambria Math"/>
              </a:rPr>
              <a:t> </a:t>
            </a:r>
            <a:r>
              <a:rPr lang="en-US" sz="3500" b="0" dirty="0" err="1" smtClean="0">
                <a:latin typeface="Cambria Math"/>
                <a:ea typeface="Cambria Math"/>
              </a:rPr>
              <a:t>histori</a:t>
            </a:r>
            <a:r>
              <a:rPr lang="en-US" sz="3500" b="0" dirty="0" smtClean="0">
                <a:latin typeface="Cambria Math"/>
                <a:ea typeface="Cambria Math"/>
              </a:rPr>
              <a:t> KIRI</a:t>
            </a:r>
          </a:p>
          <a:p>
            <a:endParaRPr lang="en-US" sz="3500" b="0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3360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Analisis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 err="1" smtClean="0">
                <a:latin typeface="Cambria Math"/>
                <a:ea typeface="Cambria Math"/>
              </a:rPr>
              <a:t>Analisis</a:t>
            </a:r>
            <a:r>
              <a:rPr lang="en-US" sz="2800" b="0" dirty="0" smtClean="0">
                <a:latin typeface="Cambria Math"/>
                <a:ea typeface="Cambria Math"/>
              </a:rPr>
              <a:t> Data</a:t>
            </a:r>
          </a:p>
          <a:p>
            <a:pPr lvl="1"/>
            <a:r>
              <a:rPr lang="en-US" sz="2400" i="1" dirty="0" smtClean="0">
                <a:latin typeface="Cambria Math"/>
                <a:ea typeface="Cambria Math"/>
              </a:rPr>
              <a:t>Data Cleaning</a:t>
            </a:r>
          </a:p>
          <a:p>
            <a:pPr lvl="1"/>
            <a:r>
              <a:rPr lang="en-US" sz="2400" b="0" i="1" dirty="0" smtClean="0">
                <a:latin typeface="Cambria Math"/>
                <a:ea typeface="Cambria Math"/>
              </a:rPr>
              <a:t>Data Integration</a:t>
            </a:r>
          </a:p>
          <a:p>
            <a:pPr lvl="1"/>
            <a:r>
              <a:rPr lang="en-US" sz="2400" i="1" dirty="0" smtClean="0">
                <a:latin typeface="Cambria Math"/>
                <a:ea typeface="Cambria Math"/>
              </a:rPr>
              <a:t>Data Selection</a:t>
            </a:r>
          </a:p>
          <a:p>
            <a:pPr lvl="1"/>
            <a:r>
              <a:rPr lang="en-US" sz="2400" b="0" i="1" dirty="0" smtClean="0">
                <a:latin typeface="Cambria Math"/>
                <a:ea typeface="Cambria Math"/>
              </a:rPr>
              <a:t>Data Transformation</a:t>
            </a:r>
          </a:p>
          <a:p>
            <a:r>
              <a:rPr lang="en-US" sz="2800" dirty="0" err="1" smtClean="0">
                <a:latin typeface="Cambria Math"/>
                <a:ea typeface="Cambria Math"/>
              </a:rPr>
              <a:t>Analisis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Perangkat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Lunak</a:t>
            </a:r>
            <a:endParaRPr lang="en-US" sz="2800" dirty="0" smtClean="0">
              <a:latin typeface="Cambria Math"/>
              <a:ea typeface="Cambria Math"/>
            </a:endParaRPr>
          </a:p>
          <a:p>
            <a:pPr lvl="1"/>
            <a:r>
              <a:rPr lang="en-US" sz="2400" b="0" dirty="0" err="1" smtClean="0">
                <a:latin typeface="Cambria Math"/>
                <a:ea typeface="Cambria Math"/>
              </a:rPr>
              <a:t>Spesifikasi</a:t>
            </a:r>
            <a:r>
              <a:rPr lang="en-US" sz="2400" b="0" dirty="0" smtClean="0">
                <a:latin typeface="Cambria Math"/>
                <a:ea typeface="Cambria Math"/>
              </a:rPr>
              <a:t> </a:t>
            </a:r>
            <a:r>
              <a:rPr lang="en-US" sz="2400" b="0" dirty="0" err="1" smtClean="0">
                <a:latin typeface="Cambria Math"/>
                <a:ea typeface="Cambria Math"/>
              </a:rPr>
              <a:t>Kebutuhan</a:t>
            </a:r>
            <a:r>
              <a:rPr lang="en-US" sz="2400" b="0" dirty="0" smtClean="0">
                <a:latin typeface="Cambria Math"/>
                <a:ea typeface="Cambria Math"/>
              </a:rPr>
              <a:t> </a:t>
            </a:r>
            <a:r>
              <a:rPr lang="en-US" sz="2400" b="0" dirty="0" err="1" smtClean="0">
                <a:latin typeface="Cambria Math"/>
                <a:ea typeface="Cambria Math"/>
              </a:rPr>
              <a:t>Fungsional</a:t>
            </a:r>
            <a:endParaRPr lang="en-US" sz="2400" b="0" dirty="0" smtClean="0">
              <a:latin typeface="Cambria Math"/>
              <a:ea typeface="Cambria Math"/>
            </a:endParaRPr>
          </a:p>
          <a:p>
            <a:pPr lvl="1"/>
            <a:r>
              <a:rPr lang="en-US" sz="2400" dirty="0" err="1" smtClean="0">
                <a:latin typeface="Cambria Math"/>
                <a:ea typeface="Cambria Math"/>
              </a:rPr>
              <a:t>Pemodelan</a:t>
            </a:r>
            <a:r>
              <a:rPr lang="en-US" sz="2400" dirty="0" smtClean="0">
                <a:latin typeface="Cambria Math"/>
                <a:ea typeface="Cambria Math"/>
              </a:rPr>
              <a:t> Data</a:t>
            </a:r>
          </a:p>
          <a:p>
            <a:pPr lvl="1"/>
            <a:r>
              <a:rPr lang="en-US" sz="2400" b="0" i="1" dirty="0" smtClean="0">
                <a:latin typeface="Cambria Math"/>
                <a:ea typeface="Cambria Math"/>
              </a:rPr>
              <a:t>Use Case </a:t>
            </a:r>
            <a:r>
              <a:rPr lang="en-US" sz="2400" b="0" dirty="0" err="1" smtClean="0">
                <a:latin typeface="Cambria Math"/>
                <a:ea typeface="Cambria Math"/>
              </a:rPr>
              <a:t>dan</a:t>
            </a:r>
            <a:r>
              <a:rPr lang="en-US" sz="2400" b="0" dirty="0" smtClean="0">
                <a:latin typeface="Cambria Math"/>
                <a:ea typeface="Cambria Math"/>
              </a:rPr>
              <a:t> </a:t>
            </a:r>
            <a:r>
              <a:rPr lang="en-US" sz="2400" b="0" i="1" dirty="0" smtClean="0">
                <a:latin typeface="Cambria Math"/>
                <a:ea typeface="Cambria Math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238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Integration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1" dirty="0" smtClean="0">
                <a:latin typeface="Cambria Math"/>
                <a:ea typeface="Cambria Math"/>
              </a:rPr>
              <a:t>Data Cleaning </a:t>
            </a:r>
            <a:endParaRPr lang="en-US" sz="2000" i="1" dirty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000" b="0" dirty="0" smtClean="0">
                <a:latin typeface="Cambria Math"/>
                <a:ea typeface="Cambria Math"/>
              </a:rPr>
              <a:t>	Data yang </a:t>
            </a:r>
            <a:r>
              <a:rPr lang="en-US" sz="2000" b="0" dirty="0" err="1" smtClean="0">
                <a:latin typeface="Cambria Math"/>
                <a:ea typeface="Cambria Math"/>
              </a:rPr>
              <a:t>lokasi</a:t>
            </a:r>
            <a:r>
              <a:rPr lang="en-US" sz="2000" b="0" dirty="0" smtClean="0">
                <a:latin typeface="Cambria Math"/>
                <a:ea typeface="Cambria Math"/>
              </a:rPr>
              <a:t> </a:t>
            </a:r>
            <a:r>
              <a:rPr lang="en-US" sz="2000" b="0" dirty="0" err="1" smtClean="0">
                <a:latin typeface="Cambria Math"/>
                <a:ea typeface="Cambria Math"/>
              </a:rPr>
              <a:t>keberangkatan</a:t>
            </a:r>
            <a:r>
              <a:rPr lang="en-US" sz="2000" b="0" dirty="0" smtClean="0">
                <a:latin typeface="Cambria Math"/>
                <a:ea typeface="Cambria Math"/>
              </a:rPr>
              <a:t> </a:t>
            </a:r>
            <a:r>
              <a:rPr lang="en-US" sz="2000" b="0" dirty="0" err="1" smtClean="0">
                <a:latin typeface="Cambria Math"/>
                <a:ea typeface="Cambria Math"/>
              </a:rPr>
              <a:t>dan</a:t>
            </a:r>
            <a:r>
              <a:rPr lang="en-US" sz="2000" b="0" dirty="0" smtClean="0">
                <a:latin typeface="Cambria Math"/>
                <a:ea typeface="Cambria Math"/>
              </a:rPr>
              <a:t> </a:t>
            </a:r>
            <a:r>
              <a:rPr lang="en-US" sz="2000" b="0" dirty="0" err="1" smtClean="0">
                <a:latin typeface="Cambria Math"/>
                <a:ea typeface="Cambria Math"/>
              </a:rPr>
              <a:t>tujuannya</a:t>
            </a:r>
            <a:r>
              <a:rPr lang="en-US" sz="2000" b="0" dirty="0" smtClean="0">
                <a:latin typeface="Cambria Math"/>
                <a:ea typeface="Cambria Math"/>
              </a:rPr>
              <a:t> di </a:t>
            </a:r>
            <a:r>
              <a:rPr lang="en-US" sz="2000" b="0" dirty="0" err="1" smtClean="0">
                <a:latin typeface="Cambria Math"/>
                <a:ea typeface="Cambria Math"/>
              </a:rPr>
              <a:t>luar</a:t>
            </a:r>
            <a:r>
              <a:rPr lang="en-US" sz="2000" b="0" dirty="0" smtClean="0">
                <a:latin typeface="Cambria Math"/>
                <a:ea typeface="Cambria Math"/>
              </a:rPr>
              <a:t> 	Bandung </a:t>
            </a:r>
            <a:r>
              <a:rPr lang="en-US" sz="2000" b="0" dirty="0" err="1" smtClean="0">
                <a:latin typeface="Cambria Math"/>
                <a:ea typeface="Cambria Math"/>
              </a:rPr>
              <a:t>akan</a:t>
            </a:r>
            <a:r>
              <a:rPr lang="en-US" sz="2000" b="0" dirty="0" smtClean="0">
                <a:latin typeface="Cambria Math"/>
                <a:ea typeface="Cambria Math"/>
              </a:rPr>
              <a:t> </a:t>
            </a:r>
            <a:r>
              <a:rPr lang="en-US" sz="2000" b="0" dirty="0" err="1" smtClean="0">
                <a:latin typeface="Cambria Math"/>
                <a:ea typeface="Cambria Math"/>
              </a:rPr>
              <a:t>dibuang</a:t>
            </a:r>
            <a:r>
              <a:rPr lang="en-US" sz="2000" b="0" dirty="0" smtClean="0">
                <a:latin typeface="Cambria Math"/>
                <a:ea typeface="Cambria Math"/>
              </a:rPr>
              <a:t>.</a:t>
            </a:r>
          </a:p>
          <a:p>
            <a:r>
              <a:rPr lang="en-US" sz="2800" i="1" dirty="0" smtClean="0">
                <a:latin typeface="Cambria Math"/>
                <a:ea typeface="Cambria Math"/>
              </a:rPr>
              <a:t>Data Integration</a:t>
            </a:r>
            <a:endParaRPr lang="en-US" sz="2400" i="1" dirty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000" i="1" dirty="0" smtClean="0">
                <a:latin typeface="Cambria Math"/>
                <a:ea typeface="Cambria Math"/>
              </a:rPr>
              <a:t>	</a:t>
            </a:r>
            <a:r>
              <a:rPr lang="en-US" sz="2000" dirty="0" err="1" smtClean="0">
                <a:latin typeface="Cambria Math"/>
                <a:ea typeface="Cambria Math"/>
              </a:rPr>
              <a:t>Karena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sumber</a:t>
            </a:r>
            <a:r>
              <a:rPr lang="en-US" sz="2000" dirty="0" smtClean="0">
                <a:latin typeface="Cambria Math"/>
                <a:ea typeface="Cambria Math"/>
              </a:rPr>
              <a:t> data </a:t>
            </a:r>
            <a:r>
              <a:rPr lang="en-US" sz="2000" dirty="0" err="1" smtClean="0">
                <a:latin typeface="Cambria Math"/>
                <a:ea typeface="Cambria Math"/>
              </a:rPr>
              <a:t>hanya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satu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yaitu</a:t>
            </a:r>
            <a:r>
              <a:rPr lang="en-US" sz="2000" dirty="0" smtClean="0">
                <a:latin typeface="Cambria Math"/>
                <a:ea typeface="Cambria Math"/>
              </a:rPr>
              <a:t> file CSV </a:t>
            </a:r>
            <a:r>
              <a:rPr lang="en-US" sz="2000" dirty="0" err="1" smtClean="0">
                <a:latin typeface="Cambria Math"/>
                <a:ea typeface="Cambria Math"/>
              </a:rPr>
              <a:t>dari</a:t>
            </a:r>
            <a:r>
              <a:rPr lang="en-US" sz="2000" dirty="0" smtClean="0">
                <a:latin typeface="Cambria Math"/>
                <a:ea typeface="Cambria Math"/>
              </a:rPr>
              <a:t> KIRI 	</a:t>
            </a:r>
            <a:r>
              <a:rPr lang="en-US" sz="2000" dirty="0" err="1" smtClean="0">
                <a:latin typeface="Cambria Math"/>
                <a:ea typeface="Cambria Math"/>
              </a:rPr>
              <a:t>maka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tahap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ini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dapat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dilewat</a:t>
            </a:r>
            <a:endParaRPr lang="en-US" sz="2000" i="1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289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Selection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1" dirty="0" smtClean="0">
                <a:latin typeface="Cambria Math"/>
                <a:ea typeface="Cambria Math"/>
              </a:rPr>
              <a:t>Data Selection</a:t>
            </a:r>
            <a:endParaRPr lang="en-US" sz="2400" i="1" dirty="0">
              <a:latin typeface="Cambria Math"/>
              <a:ea typeface="Cambria Math"/>
            </a:endParaRPr>
          </a:p>
          <a:p>
            <a:pPr lvl="1"/>
            <a:r>
              <a:rPr lang="en-US" sz="2500" b="0" dirty="0" smtClean="0">
                <a:latin typeface="Cambria Math"/>
                <a:ea typeface="Cambria Math"/>
              </a:rPr>
              <a:t>Data yang </a:t>
            </a:r>
            <a:r>
              <a:rPr lang="en-US" sz="2500" b="0" dirty="0" err="1" smtClean="0">
                <a:latin typeface="Cambria Math"/>
                <a:ea typeface="Cambria Math"/>
              </a:rPr>
              <a:t>diambil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hanya</a:t>
            </a:r>
            <a:r>
              <a:rPr lang="en-US" sz="2500" b="0" dirty="0" smtClean="0">
                <a:latin typeface="Cambria Math"/>
                <a:ea typeface="Cambria Math"/>
              </a:rPr>
              <a:t> tuple </a:t>
            </a:r>
            <a:r>
              <a:rPr lang="en-US" sz="2500" b="0" dirty="0" err="1" smtClean="0">
                <a:latin typeface="Cambria Math"/>
                <a:ea typeface="Cambria Math"/>
              </a:rPr>
              <a:t>dengan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nilai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atribut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i="1" dirty="0" smtClean="0">
                <a:latin typeface="Cambria Math"/>
                <a:ea typeface="Cambria Math"/>
              </a:rPr>
              <a:t>action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i="1" dirty="0" smtClean="0">
                <a:latin typeface="Cambria Math"/>
                <a:ea typeface="Cambria Math"/>
              </a:rPr>
              <a:t>FINDROUTE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saja</a:t>
            </a:r>
            <a:r>
              <a:rPr lang="en-US" sz="2500" b="0" dirty="0" smtClean="0">
                <a:latin typeface="Cambria Math"/>
                <a:ea typeface="Cambria Math"/>
              </a:rPr>
              <a:t>.</a:t>
            </a:r>
          </a:p>
          <a:p>
            <a:pPr lvl="1"/>
            <a:r>
              <a:rPr lang="en-US" sz="2500" dirty="0" err="1" smtClean="0">
                <a:latin typeface="Cambria Math"/>
                <a:ea typeface="Cambria Math"/>
              </a:rPr>
              <a:t>Atribut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dari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LogId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APIKey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tidak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berhubungan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sehingga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dapat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dibuang</a:t>
            </a:r>
            <a:r>
              <a:rPr lang="en-US" sz="2500" dirty="0" smtClean="0">
                <a:latin typeface="Cambria Math"/>
                <a:ea typeface="Cambria Math"/>
              </a:rPr>
              <a:t>.</a:t>
            </a:r>
          </a:p>
          <a:p>
            <a:pPr marL="457200" lvl="1" indent="0">
              <a:buNone/>
            </a:pPr>
            <a:endParaRPr lang="en-US" sz="2500" b="0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78233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Selection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mbria Math"/>
                <a:ea typeface="Cambria Math"/>
              </a:rPr>
              <a:t>Dari </a:t>
            </a:r>
            <a:r>
              <a:rPr lang="en-US" sz="2800" dirty="0" err="1" smtClean="0">
                <a:latin typeface="Cambria Math"/>
                <a:ea typeface="Cambria Math"/>
              </a:rPr>
              <a:t>pemilihan</a:t>
            </a:r>
            <a:r>
              <a:rPr lang="en-US" sz="2800" dirty="0" smtClean="0">
                <a:latin typeface="Cambria Math"/>
                <a:ea typeface="Cambria Math"/>
              </a:rPr>
              <a:t> data </a:t>
            </a:r>
            <a:r>
              <a:rPr lang="en-US" sz="2800" dirty="0" err="1" smtClean="0">
                <a:latin typeface="Cambria Math"/>
                <a:ea typeface="Cambria Math"/>
              </a:rPr>
              <a:t>tersebut</a:t>
            </a:r>
            <a:r>
              <a:rPr lang="en-US" sz="2800" dirty="0" smtClean="0">
                <a:latin typeface="Cambria Math"/>
                <a:ea typeface="Cambria Math"/>
              </a:rPr>
              <a:t>, </a:t>
            </a:r>
            <a:r>
              <a:rPr lang="en-US" sz="2800" dirty="0" err="1" smtClean="0">
                <a:latin typeface="Cambria Math"/>
                <a:ea typeface="Cambria Math"/>
              </a:rPr>
              <a:t>maka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atribut</a:t>
            </a:r>
            <a:r>
              <a:rPr lang="en-US" sz="2800" dirty="0" smtClean="0">
                <a:latin typeface="Cambria Math"/>
                <a:ea typeface="Cambria Math"/>
              </a:rPr>
              <a:t> yang </a:t>
            </a:r>
            <a:r>
              <a:rPr lang="en-US" sz="2800" dirty="0" err="1" smtClean="0">
                <a:latin typeface="Cambria Math"/>
                <a:ea typeface="Cambria Math"/>
              </a:rPr>
              <a:t>akan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diambil</a:t>
            </a:r>
            <a:r>
              <a:rPr lang="en-US" sz="2800" dirty="0" smtClean="0">
                <a:latin typeface="Cambria Math"/>
                <a:ea typeface="Cambria Math"/>
              </a:rPr>
              <a:t> (</a:t>
            </a:r>
            <a:r>
              <a:rPr lang="en-US" sz="2800" dirty="0" err="1" smtClean="0">
                <a:latin typeface="Cambria Math"/>
                <a:ea typeface="Cambria Math"/>
              </a:rPr>
              <a:t>dengan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nilai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i="1" dirty="0" smtClean="0">
                <a:latin typeface="Cambria Math"/>
                <a:ea typeface="Cambria Math"/>
              </a:rPr>
              <a:t>action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i="1" dirty="0" smtClean="0">
                <a:latin typeface="Cambria Math"/>
                <a:ea typeface="Cambria Math"/>
              </a:rPr>
              <a:t>FINDROUTE</a:t>
            </a:r>
            <a:r>
              <a:rPr lang="en-US" sz="2800" dirty="0" smtClean="0">
                <a:latin typeface="Cambria Math"/>
                <a:ea typeface="Cambria Math"/>
              </a:rPr>
              <a:t>) </a:t>
            </a:r>
            <a:r>
              <a:rPr lang="en-US" sz="2800" dirty="0" err="1" smtClean="0">
                <a:latin typeface="Cambria Math"/>
                <a:ea typeface="Cambria Math"/>
              </a:rPr>
              <a:t>adalah</a:t>
            </a:r>
            <a:endParaRPr lang="en-US" sz="2800" dirty="0" smtClean="0">
              <a:latin typeface="Cambria Math"/>
              <a:ea typeface="Cambria Math"/>
            </a:endParaRPr>
          </a:p>
          <a:p>
            <a:pPr lvl="1"/>
            <a:r>
              <a:rPr lang="en-US" sz="2500" i="1" dirty="0" smtClean="0">
                <a:latin typeface="Cambria Math"/>
                <a:ea typeface="Cambria Math"/>
              </a:rPr>
              <a:t>Timestamp </a:t>
            </a:r>
            <a:r>
              <a:rPr lang="en-US" sz="2500" dirty="0" smtClean="0">
                <a:latin typeface="Cambria Math"/>
                <a:ea typeface="Cambria Math"/>
              </a:rPr>
              <a:t>(UTC)</a:t>
            </a:r>
            <a:endParaRPr lang="en-US" sz="2500" i="1" dirty="0" smtClean="0">
              <a:latin typeface="Cambria Math"/>
              <a:ea typeface="Cambria Math"/>
            </a:endParaRPr>
          </a:p>
          <a:p>
            <a:pPr lvl="1"/>
            <a:r>
              <a:rPr lang="en-US" sz="2500" dirty="0" err="1" smtClean="0">
                <a:latin typeface="Cambria Math"/>
                <a:ea typeface="Cambria Math"/>
              </a:rPr>
              <a:t>AdditionalData</a:t>
            </a:r>
            <a:endParaRPr lang="en-US" sz="2500" b="0" dirty="0" smtClean="0">
              <a:latin typeface="Cambria Math"/>
              <a:ea typeface="Cambria Math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52552"/>
              </p:ext>
            </p:extLst>
          </p:nvPr>
        </p:nvGraphicFramePr>
        <p:xfrm>
          <a:off x="762000" y="4038600"/>
          <a:ext cx="716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510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Timestamp</a:t>
                      </a:r>
                      <a:r>
                        <a:rPr lang="en-US" i="0" dirty="0" smtClean="0"/>
                        <a:t>(UTC)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AdditionalData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2/1/2014 0:11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-6.8972513,107.6385574/-6.91358,107.62718/1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2/1/2014 0:13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-6.8972513,107.6385574/-6.91358,107.62718/1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2/1/2014 0:16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-6.90598,107.59714/-6.90855,107.61082/1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2/1/2014 0:18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-6.9015366,107.5414474/-6.88574,107.53816/1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0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Selection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0" dirty="0" err="1" smtClean="0">
                <a:latin typeface="Cambria Math"/>
                <a:ea typeface="Cambria Math"/>
              </a:rPr>
              <a:t>Pada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Bagian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additionalData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terdapat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tiga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bagian</a:t>
            </a:r>
            <a:r>
              <a:rPr lang="en-US" sz="2500" b="0" dirty="0" smtClean="0">
                <a:latin typeface="Cambria Math"/>
                <a:ea typeface="Cambria Math"/>
              </a:rPr>
              <a:t> yang </a:t>
            </a:r>
            <a:r>
              <a:rPr lang="en-US" sz="2500" b="0" dirty="0" err="1" smtClean="0">
                <a:latin typeface="Cambria Math"/>
                <a:ea typeface="Cambria Math"/>
              </a:rPr>
              <a:t>dibatasi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oleh</a:t>
            </a:r>
            <a:r>
              <a:rPr lang="en-US" sz="2500" b="0" dirty="0" smtClean="0">
                <a:latin typeface="Cambria Math"/>
                <a:ea typeface="Cambria Math"/>
              </a:rPr>
              <a:t> “/”. </a:t>
            </a:r>
            <a:r>
              <a:rPr lang="en-US" sz="2500" b="0" dirty="0" err="1" smtClean="0">
                <a:latin typeface="Cambria Math"/>
                <a:ea typeface="Cambria Math"/>
              </a:rPr>
              <a:t>Bagian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ketiga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menunjukkan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banyak</a:t>
            </a:r>
            <a:r>
              <a:rPr lang="en-US" sz="2500" b="0" dirty="0" smtClean="0">
                <a:latin typeface="Cambria Math"/>
                <a:ea typeface="Cambria Math"/>
              </a:rPr>
              <a:t> </a:t>
            </a:r>
            <a:r>
              <a:rPr lang="en-US" sz="2500" b="0" dirty="0" err="1" smtClean="0">
                <a:latin typeface="Cambria Math"/>
                <a:ea typeface="Cambria Math"/>
              </a:rPr>
              <a:t>rute</a:t>
            </a:r>
            <a:r>
              <a:rPr lang="en-US" sz="2500" b="0" dirty="0" smtClean="0">
                <a:latin typeface="Cambria Math"/>
                <a:ea typeface="Cambria Math"/>
              </a:rPr>
              <a:t> yang </a:t>
            </a:r>
            <a:r>
              <a:rPr lang="en-US" sz="2500" b="0" dirty="0" err="1" smtClean="0">
                <a:latin typeface="Cambria Math"/>
                <a:ea typeface="Cambria Math"/>
              </a:rPr>
              <a:t>ditemukan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namun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pengguna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pasti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hanya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memilih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salah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satu</a:t>
            </a:r>
            <a:r>
              <a:rPr lang="en-US" sz="2500" dirty="0" smtClean="0">
                <a:latin typeface="Cambria Math"/>
                <a:ea typeface="Cambria Math"/>
              </a:rPr>
              <a:t>, </a:t>
            </a:r>
            <a:r>
              <a:rPr lang="en-US" sz="2500" dirty="0" err="1" smtClean="0">
                <a:latin typeface="Cambria Math"/>
                <a:ea typeface="Cambria Math"/>
              </a:rPr>
              <a:t>sehingga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nilai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tersebut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dapat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diamsusikan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bernilai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satu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semua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dapat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dibuang</a:t>
            </a:r>
            <a:r>
              <a:rPr lang="en-US" sz="2500" dirty="0" smtClean="0">
                <a:latin typeface="Cambria Math"/>
                <a:ea typeface="Cambria Math"/>
              </a:rPr>
              <a:t>.</a:t>
            </a:r>
            <a:endParaRPr lang="en-US" sz="2500" b="0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2926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Transformation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>
                <a:latin typeface="Cambria Math"/>
                <a:ea typeface="Cambria Math"/>
              </a:rPr>
              <a:t>Data transformation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</a:p>
          <a:p>
            <a:pPr lvl="1"/>
            <a:r>
              <a:rPr lang="en-US" sz="2500" dirty="0" err="1" smtClean="0">
                <a:latin typeface="Cambria Math"/>
                <a:ea typeface="Cambria Math"/>
              </a:rPr>
              <a:t>Dilakukan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perubahan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pada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atribut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i="1" dirty="0" smtClean="0">
                <a:latin typeface="Cambria Math"/>
                <a:ea typeface="Cambria Math"/>
              </a:rPr>
              <a:t>timestamp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dari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waktu</a:t>
            </a:r>
            <a:r>
              <a:rPr lang="en-US" sz="2500" dirty="0" smtClean="0">
                <a:latin typeface="Cambria Math"/>
                <a:ea typeface="Cambria Math"/>
              </a:rPr>
              <a:t> UTC </a:t>
            </a:r>
            <a:r>
              <a:rPr lang="en-US" sz="2500" dirty="0" err="1" smtClean="0">
                <a:latin typeface="Cambria Math"/>
                <a:ea typeface="Cambria Math"/>
              </a:rPr>
              <a:t>menjadi</a:t>
            </a:r>
            <a:r>
              <a:rPr lang="en-US" sz="2500" dirty="0" smtClean="0">
                <a:latin typeface="Cambria Math"/>
                <a:ea typeface="Cambria Math"/>
              </a:rPr>
              <a:t> GMT+7</a:t>
            </a:r>
          </a:p>
          <a:p>
            <a:pPr lvl="1"/>
            <a:r>
              <a:rPr lang="en-US" sz="2500" dirty="0" smtClean="0">
                <a:latin typeface="Cambria Math"/>
                <a:ea typeface="Cambria Math"/>
              </a:rPr>
              <a:t>Data </a:t>
            </a:r>
            <a:r>
              <a:rPr lang="en-US" sz="2500" i="1" dirty="0" smtClean="0">
                <a:latin typeface="Cambria Math"/>
                <a:ea typeface="Cambria Math"/>
              </a:rPr>
              <a:t>timestamp </a:t>
            </a:r>
            <a:r>
              <a:rPr lang="en-US" sz="2500" dirty="0" err="1" smtClean="0">
                <a:latin typeface="Cambria Math"/>
                <a:ea typeface="Cambria Math"/>
              </a:rPr>
              <a:t>akan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dipecah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menjadi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empat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bagian</a:t>
            </a:r>
            <a:r>
              <a:rPr lang="en-US" sz="2500" dirty="0" smtClean="0">
                <a:latin typeface="Cambria Math"/>
                <a:ea typeface="Cambria Math"/>
              </a:rPr>
              <a:t>:</a:t>
            </a:r>
          </a:p>
          <a:p>
            <a:pPr lvl="2"/>
            <a:r>
              <a:rPr lang="en-US" sz="2100" dirty="0" err="1" smtClean="0">
                <a:latin typeface="Cambria Math"/>
                <a:ea typeface="Cambria Math"/>
              </a:rPr>
              <a:t>Bulan</a:t>
            </a:r>
            <a:endParaRPr lang="en-US" sz="2100" dirty="0" smtClean="0">
              <a:latin typeface="Cambria Math"/>
              <a:ea typeface="Cambria Math"/>
            </a:endParaRPr>
          </a:p>
          <a:p>
            <a:pPr lvl="2"/>
            <a:r>
              <a:rPr lang="en-US" sz="2100" b="0" dirty="0" err="1" smtClean="0">
                <a:latin typeface="Cambria Math"/>
                <a:ea typeface="Cambria Math"/>
              </a:rPr>
              <a:t>Tahun</a:t>
            </a:r>
            <a:endParaRPr lang="en-US" sz="2100" b="0" dirty="0" smtClean="0">
              <a:latin typeface="Cambria Math"/>
              <a:ea typeface="Cambria Math"/>
            </a:endParaRPr>
          </a:p>
          <a:p>
            <a:pPr lvl="2"/>
            <a:r>
              <a:rPr lang="en-US" sz="2100" dirty="0" err="1" smtClean="0">
                <a:latin typeface="Cambria Math"/>
                <a:ea typeface="Cambria Math"/>
              </a:rPr>
              <a:t>Hari</a:t>
            </a:r>
            <a:endParaRPr lang="en-US" sz="2100" dirty="0" smtClean="0">
              <a:latin typeface="Cambria Math"/>
              <a:ea typeface="Cambria Math"/>
            </a:endParaRPr>
          </a:p>
          <a:p>
            <a:pPr lvl="2"/>
            <a:r>
              <a:rPr lang="en-US" sz="2100" b="0" dirty="0" smtClean="0">
                <a:latin typeface="Cambria Math"/>
                <a:ea typeface="Cambria Math"/>
              </a:rPr>
              <a:t>Jam</a:t>
            </a:r>
            <a:endParaRPr lang="en-US" sz="2100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8083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718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3108960"/>
            <a:ext cx="6480048" cy="2301240"/>
          </a:xfrm>
        </p:spPr>
        <p:txBody>
          <a:bodyPr>
            <a:normAutofit/>
          </a:bodyPr>
          <a:lstStyle/>
          <a:p>
            <a:r>
              <a:rPr lang="en-US" sz="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Landasan Teori</a:t>
            </a:r>
            <a:endParaRPr lang="en-US" sz="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824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Transformation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dirty="0" err="1" smtClean="0">
                <a:latin typeface="Cambria Math"/>
                <a:ea typeface="Cambria Math"/>
              </a:rPr>
              <a:t>Atribut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additionalData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akan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dipecah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menjadi</a:t>
            </a:r>
            <a:r>
              <a:rPr lang="en-US" sz="2500" dirty="0" smtClean="0">
                <a:latin typeface="Cambria Math"/>
                <a:ea typeface="Cambria Math"/>
              </a:rPr>
              <a:t> 4 </a:t>
            </a:r>
            <a:r>
              <a:rPr lang="en-US" sz="2500" dirty="0" err="1" smtClean="0">
                <a:latin typeface="Cambria Math"/>
                <a:ea typeface="Cambria Math"/>
              </a:rPr>
              <a:t>bagian</a:t>
            </a:r>
            <a:r>
              <a:rPr lang="en-US" sz="2500" dirty="0" smtClean="0">
                <a:latin typeface="Cambria Math"/>
                <a:ea typeface="Cambria Math"/>
              </a:rPr>
              <a:t> </a:t>
            </a:r>
            <a:r>
              <a:rPr lang="en-US" sz="2500" dirty="0" err="1" smtClean="0">
                <a:latin typeface="Cambria Math"/>
                <a:ea typeface="Cambria Math"/>
              </a:rPr>
              <a:t>yaitu</a:t>
            </a:r>
            <a:endParaRPr lang="en-US" sz="2500" dirty="0">
              <a:latin typeface="Cambria Math"/>
              <a:ea typeface="Cambria Math"/>
            </a:endParaRPr>
          </a:p>
          <a:p>
            <a:pPr lvl="2"/>
            <a:r>
              <a:rPr lang="en-US" sz="2100" dirty="0">
                <a:latin typeface="Cambria Math"/>
                <a:ea typeface="Cambria Math"/>
              </a:rPr>
              <a:t>Latitude </a:t>
            </a:r>
            <a:r>
              <a:rPr lang="en-US" sz="2100" dirty="0" err="1">
                <a:latin typeface="Cambria Math"/>
                <a:ea typeface="Cambria Math"/>
              </a:rPr>
              <a:t>keberangkatan</a:t>
            </a:r>
            <a:endParaRPr lang="en-US" sz="2100" dirty="0">
              <a:latin typeface="Cambria Math"/>
              <a:ea typeface="Cambria Math"/>
            </a:endParaRPr>
          </a:p>
          <a:p>
            <a:pPr lvl="2"/>
            <a:r>
              <a:rPr lang="en-US" sz="2100" dirty="0">
                <a:latin typeface="Cambria Math"/>
                <a:ea typeface="Cambria Math"/>
              </a:rPr>
              <a:t>Longitude </a:t>
            </a:r>
            <a:r>
              <a:rPr lang="en-US" sz="2100" dirty="0" err="1">
                <a:latin typeface="Cambria Math"/>
                <a:ea typeface="Cambria Math"/>
              </a:rPr>
              <a:t>keberangkatan</a:t>
            </a:r>
            <a:endParaRPr lang="en-US" sz="2100" dirty="0">
              <a:latin typeface="Cambria Math"/>
              <a:ea typeface="Cambria Math"/>
            </a:endParaRPr>
          </a:p>
          <a:p>
            <a:pPr lvl="2"/>
            <a:r>
              <a:rPr lang="en-US" sz="2100" dirty="0">
                <a:latin typeface="Cambria Math"/>
                <a:ea typeface="Cambria Math"/>
              </a:rPr>
              <a:t>Latitude </a:t>
            </a:r>
            <a:r>
              <a:rPr lang="en-US" sz="2100" dirty="0" err="1">
                <a:latin typeface="Cambria Math"/>
                <a:ea typeface="Cambria Math"/>
              </a:rPr>
              <a:t>tujuan</a:t>
            </a:r>
            <a:endParaRPr lang="en-US" sz="2100" dirty="0">
              <a:latin typeface="Cambria Math"/>
              <a:ea typeface="Cambria Math"/>
            </a:endParaRPr>
          </a:p>
          <a:p>
            <a:pPr lvl="2"/>
            <a:r>
              <a:rPr lang="en-US" sz="2100" dirty="0">
                <a:latin typeface="Cambria Math"/>
                <a:ea typeface="Cambria Math"/>
              </a:rPr>
              <a:t>Longitude </a:t>
            </a:r>
            <a:r>
              <a:rPr lang="en-US" sz="2100" dirty="0" err="1">
                <a:latin typeface="Cambria Math"/>
                <a:ea typeface="Cambria Math"/>
              </a:rPr>
              <a:t>tujuan</a:t>
            </a:r>
            <a:endParaRPr lang="en-US" sz="2500" dirty="0">
              <a:latin typeface="Cambria Math"/>
              <a:ea typeface="Cambria Math"/>
            </a:endParaRPr>
          </a:p>
          <a:p>
            <a:pPr lvl="1"/>
            <a:r>
              <a:rPr lang="en-US" sz="2000" dirty="0" err="1" smtClean="0">
                <a:latin typeface="Cambria Math"/>
                <a:ea typeface="Cambria Math"/>
              </a:rPr>
              <a:t>Klasifikasi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berdasarkan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jarak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antara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titik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lokasi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titik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dirty="0" err="1" smtClean="0">
                <a:latin typeface="Cambria Math"/>
                <a:ea typeface="Cambria Math"/>
              </a:rPr>
              <a:t>pusat</a:t>
            </a:r>
            <a:r>
              <a:rPr lang="en-US" sz="2000" dirty="0" smtClean="0">
                <a:latin typeface="Cambria Math"/>
                <a:ea typeface="Cambria Math"/>
              </a:rPr>
              <a:t> Bandung (-6.916667,107.6)</a:t>
            </a:r>
          </a:p>
          <a:p>
            <a:pPr marL="914400" lvl="2" indent="0">
              <a:buNone/>
            </a:pPr>
            <a:endParaRPr lang="en-US" sz="2100" b="0" dirty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7919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Transformation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51953"/>
            <a:ext cx="4415819" cy="3829648"/>
          </a:xfrm>
        </p:spPr>
      </p:pic>
    </p:spTree>
    <p:extLst>
      <p:ext uri="{BB962C8B-B14F-4D97-AF65-F5344CB8AC3E}">
        <p14:creationId xmlns:p14="http://schemas.microsoft.com/office/powerpoint/2010/main" val="29077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Transformation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 err="1" smtClean="0">
                <a:latin typeface="Cambria Math"/>
                <a:ea typeface="Cambria Math"/>
              </a:rPr>
              <a:t>Penentuan</a:t>
            </a:r>
            <a:r>
              <a:rPr lang="en-US" sz="2800" b="0" dirty="0" smtClean="0">
                <a:latin typeface="Cambria Math"/>
                <a:ea typeface="Cambria Math"/>
              </a:rPr>
              <a:t> </a:t>
            </a:r>
            <a:r>
              <a:rPr lang="en-US" sz="2800" b="0" dirty="0" err="1" smtClean="0">
                <a:latin typeface="Cambria Math"/>
                <a:ea typeface="Cambria Math"/>
              </a:rPr>
              <a:t>klasifikasi</a:t>
            </a:r>
            <a:r>
              <a:rPr lang="en-US" sz="2800" b="0" dirty="0" smtClean="0">
                <a:latin typeface="Cambria Math"/>
                <a:ea typeface="Cambria Math"/>
              </a:rPr>
              <a:t> </a:t>
            </a:r>
            <a:r>
              <a:rPr lang="en-US" sz="2800" b="0" dirty="0" err="1" smtClean="0">
                <a:latin typeface="Cambria Math"/>
                <a:ea typeface="Cambria Math"/>
              </a:rPr>
              <a:t>berdasarkan</a:t>
            </a:r>
            <a:r>
              <a:rPr lang="en-US" sz="2800" b="0" dirty="0" smtClean="0">
                <a:latin typeface="Cambria Math"/>
                <a:ea typeface="Cambria Math"/>
              </a:rPr>
              <a:t>:</a:t>
            </a:r>
            <a:endParaRPr lang="en-US" sz="2800" dirty="0">
              <a:latin typeface="Cambria Math"/>
              <a:ea typeface="Cambria Math"/>
            </a:endParaRPr>
          </a:p>
          <a:p>
            <a:pPr lvl="1"/>
            <a:r>
              <a:rPr lang="en-US" sz="2400" dirty="0">
                <a:latin typeface="Cambria Math"/>
                <a:ea typeface="Cambria Math"/>
              </a:rPr>
              <a:t>Daerah </a:t>
            </a:r>
            <a:r>
              <a:rPr lang="en-US" sz="2400" dirty="0" err="1">
                <a:latin typeface="Cambria Math"/>
                <a:ea typeface="Cambria Math"/>
              </a:rPr>
              <a:t>lokasi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keberangkatan</a:t>
            </a:r>
            <a:r>
              <a:rPr lang="en-US" sz="2400" dirty="0">
                <a:latin typeface="Cambria Math"/>
                <a:ea typeface="Cambria Math"/>
              </a:rPr>
              <a:t> &lt; </a:t>
            </a:r>
            <a:r>
              <a:rPr lang="en-US" sz="2400" dirty="0" err="1">
                <a:latin typeface="Cambria Math"/>
                <a:ea typeface="Cambria Math"/>
              </a:rPr>
              <a:t>daerah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lokasi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tujuan</a:t>
            </a:r>
            <a:endParaRPr lang="en-US" sz="2400" dirty="0">
              <a:latin typeface="Cambria Math"/>
              <a:ea typeface="Cambria Math"/>
            </a:endParaRPr>
          </a:p>
          <a:p>
            <a:pPr lvl="1"/>
            <a:r>
              <a:rPr lang="en-US" sz="2400" dirty="0">
                <a:latin typeface="Cambria Math"/>
                <a:ea typeface="Cambria Math"/>
              </a:rPr>
              <a:t>Daerah </a:t>
            </a:r>
            <a:r>
              <a:rPr lang="en-US" sz="2400" dirty="0" err="1">
                <a:latin typeface="Cambria Math"/>
                <a:ea typeface="Cambria Math"/>
              </a:rPr>
              <a:t>lokasi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keberangkatan</a:t>
            </a:r>
            <a:r>
              <a:rPr lang="en-US" sz="2400" dirty="0">
                <a:latin typeface="Cambria Math"/>
                <a:ea typeface="Cambria Math"/>
              </a:rPr>
              <a:t> = </a:t>
            </a:r>
            <a:r>
              <a:rPr lang="en-US" sz="2400" dirty="0" err="1">
                <a:latin typeface="Cambria Math"/>
                <a:ea typeface="Cambria Math"/>
              </a:rPr>
              <a:t>daerah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lokasi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tujuan</a:t>
            </a:r>
            <a:endParaRPr lang="en-US" sz="2400" dirty="0">
              <a:latin typeface="Cambria Math"/>
              <a:ea typeface="Cambria Math"/>
            </a:endParaRPr>
          </a:p>
          <a:p>
            <a:pPr lvl="1"/>
            <a:r>
              <a:rPr lang="en-US" sz="2400" dirty="0">
                <a:latin typeface="Cambria Math"/>
                <a:ea typeface="Cambria Math"/>
              </a:rPr>
              <a:t>Daerah </a:t>
            </a:r>
            <a:r>
              <a:rPr lang="en-US" sz="2400" dirty="0" err="1">
                <a:latin typeface="Cambria Math"/>
                <a:ea typeface="Cambria Math"/>
              </a:rPr>
              <a:t>lokasi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keberangkatan</a:t>
            </a:r>
            <a:r>
              <a:rPr lang="en-US" sz="2400" dirty="0">
                <a:latin typeface="Cambria Math"/>
                <a:ea typeface="Cambria Math"/>
              </a:rPr>
              <a:t> &gt; </a:t>
            </a:r>
            <a:r>
              <a:rPr lang="en-US" sz="2400" dirty="0" err="1">
                <a:latin typeface="Cambria Math"/>
                <a:ea typeface="Cambria Math"/>
              </a:rPr>
              <a:t>daerah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lokasi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tujuan</a:t>
            </a:r>
            <a:endParaRPr lang="en-US" sz="2400" dirty="0">
              <a:latin typeface="Cambria Math"/>
              <a:ea typeface="Cambria Math"/>
            </a:endParaRPr>
          </a:p>
          <a:p>
            <a:r>
              <a:rPr lang="en-US" sz="2800" dirty="0" err="1" smtClean="0">
                <a:latin typeface="Cambria Math"/>
                <a:ea typeface="Cambria Math"/>
              </a:rPr>
              <a:t>Penilaian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tersebut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akan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diwakili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oleh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err="1" smtClean="0">
                <a:latin typeface="Cambria Math"/>
                <a:ea typeface="Cambria Math"/>
              </a:rPr>
              <a:t>angka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</a:p>
          <a:p>
            <a:pPr marL="36576" indent="0">
              <a:buNone/>
            </a:pPr>
            <a:r>
              <a:rPr lang="en-US" sz="2800" dirty="0">
                <a:latin typeface="Cambria Math"/>
                <a:ea typeface="Cambria Math"/>
              </a:rPr>
              <a:t> </a:t>
            </a:r>
            <a:r>
              <a:rPr lang="en-US" sz="2800" dirty="0" smtClean="0">
                <a:latin typeface="Cambria Math"/>
                <a:ea typeface="Cambria Math"/>
              </a:rPr>
              <a:t>    -1, 0, </a:t>
            </a:r>
            <a:r>
              <a:rPr lang="en-US" sz="2800" dirty="0" err="1" smtClean="0">
                <a:latin typeface="Cambria Math"/>
                <a:ea typeface="Cambria Math"/>
              </a:rPr>
              <a:t>dan</a:t>
            </a:r>
            <a:r>
              <a:rPr lang="en-US" sz="2800" dirty="0" smtClean="0">
                <a:latin typeface="Cambria Math"/>
                <a:ea typeface="Cambria Math"/>
              </a:rPr>
              <a:t> 1.</a:t>
            </a:r>
            <a:endParaRPr lang="en-US" sz="2800" dirty="0">
              <a:latin typeface="Cambria Math"/>
              <a:ea typeface="Cambria Math"/>
            </a:endParaRPr>
          </a:p>
          <a:p>
            <a:pPr marL="457200" lvl="1" indent="0">
              <a:buNone/>
            </a:pPr>
            <a:endParaRPr lang="en-US" sz="2400" dirty="0">
              <a:latin typeface="Cambria Math"/>
              <a:ea typeface="Cambria Math"/>
            </a:endParaRPr>
          </a:p>
          <a:p>
            <a:pPr marL="457200" lvl="1" indent="0">
              <a:buNone/>
            </a:pPr>
            <a:endParaRPr lang="en-US" sz="2400" dirty="0">
              <a:latin typeface="Cambria Math"/>
              <a:ea typeface="Cambria Math"/>
            </a:endParaRPr>
          </a:p>
          <a:p>
            <a:pPr lvl="1"/>
            <a:endParaRPr lang="en-US" sz="2400" b="0" dirty="0" smtClean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82747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Transformation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106703"/>
              </p:ext>
            </p:extLst>
          </p:nvPr>
        </p:nvGraphicFramePr>
        <p:xfrm>
          <a:off x="457200" y="1600200"/>
          <a:ext cx="8077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50"/>
                <a:gridCol w="1494325"/>
                <a:gridCol w="1494325"/>
                <a:gridCol w="1423167"/>
                <a:gridCol w="23845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Bulan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Tahun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Hari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ArahKeberangkatan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Sabtu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Sabtu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Sabtu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Sabtu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Analisis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Perangkat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Lunak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desktop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Spesifikasi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Kebutuhan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Fungsional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input.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preprocessing data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proses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decision tree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ID3 </a:t>
            </a:r>
            <a:r>
              <a:rPr lang="en-US" dirty="0" err="1" smtClean="0"/>
              <a:t>atau</a:t>
            </a:r>
            <a:r>
              <a:rPr lang="en-US" dirty="0" smtClean="0"/>
              <a:t> C4.5.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data mining.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Pemodelan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mbria Math"/>
                <a:ea typeface="Cambria Math"/>
              </a:rPr>
              <a:t>Load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 smtClean="0">
                <a:latin typeface="Cambria Math"/>
                <a:ea typeface="Cambria Math"/>
              </a:rPr>
              <a:t>Filter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Cambria Math"/>
                <a:ea typeface="Cambria Math"/>
              </a:rPr>
              <a:t>Melakukan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i="1" dirty="0" smtClean="0">
                <a:latin typeface="Cambria Math"/>
                <a:ea typeface="Cambria Math"/>
              </a:rPr>
              <a:t>data transformation</a:t>
            </a:r>
            <a:endParaRPr lang="en-US" sz="2400" dirty="0">
              <a:latin typeface="Cambria Math"/>
              <a:ea typeface="Cambria Math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 Math"/>
                <a:ea typeface="Cambria Math"/>
              </a:rPr>
              <a:t>Mengubah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waktu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menjadi</a:t>
            </a:r>
            <a:r>
              <a:rPr lang="en-US" sz="2400" dirty="0" smtClean="0">
                <a:latin typeface="Cambria Math"/>
                <a:ea typeface="Cambria Math"/>
              </a:rPr>
              <a:t> GMT+7.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 Math"/>
                <a:ea typeface="Cambria Math"/>
              </a:rPr>
              <a:t>Mendapatkan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nilai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hari</a:t>
            </a:r>
            <a:r>
              <a:rPr lang="en-US" sz="2400" dirty="0" smtClean="0">
                <a:latin typeface="Cambria Math"/>
                <a:ea typeface="Cambria Math"/>
              </a:rPr>
              <a:t>, </a:t>
            </a:r>
            <a:r>
              <a:rPr lang="en-US" sz="2400" dirty="0" err="1" smtClean="0">
                <a:latin typeface="Cambria Math"/>
                <a:ea typeface="Cambria Math"/>
              </a:rPr>
              <a:t>tanggal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dan</a:t>
            </a:r>
            <a:r>
              <a:rPr lang="en-US" sz="2400" dirty="0" smtClean="0">
                <a:latin typeface="Cambria Math"/>
                <a:ea typeface="Cambria Math"/>
              </a:rPr>
              <a:t> jam.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 Math"/>
                <a:ea typeface="Cambria Math"/>
              </a:rPr>
              <a:t>Mendapatkan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nilai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bulan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dan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tahun</a:t>
            </a:r>
            <a:r>
              <a:rPr lang="en-US" sz="2400" dirty="0" smtClean="0">
                <a:latin typeface="Cambria Math"/>
                <a:ea typeface="Cambria Math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 Math"/>
                <a:ea typeface="Cambria Math"/>
              </a:rPr>
              <a:t>Pada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bagian</a:t>
            </a:r>
            <a:r>
              <a:rPr lang="en-US" sz="2400" dirty="0" smtClean="0">
                <a:latin typeface="Cambria Math"/>
                <a:ea typeface="Cambria Math"/>
              </a:rPr>
              <a:t> jam, </a:t>
            </a:r>
            <a:r>
              <a:rPr lang="en-US" sz="2400" dirty="0" err="1" smtClean="0">
                <a:latin typeface="Cambria Math"/>
                <a:ea typeface="Cambria Math"/>
              </a:rPr>
              <a:t>dilakukan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pemisahan</a:t>
            </a:r>
            <a:r>
              <a:rPr lang="en-US" sz="2400" dirty="0" smtClean="0">
                <a:latin typeface="Cambria Math"/>
                <a:ea typeface="Cambria Math"/>
              </a:rPr>
              <a:t> jam </a:t>
            </a:r>
            <a:r>
              <a:rPr lang="en-US" sz="2400" dirty="0" err="1" smtClean="0">
                <a:latin typeface="Cambria Math"/>
                <a:ea typeface="Cambria Math"/>
              </a:rPr>
              <a:t>dan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menit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dan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hanya</a:t>
            </a:r>
            <a:r>
              <a:rPr lang="en-US" sz="2400" dirty="0" smtClean="0">
                <a:latin typeface="Cambria Math"/>
                <a:ea typeface="Cambria Math"/>
              </a:rPr>
              <a:t> jam yang </a:t>
            </a:r>
            <a:r>
              <a:rPr lang="en-US" sz="2400" dirty="0" err="1" smtClean="0">
                <a:latin typeface="Cambria Math"/>
                <a:ea typeface="Cambria Math"/>
              </a:rPr>
              <a:t>diambil</a:t>
            </a:r>
            <a:r>
              <a:rPr lang="en-US" sz="2400" dirty="0" smtClean="0">
                <a:latin typeface="Cambria Math"/>
                <a:ea typeface="Cambria Math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Cambria Math"/>
                <a:ea typeface="Cambria Math"/>
              </a:rPr>
              <a:t>Memecah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atribut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additionalData</a:t>
            </a:r>
            <a:r>
              <a:rPr lang="en-US" sz="2400" dirty="0" smtClean="0">
                <a:latin typeface="Cambria Math"/>
                <a:ea typeface="Cambria Mat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7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Pemodelan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 startAt="6"/>
            </a:pPr>
            <a:r>
              <a:rPr lang="en-US" sz="2400" dirty="0" err="1" smtClean="0">
                <a:latin typeface="Cambria Math"/>
                <a:ea typeface="Cambria Math"/>
              </a:rPr>
              <a:t>Mendapatkan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nilai</a:t>
            </a:r>
            <a:r>
              <a:rPr lang="en-US" sz="2400" dirty="0">
                <a:latin typeface="Cambria Math"/>
                <a:ea typeface="Cambria Math"/>
              </a:rPr>
              <a:t> latitude </a:t>
            </a:r>
            <a:r>
              <a:rPr lang="en-US" sz="2400" dirty="0" err="1">
                <a:latin typeface="Cambria Math"/>
                <a:ea typeface="Cambria Math"/>
              </a:rPr>
              <a:t>dan</a:t>
            </a:r>
            <a:r>
              <a:rPr lang="en-US" sz="2400" dirty="0">
                <a:latin typeface="Cambria Math"/>
                <a:ea typeface="Cambria Math"/>
              </a:rPr>
              <a:t> longitude </a:t>
            </a:r>
            <a:r>
              <a:rPr lang="en-US" sz="2400" dirty="0" err="1">
                <a:latin typeface="Cambria Math"/>
                <a:ea typeface="Cambria Math"/>
              </a:rPr>
              <a:t>dari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lokasi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keberangkatan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dan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>
                <a:latin typeface="Cambria Math"/>
                <a:ea typeface="Cambria Math"/>
              </a:rPr>
              <a:t>lokasi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tujuan</a:t>
            </a:r>
            <a:r>
              <a:rPr lang="en-US" sz="2400" dirty="0" smtClean="0">
                <a:latin typeface="Cambria Math"/>
                <a:ea typeface="Cambria Math"/>
              </a:rPr>
              <a:t>.</a:t>
            </a:r>
          </a:p>
          <a:p>
            <a:pPr marL="857250" lvl="1" indent="-457200">
              <a:buFont typeface="+mj-lt"/>
              <a:buAutoNum type="arabicPeriod" startAt="6"/>
            </a:pPr>
            <a:r>
              <a:rPr lang="en-US" sz="2400" dirty="0" err="1" smtClean="0">
                <a:latin typeface="Cambria Math"/>
                <a:ea typeface="Cambria Math"/>
              </a:rPr>
              <a:t>Menentukan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nilai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kelas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dari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setiap</a:t>
            </a:r>
            <a:r>
              <a:rPr lang="en-US" sz="2400" dirty="0" smtClean="0">
                <a:latin typeface="Cambria Math"/>
                <a:ea typeface="Cambria Math"/>
              </a:rPr>
              <a:t> tuple.</a:t>
            </a:r>
          </a:p>
          <a:p>
            <a:pPr marL="857250" lvl="1" indent="-457200">
              <a:buFont typeface="+mj-lt"/>
              <a:buAutoNum type="arabicPeriod" startAt="6"/>
            </a:pPr>
            <a:r>
              <a:rPr lang="en-US" sz="2400" dirty="0" err="1" smtClean="0">
                <a:latin typeface="Cambria Math"/>
                <a:ea typeface="Cambria Math"/>
              </a:rPr>
              <a:t>Menggabungkan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nilai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tersebut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ke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dalam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err="1" smtClean="0">
                <a:latin typeface="Cambria Math"/>
                <a:ea typeface="Cambria Math"/>
              </a:rPr>
              <a:t>satu</a:t>
            </a:r>
            <a:r>
              <a:rPr lang="en-US" sz="2400" dirty="0" smtClean="0">
                <a:latin typeface="Cambria Math"/>
                <a:ea typeface="Cambria Math"/>
              </a:rPr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9682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Case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301081"/>
            <a:ext cx="4457700" cy="3124200"/>
          </a:xfrm>
        </p:spPr>
      </p:pic>
    </p:spTree>
    <p:extLst>
      <p:ext uri="{BB962C8B-B14F-4D97-AF65-F5344CB8AC3E}">
        <p14:creationId xmlns:p14="http://schemas.microsoft.com/office/powerpoint/2010/main" val="226914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Class Diagram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1" y="1371600"/>
            <a:ext cx="7971631" cy="4129881"/>
          </a:xfrm>
        </p:spPr>
      </p:pic>
    </p:spTree>
    <p:extLst>
      <p:ext uri="{BB962C8B-B14F-4D97-AF65-F5344CB8AC3E}">
        <p14:creationId xmlns:p14="http://schemas.microsoft.com/office/powerpoint/2010/main" val="145951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Teori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Data Mining</a:t>
            </a:r>
          </a:p>
          <a:p>
            <a:r>
              <a:rPr lang="en-US" i="1" dirty="0" smtClean="0"/>
              <a:t>Log </a:t>
            </a:r>
            <a:r>
              <a:rPr lang="en-US" dirty="0" err="1" smtClean="0"/>
              <a:t>Histori</a:t>
            </a:r>
            <a:r>
              <a:rPr lang="en-US" dirty="0" smtClean="0"/>
              <a:t> KIRI</a:t>
            </a:r>
          </a:p>
          <a:p>
            <a:r>
              <a:rPr lang="en-US" i="1" dirty="0" err="1" smtClean="0"/>
              <a:t>Haversine</a:t>
            </a:r>
            <a:r>
              <a:rPr lang="en-US" i="1" dirty="0" smtClean="0"/>
              <a:t> Formula</a:t>
            </a:r>
            <a:endParaRPr lang="en-US" dirty="0" smtClean="0"/>
          </a:p>
          <a:p>
            <a:r>
              <a:rPr lang="en-US" dirty="0" smtClean="0"/>
              <a:t>Weka</a:t>
            </a:r>
          </a:p>
          <a:p>
            <a:r>
              <a:rPr lang="en-US" dirty="0" err="1" smtClean="0"/>
              <a:t>Graphviz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9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67000"/>
            <a:ext cx="9144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220200" cy="2301240"/>
          </a:xfrm>
        </p:spPr>
        <p:txBody>
          <a:bodyPr>
            <a:normAutofit/>
          </a:bodyPr>
          <a:lstStyle/>
          <a:p>
            <a:pPr algn="ctr"/>
            <a:r>
              <a:rPr lang="en-US" sz="5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Perancangan</a:t>
            </a:r>
            <a:r>
              <a:rPr lang="en-US" sz="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Perangkat</a:t>
            </a:r>
            <a:r>
              <a:rPr lang="en-US" sz="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5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Lunak</a:t>
            </a:r>
            <a:endParaRPr lang="en-US" sz="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053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Perancangan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Perangkat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Lunak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Perancangan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Kelas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Controller </a:t>
            </a:r>
            <a:r>
              <a:rPr lang="en-US" dirty="0" smtClean="0"/>
              <a:t>→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view </a:t>
            </a:r>
            <a:r>
              <a:rPr lang="en-US" dirty="0" err="1" smtClean="0"/>
              <a:t>dan</a:t>
            </a:r>
            <a:r>
              <a:rPr lang="en-US" dirty="0" smtClean="0"/>
              <a:t> model.</a:t>
            </a:r>
          </a:p>
          <a:p>
            <a:r>
              <a:rPr lang="en-US" b="1" dirty="0"/>
              <a:t>View </a:t>
            </a:r>
            <a:r>
              <a:rPr lang="en-US" dirty="0"/>
              <a:t>→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mengatur</a:t>
            </a:r>
            <a:r>
              <a:rPr lang="en-US" smtClean="0"/>
              <a:t> </a:t>
            </a:r>
            <a:r>
              <a:rPr lang="en-US" smtClean="0"/>
              <a:t>interface.</a:t>
            </a:r>
            <a:endParaRPr lang="en-US" dirty="0" smtClean="0"/>
          </a:p>
          <a:p>
            <a:r>
              <a:rPr lang="en-US" b="1" dirty="0" err="1" smtClean="0"/>
              <a:t>CSVReader</a:t>
            </a:r>
            <a:r>
              <a:rPr lang="en-US" b="1" dirty="0" smtClean="0"/>
              <a:t> </a:t>
            </a:r>
            <a:r>
              <a:rPr lang="en-US" dirty="0" smtClean="0"/>
              <a:t>→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format CSV.</a:t>
            </a:r>
          </a:p>
          <a:p>
            <a:r>
              <a:rPr lang="en-US" b="1" dirty="0" err="1"/>
              <a:t>PreprocessingData</a:t>
            </a:r>
            <a:r>
              <a:rPr lang="en-US" dirty="0"/>
              <a:t> →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preprocessing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Perancangan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Kelas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DecisionTree</a:t>
            </a:r>
            <a:r>
              <a:rPr lang="en-US" dirty="0"/>
              <a:t> →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DotConverter</a:t>
            </a:r>
            <a:r>
              <a:rPr lang="en-US" dirty="0"/>
              <a:t> →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DecisionTree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DOT.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Perancangan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Kelas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TimezoneConverter</a:t>
            </a:r>
            <a:r>
              <a:rPr lang="en-US" dirty="0"/>
              <a:t> →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GMT+7.</a:t>
            </a:r>
          </a:p>
          <a:p>
            <a:pPr lvl="1"/>
            <a:r>
              <a:rPr lang="en-US" b="1" dirty="0" err="1" smtClean="0"/>
              <a:t>DistanceHaversine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ArffIO</a:t>
            </a:r>
            <a:r>
              <a:rPr lang="en-US" dirty="0"/>
              <a:t> →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arff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SDForConvertTree</a:t>
            </a:r>
            <a:r>
              <a:rPr lang="en-US" dirty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DOT.</a:t>
            </a:r>
          </a:p>
        </p:txBody>
      </p:sp>
    </p:spTree>
    <p:extLst>
      <p:ext uri="{BB962C8B-B14F-4D97-AF65-F5344CB8AC3E}">
        <p14:creationId xmlns:p14="http://schemas.microsoft.com/office/powerpoint/2010/main" val="12643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Perancangan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Kelas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CMD</a:t>
            </a:r>
            <a:r>
              <a:rPr lang="en-US" dirty="0"/>
              <a:t> →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i="1" dirty="0" smtClean="0"/>
              <a:t>command prompt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9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Class Diagram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738492" cy="4495800"/>
          </a:xfrm>
        </p:spPr>
      </p:pic>
    </p:spTree>
    <p:extLst>
      <p:ext uri="{BB962C8B-B14F-4D97-AF65-F5344CB8AC3E}">
        <p14:creationId xmlns:p14="http://schemas.microsoft.com/office/powerpoint/2010/main" val="18236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Sequence Diagram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63000" cy="5300405"/>
          </a:xfrm>
        </p:spPr>
      </p:pic>
    </p:spTree>
    <p:extLst>
      <p:ext uri="{BB962C8B-B14F-4D97-AF65-F5344CB8AC3E}">
        <p14:creationId xmlns:p14="http://schemas.microsoft.com/office/powerpoint/2010/main" val="39309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Perancangan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Desain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Antar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Muka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7" y="1676400"/>
            <a:ext cx="4352544" cy="3200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343400" cy="31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71800"/>
            <a:ext cx="914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2" y="3108960"/>
            <a:ext cx="6480048" cy="230124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Demo Program</a:t>
            </a:r>
            <a:endParaRPr lang="en-US" sz="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053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Mining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knowledge discovery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Data Cleaning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Data Integration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Data 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Data Transformation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Data Mining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Pattern Evaluation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Knowledge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69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Analisa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Hasil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Uji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ID3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overfitting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C4.5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ID3.</a:t>
            </a:r>
          </a:p>
          <a:p>
            <a:r>
              <a:rPr lang="en-US" dirty="0" smtClean="0"/>
              <a:t>ID3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memuaskan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Pengguna</a:t>
            </a:r>
            <a:r>
              <a:rPr lang="en-US" dirty="0" smtClean="0"/>
              <a:t> KIRI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menjauhi</a:t>
            </a:r>
            <a:r>
              <a:rPr lang="en-US" dirty="0" smtClean="0"/>
              <a:t> Bandung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Bandung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01962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Kesimpulan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7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01962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Saran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29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01962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Terima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Kasih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68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33400"/>
            <a:ext cx="914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</a:t>
            </a:r>
            <a:endParaRPr lang="en-US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Data cleaning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i="1" dirty="0" smtClean="0"/>
              <a:t>missing value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noisy data.</a:t>
            </a:r>
            <a:endParaRPr lang="en-US" dirty="0"/>
          </a:p>
          <a:p>
            <a:endParaRPr lang="en-US" i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95359"/>
              </p:ext>
            </p:extLst>
          </p:nvPr>
        </p:nvGraphicFramePr>
        <p:xfrm>
          <a:off x="990599" y="3048000"/>
          <a:ext cx="762000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71"/>
                <a:gridCol w="1649691"/>
                <a:gridCol w="1319753"/>
                <a:gridCol w="1272619"/>
                <a:gridCol w="1801568"/>
              </a:tblGrid>
              <a:tr h="167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IdPenjualan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NamaBarang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BanyakBarang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4566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4566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456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2434</Words>
  <Application>Microsoft Office PowerPoint</Application>
  <PresentationFormat>On-screen Show (4:3)</PresentationFormat>
  <Paragraphs>619</Paragraphs>
  <Slides>83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Slipstream</vt:lpstr>
      <vt:lpstr>Technic</vt:lpstr>
      <vt:lpstr>Data Mining Histori Pencarian Rute Angkot</vt:lpstr>
      <vt:lpstr>Pendahuluan</vt:lpstr>
      <vt:lpstr>Latar Belakang</vt:lpstr>
      <vt:lpstr>Masalah dan Tujuan </vt:lpstr>
      <vt:lpstr>Batasan Masalah</vt:lpstr>
      <vt:lpstr>Landasan Teori</vt:lpstr>
      <vt:lpstr>Teori</vt:lpstr>
      <vt:lpstr>Data Mining</vt:lpstr>
      <vt:lpstr>Data Cleaning</vt:lpstr>
      <vt:lpstr>Data Cleaning</vt:lpstr>
      <vt:lpstr>Data Cleaning</vt:lpstr>
      <vt:lpstr>Data Integration</vt:lpstr>
      <vt:lpstr>Data Selection</vt:lpstr>
      <vt:lpstr>Data Transformation</vt:lpstr>
      <vt:lpstr>Data Mining</vt:lpstr>
      <vt:lpstr>Data Classification</vt:lpstr>
      <vt:lpstr>Data Classification</vt:lpstr>
      <vt:lpstr>Decision Tree</vt:lpstr>
      <vt:lpstr>Decision Tree</vt:lpstr>
      <vt:lpstr>Decision Tree</vt:lpstr>
      <vt:lpstr>Decision Tree</vt:lpstr>
      <vt:lpstr>ID3</vt:lpstr>
      <vt:lpstr>ID3</vt:lpstr>
      <vt:lpstr>ID3</vt:lpstr>
      <vt:lpstr>Contoh Kasus ID3</vt:lpstr>
      <vt:lpstr>Contoh Kasus ID3</vt:lpstr>
      <vt:lpstr>Contoh Kasus ID3</vt:lpstr>
      <vt:lpstr>Contoh Kasus ID3</vt:lpstr>
      <vt:lpstr>ID3</vt:lpstr>
      <vt:lpstr>C4.5</vt:lpstr>
      <vt:lpstr>C4.5</vt:lpstr>
      <vt:lpstr>C4.5</vt:lpstr>
      <vt:lpstr>Contoh Kasus C4.5</vt:lpstr>
      <vt:lpstr>Contoh Kasus C4.5</vt:lpstr>
      <vt:lpstr>Contoh Kasus C4.5</vt:lpstr>
      <vt:lpstr>Tree Pruning</vt:lpstr>
      <vt:lpstr>Patern Evaluation</vt:lpstr>
      <vt:lpstr>Knowledge Presentation</vt:lpstr>
      <vt:lpstr>Log Histori KIRI</vt:lpstr>
      <vt:lpstr>Log Histori KIRI</vt:lpstr>
      <vt:lpstr>Log Histori KIRI</vt:lpstr>
      <vt:lpstr>Haversine Formula</vt:lpstr>
      <vt:lpstr>Haversine Formula</vt:lpstr>
      <vt:lpstr>Contoh Perhitungan Haversine Formula</vt:lpstr>
      <vt:lpstr>Contoh Perhitungan Haversine Formula</vt:lpstr>
      <vt:lpstr>Weka</vt:lpstr>
      <vt:lpstr>Weka</vt:lpstr>
      <vt:lpstr>Weka</vt:lpstr>
      <vt:lpstr>Graphviz</vt:lpstr>
      <vt:lpstr>Contoh Kode Graphviz</vt:lpstr>
      <vt:lpstr>Contoh Kode Graphviz</vt:lpstr>
      <vt:lpstr>Analisis</vt:lpstr>
      <vt:lpstr>Analisis</vt:lpstr>
      <vt:lpstr>Analisis</vt:lpstr>
      <vt:lpstr>Data Cleaning dan Data Integration</vt:lpstr>
      <vt:lpstr>Data Selection</vt:lpstr>
      <vt:lpstr>Data Selection</vt:lpstr>
      <vt:lpstr>Data Selection</vt:lpstr>
      <vt:lpstr>Data Transformation</vt:lpstr>
      <vt:lpstr>Data Transformation</vt:lpstr>
      <vt:lpstr>Data Transformation</vt:lpstr>
      <vt:lpstr>Data Transformation</vt:lpstr>
      <vt:lpstr>Data Transformation</vt:lpstr>
      <vt:lpstr>Analisis Perangkat Lunak</vt:lpstr>
      <vt:lpstr>Spesifikasi Kebutuhan Fungsional</vt:lpstr>
      <vt:lpstr>Pemodelan Data</vt:lpstr>
      <vt:lpstr>Pemodelan Data</vt:lpstr>
      <vt:lpstr>Use Case</vt:lpstr>
      <vt:lpstr>Class Diagram</vt:lpstr>
      <vt:lpstr>Perancangan Perangkat Lunak</vt:lpstr>
      <vt:lpstr>Perancangan Perangkat Lunak</vt:lpstr>
      <vt:lpstr>Perancangan Kelas</vt:lpstr>
      <vt:lpstr>Perancangan Kelas</vt:lpstr>
      <vt:lpstr>Perancangan Kelas</vt:lpstr>
      <vt:lpstr>Perancangan Kelas</vt:lpstr>
      <vt:lpstr>Class Diagram</vt:lpstr>
      <vt:lpstr>Sequence Diagram</vt:lpstr>
      <vt:lpstr>Perancangan Desain Antar Muka</vt:lpstr>
      <vt:lpstr>Demo Program</vt:lpstr>
      <vt:lpstr>Analisa Hasil Uji</vt:lpstr>
      <vt:lpstr>Kesimpulan</vt:lpstr>
      <vt:lpstr>Saran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Histori Pencarian Rute Angkot</dc:title>
  <dc:creator>Jovan Gunawan</dc:creator>
  <cp:lastModifiedBy>Jovan Gunawan</cp:lastModifiedBy>
  <cp:revision>145</cp:revision>
  <dcterms:created xsi:type="dcterms:W3CDTF">2015-04-24T10:44:47Z</dcterms:created>
  <dcterms:modified xsi:type="dcterms:W3CDTF">2015-05-06T17:19:53Z</dcterms:modified>
</cp:coreProperties>
</file>