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7" r:id="rId6"/>
    <p:sldId id="278" r:id="rId7"/>
    <p:sldId id="260" r:id="rId8"/>
    <p:sldId id="262" r:id="rId9"/>
    <p:sldId id="263" r:id="rId10"/>
    <p:sldId id="264" r:id="rId11"/>
    <p:sldId id="265" r:id="rId12"/>
    <p:sldId id="267" r:id="rId13"/>
    <p:sldId id="269" r:id="rId14"/>
    <p:sldId id="280" r:id="rId15"/>
    <p:sldId id="275" r:id="rId16"/>
    <p:sldId id="272" r:id="rId17"/>
    <p:sldId id="273" r:id="rId18"/>
    <p:sldId id="276" r:id="rId19"/>
    <p:sldId id="274" r:id="rId20"/>
    <p:sldId id="282" r:id="rId21"/>
    <p:sldId id="283"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0DA36-DC71-49B5-A927-684400DC4BD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83015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0DA36-DC71-49B5-A927-684400DC4BD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9153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0DA36-DC71-49B5-A927-684400DC4BD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0555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0DA36-DC71-49B5-A927-684400DC4BD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426959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0DA36-DC71-49B5-A927-684400DC4BD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85308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0DA36-DC71-49B5-A927-684400DC4BDB}"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69865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0DA36-DC71-49B5-A927-684400DC4BDB}" type="datetimeFigureOut">
              <a:rPr lang="en-US" smtClean="0"/>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23893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0DA36-DC71-49B5-A927-684400DC4BDB}" type="datetimeFigureOut">
              <a:rPr lang="en-US" smtClean="0"/>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39513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0DA36-DC71-49B5-A927-684400DC4BDB}" type="datetimeFigureOut">
              <a:rPr lang="en-US" smtClean="0"/>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172047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0DA36-DC71-49B5-A927-684400DC4BDB}"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405625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0DA36-DC71-49B5-A927-684400DC4BDB}"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EB12-86CC-403C-A1DC-132E29AB2025}" type="slidenum">
              <a:rPr lang="en-US" smtClean="0"/>
              <a:t>‹#›</a:t>
            </a:fld>
            <a:endParaRPr lang="en-US"/>
          </a:p>
        </p:txBody>
      </p:sp>
    </p:spTree>
    <p:extLst>
      <p:ext uri="{BB962C8B-B14F-4D97-AF65-F5344CB8AC3E}">
        <p14:creationId xmlns:p14="http://schemas.microsoft.com/office/powerpoint/2010/main" val="55021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0DA36-DC71-49B5-A927-684400DC4BDB}" type="datetimeFigureOut">
              <a:rPr lang="en-US" smtClean="0"/>
              <a:t>6/19/2025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AEB12-86CC-403C-A1DC-132E29AB2025}" type="slidenum">
              <a:rPr lang="en-US" smtClean="0"/>
              <a:t>‹#›</a:t>
            </a:fld>
            <a:endParaRPr lang="en-US"/>
          </a:p>
        </p:txBody>
      </p:sp>
    </p:spTree>
    <p:extLst>
      <p:ext uri="{BB962C8B-B14F-4D97-AF65-F5344CB8AC3E}">
        <p14:creationId xmlns:p14="http://schemas.microsoft.com/office/powerpoint/2010/main" val="3590815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E887F9-7DF3-B003-000A-B094C4AD5595}"/>
              </a:ext>
            </a:extLst>
          </p:cNvPr>
          <p:cNvSpPr>
            <a:spLocks noGrp="1"/>
          </p:cNvSpPr>
          <p:nvPr>
            <p:ph type="subTitle" idx="1"/>
          </p:nvPr>
        </p:nvSpPr>
        <p:spPr>
          <a:xfrm>
            <a:off x="1454331" y="326130"/>
            <a:ext cx="9274629" cy="1249239"/>
          </a:xfrm>
        </p:spPr>
        <p:txBody>
          <a:bodyPr/>
          <a:lstStyle/>
          <a:p>
            <a:r>
              <a:rPr lang="en-US" sz="2000" b="1" dirty="0">
                <a:solidFill>
                  <a:schemeClr val="accent1">
                    <a:lumMod val="50000"/>
                  </a:schemeClr>
                </a:solidFill>
                <a:latin typeface="Arial" panose="020B0604020202020204" pitchFamily="34" charset="0"/>
                <a:cs typeface="Arial" panose="020B0604020202020204" pitchFamily="34" charset="0"/>
              </a:rPr>
              <a:t>ĐẠI HỌC ĐÀ NẴNG</a:t>
            </a:r>
          </a:p>
          <a:p>
            <a:r>
              <a:rPr lang="en-US" sz="2000" b="1" dirty="0">
                <a:solidFill>
                  <a:schemeClr val="accent1">
                    <a:lumMod val="50000"/>
                  </a:schemeClr>
                </a:solidFill>
                <a:latin typeface="Arial" panose="020B0604020202020204" pitchFamily="34" charset="0"/>
                <a:cs typeface="Arial" panose="020B0604020202020204" pitchFamily="34" charset="0"/>
              </a:rPr>
              <a:t>TRƯỜNG ĐẠI HỌC BÁCH KHOA ĐÀ NẴNG</a:t>
            </a:r>
          </a:p>
          <a:p>
            <a:r>
              <a:rPr lang="en-US" sz="2000" b="1" dirty="0">
                <a:solidFill>
                  <a:schemeClr val="accent1">
                    <a:lumMod val="50000"/>
                  </a:schemeClr>
                </a:solidFill>
                <a:latin typeface="Arial" panose="020B0604020202020204" pitchFamily="34" charset="0"/>
                <a:cs typeface="Arial" panose="020B0604020202020204" pitchFamily="34" charset="0"/>
              </a:rPr>
              <a:t>KHOA ĐIỆN TỬ VIỄN THÔNG </a:t>
            </a:r>
            <a:endParaRPr lang="vi-VN" sz="1800" b="1" dirty="0">
              <a:solidFill>
                <a:schemeClr val="accent1">
                  <a:lumMod val="50000"/>
                </a:schemeClr>
              </a:solidFill>
              <a:latin typeface="Arial" panose="020B0604020202020204" pitchFamily="34" charset="0"/>
              <a:cs typeface="Arial" panose="020B0604020202020204" pitchFamily="34" charset="0"/>
            </a:endParaRPr>
          </a:p>
          <a:p>
            <a:pPr algn="l"/>
            <a:endParaRPr lang="en-US" dirty="0"/>
          </a:p>
        </p:txBody>
      </p:sp>
      <p:pic>
        <p:nvPicPr>
          <p:cNvPr id="1026" name="Picture 2" descr="Trường Đại học Bách khoa - Đại học Đà Nẵng &gt; Tintuc &gt; Tintuc">
            <a:extLst>
              <a:ext uri="{FF2B5EF4-FFF2-40B4-BE49-F238E27FC236}">
                <a16:creationId xmlns:a16="http://schemas.microsoft.com/office/drawing/2014/main" id="{798CD1A6-77C8-C140-F086-AC9902781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68" y="326130"/>
            <a:ext cx="1079863" cy="10798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28A4155-D852-84B2-75C4-2F79475DA046}"/>
              </a:ext>
            </a:extLst>
          </p:cNvPr>
          <p:cNvPicPr>
            <a:picLocks noChangeAspect="1"/>
          </p:cNvPicPr>
          <p:nvPr/>
        </p:nvPicPr>
        <p:blipFill>
          <a:blip r:embed="rId3"/>
          <a:stretch>
            <a:fillRect/>
          </a:stretch>
        </p:blipFill>
        <p:spPr>
          <a:xfrm>
            <a:off x="10737669" y="308863"/>
            <a:ext cx="1097130" cy="1097130"/>
          </a:xfrm>
          <a:prstGeom prst="rect">
            <a:avLst/>
          </a:prstGeom>
        </p:spPr>
      </p:pic>
      <p:sp>
        <p:nvSpPr>
          <p:cNvPr id="5" name="TextBox 4">
            <a:extLst>
              <a:ext uri="{FF2B5EF4-FFF2-40B4-BE49-F238E27FC236}">
                <a16:creationId xmlns:a16="http://schemas.microsoft.com/office/drawing/2014/main" id="{941D248A-5204-5100-F4D2-021B443EAA4C}"/>
              </a:ext>
            </a:extLst>
          </p:cNvPr>
          <p:cNvSpPr txBox="1"/>
          <p:nvPr/>
        </p:nvSpPr>
        <p:spPr>
          <a:xfrm>
            <a:off x="2473772" y="1756882"/>
            <a:ext cx="7235746" cy="2092881"/>
          </a:xfrm>
          <a:prstGeom prst="rect">
            <a:avLst/>
          </a:prstGeom>
          <a:noFill/>
        </p:spPr>
        <p:txBody>
          <a:bodyPr wrap="square" rtlCol="0">
            <a:spAutoFit/>
          </a:bodyPr>
          <a:lstStyle/>
          <a:p>
            <a:pPr algn="ctr"/>
            <a:r>
              <a:rPr lang="en-US" sz="2800" dirty="0">
                <a:solidFill>
                  <a:srgbClr val="FF0000"/>
                </a:solidFill>
              </a:rPr>
              <a:t>PBL 1 : LẬP TRÌNH </a:t>
            </a:r>
          </a:p>
          <a:p>
            <a:pPr algn="ctr"/>
            <a:r>
              <a:rPr lang="vi-VN" sz="2800" b="1" dirty="0">
                <a:solidFill>
                  <a:srgbClr val="FF0000"/>
                </a:solidFill>
              </a:rPr>
              <a:t>ĐỀ TÀI</a:t>
            </a:r>
            <a:br>
              <a:rPr lang="vi-VN" sz="2800" b="1" dirty="0">
                <a:solidFill>
                  <a:srgbClr val="FF0000"/>
                </a:solidFill>
              </a:rPr>
            </a:br>
            <a:r>
              <a:rPr lang="vi-VN" sz="2800" b="1" dirty="0">
                <a:solidFill>
                  <a:srgbClr val="FF0000"/>
                </a:solidFill>
              </a:rPr>
              <a:t>CHƯƠNG TRÌNH QUẢN LÝ TÀU THUYỀN DU LỊCH</a:t>
            </a:r>
            <a:endParaRPr lang="en-US" sz="2800" dirty="0">
              <a:solidFill>
                <a:srgbClr val="FF0000"/>
              </a:solidFill>
            </a:endParaRPr>
          </a:p>
          <a:p>
            <a:pPr algn="ctr"/>
            <a:endParaRPr lang="en-US" dirty="0"/>
          </a:p>
        </p:txBody>
      </p:sp>
      <p:sp>
        <p:nvSpPr>
          <p:cNvPr id="6" name="TextBox 5">
            <a:extLst>
              <a:ext uri="{FF2B5EF4-FFF2-40B4-BE49-F238E27FC236}">
                <a16:creationId xmlns:a16="http://schemas.microsoft.com/office/drawing/2014/main" id="{D0D6ECFF-B386-89E3-5855-AF32C8DB2E88}"/>
              </a:ext>
            </a:extLst>
          </p:cNvPr>
          <p:cNvSpPr txBox="1"/>
          <p:nvPr/>
        </p:nvSpPr>
        <p:spPr>
          <a:xfrm>
            <a:off x="914399" y="4787758"/>
            <a:ext cx="5044611" cy="1015663"/>
          </a:xfrm>
          <a:prstGeom prst="rect">
            <a:avLst/>
          </a:prstGeom>
          <a:noFill/>
        </p:spPr>
        <p:txBody>
          <a:bodyPr wrap="square" rtlCol="0">
            <a:spAutoFit/>
          </a:bodyPr>
          <a:lstStyle/>
          <a:p>
            <a:r>
              <a:rPr lang="en-US" sz="2000" i="1" dirty="0">
                <a:solidFill>
                  <a:srgbClr val="002060"/>
                </a:solidFill>
              </a:rPr>
              <a:t>Sinh </a:t>
            </a:r>
            <a:r>
              <a:rPr lang="en-US" sz="2000" i="1" dirty="0" err="1">
                <a:solidFill>
                  <a:srgbClr val="002060"/>
                </a:solidFill>
              </a:rPr>
              <a:t>viên</a:t>
            </a:r>
            <a:r>
              <a:rPr lang="en-US" sz="2000" i="1" dirty="0">
                <a:solidFill>
                  <a:srgbClr val="002060"/>
                </a:solidFill>
              </a:rPr>
              <a:t> </a:t>
            </a:r>
            <a:r>
              <a:rPr lang="en-US" sz="2000" i="1" dirty="0" err="1">
                <a:solidFill>
                  <a:srgbClr val="002060"/>
                </a:solidFill>
              </a:rPr>
              <a:t>thực</a:t>
            </a:r>
            <a:r>
              <a:rPr lang="en-US" sz="2000" i="1" dirty="0">
                <a:solidFill>
                  <a:srgbClr val="002060"/>
                </a:solidFill>
              </a:rPr>
              <a:t> </a:t>
            </a:r>
            <a:r>
              <a:rPr lang="en-US" sz="2000" i="1" dirty="0" err="1">
                <a:solidFill>
                  <a:srgbClr val="002060"/>
                </a:solidFill>
              </a:rPr>
              <a:t>hiện</a:t>
            </a:r>
            <a:r>
              <a:rPr lang="en-US" sz="2000" i="1" dirty="0">
                <a:solidFill>
                  <a:srgbClr val="002060"/>
                </a:solidFill>
              </a:rPr>
              <a:t>:</a:t>
            </a:r>
          </a:p>
          <a:p>
            <a:r>
              <a:rPr lang="en-US" sz="2000" b="1" i="1" dirty="0">
                <a:solidFill>
                  <a:srgbClr val="002060"/>
                </a:solidFill>
              </a:rPr>
              <a:t>Hồ An Ninh             MSSV:106240190</a:t>
            </a:r>
          </a:p>
          <a:p>
            <a:r>
              <a:rPr lang="en-US" sz="2000" b="1" i="1" dirty="0">
                <a:solidFill>
                  <a:srgbClr val="002060"/>
                </a:solidFill>
              </a:rPr>
              <a:t>Phạm Đông Trà      MSSV:106240336</a:t>
            </a:r>
          </a:p>
        </p:txBody>
      </p:sp>
      <p:sp>
        <p:nvSpPr>
          <p:cNvPr id="7" name="TextBox 6">
            <a:extLst>
              <a:ext uri="{FF2B5EF4-FFF2-40B4-BE49-F238E27FC236}">
                <a16:creationId xmlns:a16="http://schemas.microsoft.com/office/drawing/2014/main" id="{94DAE970-46AE-6B06-03BE-617313E9798D}"/>
              </a:ext>
            </a:extLst>
          </p:cNvPr>
          <p:cNvSpPr txBox="1"/>
          <p:nvPr/>
        </p:nvSpPr>
        <p:spPr>
          <a:xfrm>
            <a:off x="7993293" y="4941646"/>
            <a:ext cx="3729519" cy="707886"/>
          </a:xfrm>
          <a:prstGeom prst="rect">
            <a:avLst/>
          </a:prstGeom>
          <a:noFill/>
        </p:spPr>
        <p:txBody>
          <a:bodyPr wrap="square" rtlCol="0">
            <a:spAutoFit/>
          </a:bodyPr>
          <a:lstStyle/>
          <a:p>
            <a:r>
              <a:rPr lang="en-US" sz="2000" i="1" dirty="0" err="1">
                <a:solidFill>
                  <a:srgbClr val="002060"/>
                </a:solidFill>
              </a:rPr>
              <a:t>Giáo</a:t>
            </a:r>
            <a:r>
              <a:rPr lang="en-US" sz="2000" i="1" dirty="0">
                <a:solidFill>
                  <a:srgbClr val="002060"/>
                </a:solidFill>
              </a:rPr>
              <a:t> </a:t>
            </a:r>
            <a:r>
              <a:rPr lang="en-US" sz="2000" i="1" dirty="0" err="1">
                <a:solidFill>
                  <a:srgbClr val="002060"/>
                </a:solidFill>
              </a:rPr>
              <a:t>viên</a:t>
            </a:r>
            <a:r>
              <a:rPr lang="en-US" sz="2000" i="1" dirty="0">
                <a:solidFill>
                  <a:srgbClr val="002060"/>
                </a:solidFill>
              </a:rPr>
              <a:t> </a:t>
            </a:r>
            <a:r>
              <a:rPr lang="en-US" sz="2000" i="1" dirty="0" err="1">
                <a:solidFill>
                  <a:srgbClr val="002060"/>
                </a:solidFill>
              </a:rPr>
              <a:t>hướng</a:t>
            </a:r>
            <a:r>
              <a:rPr lang="en-US" sz="2000" i="1" dirty="0">
                <a:solidFill>
                  <a:srgbClr val="002060"/>
                </a:solidFill>
              </a:rPr>
              <a:t> </a:t>
            </a:r>
            <a:r>
              <a:rPr lang="en-US" sz="2000" i="1" dirty="0" err="1">
                <a:solidFill>
                  <a:srgbClr val="002060"/>
                </a:solidFill>
              </a:rPr>
              <a:t>dẫn</a:t>
            </a:r>
            <a:r>
              <a:rPr lang="en-US" sz="2000" i="1" dirty="0">
                <a:solidFill>
                  <a:srgbClr val="002060"/>
                </a:solidFill>
              </a:rPr>
              <a:t>:</a:t>
            </a:r>
          </a:p>
          <a:p>
            <a:r>
              <a:rPr lang="en-US" sz="2000" b="1" i="1" dirty="0" err="1">
                <a:solidFill>
                  <a:srgbClr val="002060"/>
                </a:solidFill>
              </a:rPr>
              <a:t>TS.Văn</a:t>
            </a:r>
            <a:r>
              <a:rPr lang="en-US" sz="2000" b="1" i="1" dirty="0">
                <a:solidFill>
                  <a:srgbClr val="002060"/>
                </a:solidFill>
              </a:rPr>
              <a:t> </a:t>
            </a:r>
            <a:r>
              <a:rPr lang="en-US" sz="2000" b="1" i="1" dirty="0" err="1">
                <a:solidFill>
                  <a:srgbClr val="002060"/>
                </a:solidFill>
              </a:rPr>
              <a:t>Phú</a:t>
            </a:r>
            <a:r>
              <a:rPr lang="en-US" sz="2000" b="1" i="1" dirty="0">
                <a:solidFill>
                  <a:srgbClr val="002060"/>
                </a:solidFill>
              </a:rPr>
              <a:t> Tuấn</a:t>
            </a:r>
          </a:p>
        </p:txBody>
      </p:sp>
    </p:spTree>
    <p:extLst>
      <p:ext uri="{BB962C8B-B14F-4D97-AF65-F5344CB8AC3E}">
        <p14:creationId xmlns:p14="http://schemas.microsoft.com/office/powerpoint/2010/main" val="167798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190D-0CE3-C9C0-6DDD-59BA9158B27D}"/>
              </a:ext>
            </a:extLst>
          </p:cNvPr>
          <p:cNvSpPr>
            <a:spLocks noGrp="1"/>
          </p:cNvSpPr>
          <p:nvPr>
            <p:ph type="title"/>
          </p:nvPr>
        </p:nvSpPr>
        <p:spPr/>
        <p:txBody>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4. </a:t>
            </a:r>
            <a:r>
              <a:rPr lang="en-US" sz="3200" b="1" dirty="0" err="1"/>
              <a:t>Hàm</a:t>
            </a:r>
            <a:r>
              <a:rPr lang="en-US" sz="3200" b="1" dirty="0"/>
              <a:t> </a:t>
            </a:r>
            <a:r>
              <a:rPr lang="en-US" sz="3200" b="1" dirty="0" err="1"/>
              <a:t>hiện</a:t>
            </a:r>
            <a:r>
              <a:rPr lang="en-US" sz="3200" b="1" dirty="0"/>
              <a:t> </a:t>
            </a:r>
            <a:r>
              <a:rPr lang="en-US" sz="3200" b="1" dirty="0" err="1"/>
              <a:t>thị</a:t>
            </a:r>
            <a:r>
              <a:rPr lang="en-US" sz="3200" b="1" dirty="0"/>
              <a:t> </a:t>
            </a:r>
            <a:r>
              <a:rPr lang="en-US" sz="3200" b="1" dirty="0" err="1"/>
              <a:t>tất</a:t>
            </a:r>
            <a:r>
              <a:rPr lang="en-US" sz="3200" b="1" dirty="0"/>
              <a:t> </a:t>
            </a:r>
            <a:r>
              <a:rPr lang="en-US" sz="3200" b="1" dirty="0" err="1"/>
              <a:t>cả</a:t>
            </a:r>
            <a:r>
              <a:rPr lang="en-US" sz="3200" b="1" dirty="0"/>
              <a:t> </a:t>
            </a:r>
            <a:r>
              <a:rPr lang="en-US" sz="3200" b="1" dirty="0" err="1"/>
              <a:t>các</a:t>
            </a:r>
            <a:r>
              <a:rPr lang="en-US" sz="3200" b="1" dirty="0"/>
              <a:t> </a:t>
            </a:r>
            <a:r>
              <a:rPr lang="en-US" sz="3200" b="1" dirty="0" err="1"/>
              <a:t>thuyền</a:t>
            </a:r>
            <a:endParaRPr lang="en-US" sz="3200" dirty="0"/>
          </a:p>
        </p:txBody>
      </p:sp>
      <p:pic>
        <p:nvPicPr>
          <p:cNvPr id="5" name="Content Placeholder 4">
            <a:extLst>
              <a:ext uri="{FF2B5EF4-FFF2-40B4-BE49-F238E27FC236}">
                <a16:creationId xmlns:a16="http://schemas.microsoft.com/office/drawing/2014/main" id="{C2C4B096-1E3D-52D4-0DED-EFB9423FF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973" y="3429000"/>
            <a:ext cx="9740880" cy="1325563"/>
          </a:xfrm>
        </p:spPr>
      </p:pic>
    </p:spTree>
    <p:extLst>
      <p:ext uri="{BB962C8B-B14F-4D97-AF65-F5344CB8AC3E}">
        <p14:creationId xmlns:p14="http://schemas.microsoft.com/office/powerpoint/2010/main" val="183473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27DD7-D974-5881-8E6C-151060ABDEF3}"/>
              </a:ext>
            </a:extLst>
          </p:cNvPr>
          <p:cNvSpPr>
            <a:spLocks noGrp="1"/>
          </p:cNvSpPr>
          <p:nvPr>
            <p:ph type="title"/>
          </p:nvPr>
        </p:nvSpPr>
        <p:spPr>
          <a:xfrm>
            <a:off x="493160" y="485828"/>
            <a:ext cx="4407613" cy="5719763"/>
          </a:xfrm>
        </p:spPr>
        <p:txBody>
          <a:bodyPr>
            <a:normAutofit/>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5. </a:t>
            </a:r>
            <a:r>
              <a:rPr lang="en-US" sz="3200" b="1" dirty="0" err="1"/>
              <a:t>Hàm</a:t>
            </a:r>
            <a:r>
              <a:rPr lang="en-US" sz="3200" b="1" dirty="0"/>
              <a:t> </a:t>
            </a:r>
            <a:r>
              <a:rPr lang="en-US" sz="3200" b="1" dirty="0" err="1"/>
              <a:t>thuê</a:t>
            </a:r>
            <a:r>
              <a:rPr lang="en-US" sz="3200" b="1" dirty="0"/>
              <a:t> </a:t>
            </a:r>
            <a:r>
              <a:rPr lang="en-US" sz="3200" b="1" dirty="0" err="1"/>
              <a:t>chỗ</a:t>
            </a:r>
            <a:r>
              <a:rPr lang="en-US" sz="3200" b="1" dirty="0"/>
              <a:t> </a:t>
            </a:r>
            <a:r>
              <a:rPr lang="en-US" sz="3200" b="1" dirty="0" err="1"/>
              <a:t>ngồi</a:t>
            </a:r>
            <a:endParaRPr lang="en-US" sz="3200" dirty="0"/>
          </a:p>
        </p:txBody>
      </p:sp>
      <p:pic>
        <p:nvPicPr>
          <p:cNvPr id="5" name="Content Placeholder 4">
            <a:extLst>
              <a:ext uri="{FF2B5EF4-FFF2-40B4-BE49-F238E27FC236}">
                <a16:creationId xmlns:a16="http://schemas.microsoft.com/office/drawing/2014/main" id="{1C1F654D-8C35-2590-B517-2F55CF7A8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5708" y="192105"/>
            <a:ext cx="6813226" cy="6118423"/>
          </a:xfrm>
        </p:spPr>
      </p:pic>
    </p:spTree>
    <p:extLst>
      <p:ext uri="{BB962C8B-B14F-4D97-AF65-F5344CB8AC3E}">
        <p14:creationId xmlns:p14="http://schemas.microsoft.com/office/powerpoint/2010/main" val="289971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3E63-EA64-A966-111D-752DCAEE1E41}"/>
              </a:ext>
            </a:extLst>
          </p:cNvPr>
          <p:cNvSpPr>
            <a:spLocks noGrp="1"/>
          </p:cNvSpPr>
          <p:nvPr>
            <p:ph type="title"/>
          </p:nvPr>
        </p:nvSpPr>
        <p:spPr>
          <a:xfrm>
            <a:off x="849833" y="488415"/>
            <a:ext cx="5246167" cy="5565379"/>
          </a:xfrm>
        </p:spPr>
        <p:txBody>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6. </a:t>
            </a:r>
            <a:r>
              <a:rPr lang="en-US" sz="3200" b="1" dirty="0" err="1"/>
              <a:t>Hàm</a:t>
            </a:r>
            <a:r>
              <a:rPr lang="en-US" sz="3200" b="1" dirty="0"/>
              <a:t> </a:t>
            </a:r>
            <a:r>
              <a:rPr lang="en-US" sz="3200" b="1" dirty="0" err="1"/>
              <a:t>hiện</a:t>
            </a:r>
            <a:r>
              <a:rPr lang="en-US" sz="3200" b="1" dirty="0"/>
              <a:t> </a:t>
            </a:r>
            <a:r>
              <a:rPr lang="en-US" sz="3200" b="1" dirty="0" err="1"/>
              <a:t>thị</a:t>
            </a:r>
            <a:r>
              <a:rPr lang="en-US" sz="3200" b="1" dirty="0"/>
              <a:t> </a:t>
            </a:r>
            <a:r>
              <a:rPr lang="en-US" sz="3200" b="1" dirty="0" err="1"/>
              <a:t>các</a:t>
            </a:r>
            <a:r>
              <a:rPr lang="en-US" sz="3200" b="1" dirty="0"/>
              <a:t> </a:t>
            </a:r>
            <a:r>
              <a:rPr lang="en-US" sz="3200" b="1" dirty="0" err="1"/>
              <a:t>thuyền</a:t>
            </a:r>
            <a:r>
              <a:rPr lang="en-US" sz="3200" b="1" dirty="0"/>
              <a:t> </a:t>
            </a:r>
            <a:r>
              <a:rPr lang="en-US" sz="3200" b="1" dirty="0" err="1"/>
              <a:t>còn</a:t>
            </a:r>
            <a:r>
              <a:rPr lang="en-US" sz="3200" b="1" dirty="0"/>
              <a:t> </a:t>
            </a:r>
            <a:r>
              <a:rPr lang="en-US" sz="3200" b="1" dirty="0" err="1"/>
              <a:t>hoạt</a:t>
            </a:r>
            <a:r>
              <a:rPr lang="en-US" sz="3200" b="1" dirty="0"/>
              <a:t> </a:t>
            </a:r>
            <a:r>
              <a:rPr lang="en-US" sz="3200" b="1" dirty="0" err="1"/>
              <a:t>động</a:t>
            </a:r>
            <a:r>
              <a:rPr lang="en-US" sz="3200" b="1" dirty="0"/>
              <a:t> </a:t>
            </a:r>
            <a:endParaRPr lang="en-US" sz="3200" dirty="0"/>
          </a:p>
        </p:txBody>
      </p:sp>
      <p:pic>
        <p:nvPicPr>
          <p:cNvPr id="5" name="Content Placeholder 4">
            <a:extLst>
              <a:ext uri="{FF2B5EF4-FFF2-40B4-BE49-F238E27FC236}">
                <a16:creationId xmlns:a16="http://schemas.microsoft.com/office/drawing/2014/main" id="{D99BAA28-1613-AF61-329F-29AD01A5F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7784" y="742954"/>
            <a:ext cx="5246167" cy="5565379"/>
          </a:xfrm>
        </p:spPr>
      </p:pic>
    </p:spTree>
    <p:extLst>
      <p:ext uri="{BB962C8B-B14F-4D97-AF65-F5344CB8AC3E}">
        <p14:creationId xmlns:p14="http://schemas.microsoft.com/office/powerpoint/2010/main" val="171666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ACD8-66CF-3424-E306-6E4CB75357BB}"/>
              </a:ext>
            </a:extLst>
          </p:cNvPr>
          <p:cNvSpPr>
            <a:spLocks noGrp="1"/>
          </p:cNvSpPr>
          <p:nvPr>
            <p:ph type="title"/>
          </p:nvPr>
        </p:nvSpPr>
        <p:spPr>
          <a:xfrm>
            <a:off x="838200" y="365125"/>
            <a:ext cx="4524910" cy="5203468"/>
          </a:xfrm>
        </p:spPr>
        <p:txBody>
          <a:bodyPr>
            <a:normAutofit/>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7. </a:t>
            </a:r>
            <a:r>
              <a:rPr lang="en-US" sz="3200" b="1" dirty="0" err="1"/>
              <a:t>Hàm</a:t>
            </a:r>
            <a:r>
              <a:rPr lang="en-US" sz="3200" b="1" dirty="0"/>
              <a:t> </a:t>
            </a:r>
            <a:r>
              <a:rPr lang="en-US" sz="3200" b="1" dirty="0" err="1"/>
              <a:t>hiện</a:t>
            </a:r>
            <a:r>
              <a:rPr lang="en-US" sz="3200" b="1" dirty="0"/>
              <a:t> </a:t>
            </a:r>
            <a:r>
              <a:rPr lang="en-US" sz="3200" b="1" dirty="0" err="1"/>
              <a:t>thị</a:t>
            </a:r>
            <a:r>
              <a:rPr lang="en-US" sz="3200" b="1" dirty="0"/>
              <a:t> </a:t>
            </a:r>
            <a:r>
              <a:rPr lang="en-US" sz="3200" b="1" dirty="0" err="1"/>
              <a:t>thuyền</a:t>
            </a:r>
            <a:r>
              <a:rPr lang="en-US" sz="3200" b="1" dirty="0"/>
              <a:t> </a:t>
            </a:r>
            <a:r>
              <a:rPr lang="en-US" sz="3200" b="1" dirty="0" err="1"/>
              <a:t>được</a:t>
            </a:r>
            <a:r>
              <a:rPr lang="en-US" sz="3200" b="1" dirty="0"/>
              <a:t> </a:t>
            </a:r>
            <a:r>
              <a:rPr lang="en-US" sz="3200" b="1" dirty="0" err="1"/>
              <a:t>thuê</a:t>
            </a:r>
            <a:r>
              <a:rPr lang="en-US" sz="3200" b="1" dirty="0"/>
              <a:t> </a:t>
            </a:r>
            <a:r>
              <a:rPr lang="en-US" sz="3200" b="1" dirty="0" err="1"/>
              <a:t>nhiều</a:t>
            </a:r>
            <a:r>
              <a:rPr lang="en-US" sz="3200" b="1" dirty="0"/>
              <a:t> </a:t>
            </a:r>
            <a:r>
              <a:rPr lang="en-US" sz="3200" b="1" dirty="0" err="1"/>
              <a:t>nhất</a:t>
            </a:r>
            <a:r>
              <a:rPr lang="en-US" sz="3200" b="1" dirty="0"/>
              <a:t> (</a:t>
            </a:r>
            <a:r>
              <a:rPr lang="en-US" sz="3200" b="1" dirty="0" err="1"/>
              <a:t>showMostRentedBoat</a:t>
            </a:r>
            <a:r>
              <a:rPr lang="en-US" sz="3200" b="1" dirty="0"/>
              <a:t>)</a:t>
            </a:r>
            <a:endParaRPr lang="en-US" sz="3200" dirty="0"/>
          </a:p>
        </p:txBody>
      </p:sp>
      <p:pic>
        <p:nvPicPr>
          <p:cNvPr id="5" name="Content Placeholder 4">
            <a:extLst>
              <a:ext uri="{FF2B5EF4-FFF2-40B4-BE49-F238E27FC236}">
                <a16:creationId xmlns:a16="http://schemas.microsoft.com/office/drawing/2014/main" id="{7F3098AC-694D-C74F-2B4C-42ED7CCD67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7038" y="483334"/>
            <a:ext cx="5386762" cy="5619186"/>
          </a:xfrm>
        </p:spPr>
      </p:pic>
    </p:spTree>
    <p:extLst>
      <p:ext uri="{BB962C8B-B14F-4D97-AF65-F5344CB8AC3E}">
        <p14:creationId xmlns:p14="http://schemas.microsoft.com/office/powerpoint/2010/main" val="365507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414B6-B1E6-EFF9-78B8-B32C00D4A9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2F5029-2D74-51C5-0991-962E7908A4CF}"/>
              </a:ext>
            </a:extLst>
          </p:cNvPr>
          <p:cNvSpPr>
            <a:spLocks noGrp="1"/>
          </p:cNvSpPr>
          <p:nvPr>
            <p:ph type="title"/>
          </p:nvPr>
        </p:nvSpPr>
        <p:spPr>
          <a:xfrm>
            <a:off x="838200" y="365125"/>
            <a:ext cx="4524910" cy="5203468"/>
          </a:xfrm>
        </p:spPr>
        <p:txBody>
          <a:bodyPr>
            <a:normAutofit/>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7. </a:t>
            </a:r>
            <a:r>
              <a:rPr lang="en-US" sz="3200" b="1" dirty="0" err="1"/>
              <a:t>Hàm</a:t>
            </a:r>
            <a:r>
              <a:rPr lang="en-US" sz="3200" b="1" dirty="0"/>
              <a:t> </a:t>
            </a:r>
            <a:r>
              <a:rPr lang="en-US" sz="3200" b="1" dirty="0" err="1"/>
              <a:t>hiện</a:t>
            </a:r>
            <a:r>
              <a:rPr lang="en-US" sz="3200" b="1" dirty="0"/>
              <a:t> </a:t>
            </a:r>
            <a:r>
              <a:rPr lang="en-US" sz="3200" b="1" dirty="0" err="1"/>
              <a:t>thị</a:t>
            </a:r>
            <a:r>
              <a:rPr lang="en-US" sz="3200" b="1" dirty="0"/>
              <a:t> </a:t>
            </a:r>
            <a:r>
              <a:rPr lang="en-US" sz="3200" b="1" dirty="0" err="1"/>
              <a:t>thuyền</a:t>
            </a:r>
            <a:r>
              <a:rPr lang="en-US" sz="3200" b="1" dirty="0"/>
              <a:t> </a:t>
            </a:r>
            <a:r>
              <a:rPr lang="en-US" sz="3200" b="1" dirty="0" err="1"/>
              <a:t>được</a:t>
            </a:r>
            <a:r>
              <a:rPr lang="en-US" sz="3200" b="1" dirty="0"/>
              <a:t> </a:t>
            </a:r>
            <a:r>
              <a:rPr lang="en-US" sz="3200" b="1" dirty="0" err="1"/>
              <a:t>thuê</a:t>
            </a:r>
            <a:r>
              <a:rPr lang="en-US" sz="3200" b="1" dirty="0"/>
              <a:t> </a:t>
            </a:r>
            <a:r>
              <a:rPr lang="en-US" sz="3200" b="1" dirty="0" err="1"/>
              <a:t>nhiều</a:t>
            </a:r>
            <a:r>
              <a:rPr lang="en-US" sz="3200" b="1" dirty="0"/>
              <a:t> </a:t>
            </a:r>
            <a:r>
              <a:rPr lang="en-US" sz="3200" b="1" dirty="0" err="1"/>
              <a:t>nhất</a:t>
            </a:r>
            <a:r>
              <a:rPr lang="en-US" sz="3200" b="1" dirty="0"/>
              <a:t> (</a:t>
            </a:r>
            <a:r>
              <a:rPr lang="en-US" sz="3200" b="1" dirty="0" err="1"/>
              <a:t>showMostRentedBoat</a:t>
            </a:r>
            <a:r>
              <a:rPr lang="en-US" sz="3200" b="1" dirty="0"/>
              <a:t>)</a:t>
            </a:r>
            <a:endParaRPr lang="en-US" sz="3200" dirty="0"/>
          </a:p>
        </p:txBody>
      </p:sp>
      <p:pic>
        <p:nvPicPr>
          <p:cNvPr id="7" name="Picture 6">
            <a:extLst>
              <a:ext uri="{FF2B5EF4-FFF2-40B4-BE49-F238E27FC236}">
                <a16:creationId xmlns:a16="http://schemas.microsoft.com/office/drawing/2014/main" id="{9E2DE1E2-073A-05B1-8810-585960681DA7}"/>
              </a:ext>
            </a:extLst>
          </p:cNvPr>
          <p:cNvPicPr>
            <a:picLocks noChangeAspect="1"/>
          </p:cNvPicPr>
          <p:nvPr/>
        </p:nvPicPr>
        <p:blipFill>
          <a:blip r:embed="rId2"/>
          <a:stretch>
            <a:fillRect/>
          </a:stretch>
        </p:blipFill>
        <p:spPr>
          <a:xfrm>
            <a:off x="433387" y="4329727"/>
            <a:ext cx="11448125" cy="1520467"/>
          </a:xfrm>
          <a:prstGeom prst="rect">
            <a:avLst/>
          </a:prstGeom>
        </p:spPr>
      </p:pic>
    </p:spTree>
    <p:extLst>
      <p:ext uri="{BB962C8B-B14F-4D97-AF65-F5344CB8AC3E}">
        <p14:creationId xmlns:p14="http://schemas.microsoft.com/office/powerpoint/2010/main" val="131041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0712D-7842-5E93-1FEC-F79804079A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67BF2-E6A5-4CC4-731B-9EB06D6AFF0F}"/>
              </a:ext>
            </a:extLst>
          </p:cNvPr>
          <p:cNvSpPr>
            <a:spLocks noGrp="1"/>
          </p:cNvSpPr>
          <p:nvPr>
            <p:ph type="title"/>
          </p:nvPr>
        </p:nvSpPr>
        <p:spPr>
          <a:xfrm>
            <a:off x="838200" y="335628"/>
            <a:ext cx="10515600" cy="1325563"/>
          </a:xfrm>
        </p:spPr>
        <p:txBody>
          <a:bodyPr/>
          <a:lstStyle/>
          <a:p>
            <a:r>
              <a:rPr lang="en-US" b="1" dirty="0" err="1"/>
              <a:t>III.Kết</a:t>
            </a:r>
            <a:r>
              <a:rPr lang="en-US" b="1" dirty="0"/>
              <a:t> </a:t>
            </a:r>
            <a:r>
              <a:rPr lang="en-US" b="1" dirty="0" err="1"/>
              <a:t>quả</a:t>
            </a:r>
            <a:r>
              <a:rPr lang="en-US" b="1" dirty="0"/>
              <a:t> </a:t>
            </a:r>
          </a:p>
        </p:txBody>
      </p:sp>
      <p:sp>
        <p:nvSpPr>
          <p:cNvPr id="4" name="TextBox 3">
            <a:extLst>
              <a:ext uri="{FF2B5EF4-FFF2-40B4-BE49-F238E27FC236}">
                <a16:creationId xmlns:a16="http://schemas.microsoft.com/office/drawing/2014/main" id="{1E9C2673-7CA6-9C45-E940-5572D1FD4473}"/>
              </a:ext>
            </a:extLst>
          </p:cNvPr>
          <p:cNvSpPr txBox="1"/>
          <p:nvPr/>
        </p:nvSpPr>
        <p:spPr>
          <a:xfrm>
            <a:off x="838199" y="1213431"/>
            <a:ext cx="4825181" cy="584775"/>
          </a:xfrm>
          <a:prstGeom prst="rect">
            <a:avLst/>
          </a:prstGeom>
          <a:noFill/>
        </p:spPr>
        <p:txBody>
          <a:bodyPr wrap="square" rtlCol="0">
            <a:spAutoFit/>
          </a:bodyPr>
          <a:lstStyle/>
          <a:p>
            <a:r>
              <a:rPr lang="en-US" sz="3200" dirty="0"/>
              <a:t>1. Giao </a:t>
            </a:r>
            <a:r>
              <a:rPr lang="en-US" sz="3200" dirty="0" err="1"/>
              <a:t>diện</a:t>
            </a:r>
            <a:r>
              <a:rPr lang="en-US" sz="3200" dirty="0"/>
              <a:t> </a:t>
            </a:r>
            <a:r>
              <a:rPr lang="en-US" sz="3200" dirty="0" err="1"/>
              <a:t>chính</a:t>
            </a:r>
            <a:endParaRPr lang="en-US" sz="3200" dirty="0"/>
          </a:p>
        </p:txBody>
      </p:sp>
      <p:pic>
        <p:nvPicPr>
          <p:cNvPr id="5" name="Picture 4" descr="A screenshot of a computer&#10;&#10;AI-generated content may be incorrect.">
            <a:extLst>
              <a:ext uri="{FF2B5EF4-FFF2-40B4-BE49-F238E27FC236}">
                <a16:creationId xmlns:a16="http://schemas.microsoft.com/office/drawing/2014/main" id="{8826F6C4-6CA5-A4E8-8991-483EBA479BF2}"/>
              </a:ext>
            </a:extLst>
          </p:cNvPr>
          <p:cNvPicPr>
            <a:picLocks noChangeAspect="1"/>
          </p:cNvPicPr>
          <p:nvPr/>
        </p:nvPicPr>
        <p:blipFill>
          <a:blip r:embed="rId2"/>
          <a:stretch>
            <a:fillRect/>
          </a:stretch>
        </p:blipFill>
        <p:spPr>
          <a:xfrm>
            <a:off x="1078185" y="1867941"/>
            <a:ext cx="9494548" cy="4477450"/>
          </a:xfrm>
          <a:prstGeom prst="rect">
            <a:avLst/>
          </a:prstGeom>
        </p:spPr>
      </p:pic>
    </p:spTree>
    <p:extLst>
      <p:ext uri="{BB962C8B-B14F-4D97-AF65-F5344CB8AC3E}">
        <p14:creationId xmlns:p14="http://schemas.microsoft.com/office/powerpoint/2010/main" val="163797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AAA8D-5504-2641-535B-35FA2E1FF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4C61F-7997-7DED-60D3-F3C3FEB892E3}"/>
              </a:ext>
            </a:extLst>
          </p:cNvPr>
          <p:cNvSpPr>
            <a:spLocks noGrp="1"/>
          </p:cNvSpPr>
          <p:nvPr>
            <p:ph type="title"/>
          </p:nvPr>
        </p:nvSpPr>
        <p:spPr>
          <a:xfrm>
            <a:off x="838200" y="335628"/>
            <a:ext cx="10515600" cy="1325563"/>
          </a:xfrm>
        </p:spPr>
        <p:txBody>
          <a:bodyPr/>
          <a:lstStyle/>
          <a:p>
            <a:r>
              <a:rPr lang="en-US" b="1" dirty="0" err="1"/>
              <a:t>III.Kết</a:t>
            </a:r>
            <a:r>
              <a:rPr lang="en-US" b="1" dirty="0"/>
              <a:t> </a:t>
            </a:r>
            <a:r>
              <a:rPr lang="en-US" b="1" dirty="0" err="1"/>
              <a:t>quả</a:t>
            </a:r>
            <a:r>
              <a:rPr lang="en-US" b="1" dirty="0"/>
              <a:t> </a:t>
            </a:r>
          </a:p>
        </p:txBody>
      </p:sp>
      <p:sp>
        <p:nvSpPr>
          <p:cNvPr id="4" name="TextBox 3">
            <a:extLst>
              <a:ext uri="{FF2B5EF4-FFF2-40B4-BE49-F238E27FC236}">
                <a16:creationId xmlns:a16="http://schemas.microsoft.com/office/drawing/2014/main" id="{21E4C41D-B4B9-03BC-FCDE-2DEC1B3F82F3}"/>
              </a:ext>
            </a:extLst>
          </p:cNvPr>
          <p:cNvSpPr txBox="1"/>
          <p:nvPr/>
        </p:nvSpPr>
        <p:spPr>
          <a:xfrm>
            <a:off x="838199" y="1213431"/>
            <a:ext cx="4825181" cy="584775"/>
          </a:xfrm>
          <a:prstGeom prst="rect">
            <a:avLst/>
          </a:prstGeom>
          <a:noFill/>
        </p:spPr>
        <p:txBody>
          <a:bodyPr wrap="square" rtlCol="0">
            <a:spAutoFit/>
          </a:bodyPr>
          <a:lstStyle/>
          <a:p>
            <a:r>
              <a:rPr lang="en-US" sz="3200" dirty="0"/>
              <a:t>2. </a:t>
            </a:r>
            <a:r>
              <a:rPr lang="en-US" sz="3200" dirty="0" err="1"/>
              <a:t>Chức</a:t>
            </a:r>
            <a:r>
              <a:rPr lang="en-US" sz="3200" dirty="0"/>
              <a:t> </a:t>
            </a:r>
            <a:r>
              <a:rPr lang="en-US" sz="3200" dirty="0" err="1"/>
              <a:t>năng</a:t>
            </a:r>
            <a:r>
              <a:rPr lang="en-US" sz="3200" dirty="0"/>
              <a:t> </a:t>
            </a:r>
            <a:r>
              <a:rPr lang="en-US" sz="3200" dirty="0" err="1"/>
              <a:t>thêm</a:t>
            </a:r>
            <a:r>
              <a:rPr lang="en-US" sz="3200" dirty="0"/>
              <a:t> </a:t>
            </a:r>
            <a:r>
              <a:rPr lang="en-US" sz="3200" dirty="0" err="1"/>
              <a:t>thuyền</a:t>
            </a:r>
            <a:endParaRPr lang="en-US" sz="3200" dirty="0"/>
          </a:p>
        </p:txBody>
      </p:sp>
      <p:pic>
        <p:nvPicPr>
          <p:cNvPr id="3" name="Picture 2" descr="A screenshot of a computer&#10;&#10;AI-generated content may be incorrect.">
            <a:extLst>
              <a:ext uri="{FF2B5EF4-FFF2-40B4-BE49-F238E27FC236}">
                <a16:creationId xmlns:a16="http://schemas.microsoft.com/office/drawing/2014/main" id="{FACD7E13-BC3E-22C3-118D-0E61F3C5E83F}"/>
              </a:ext>
            </a:extLst>
          </p:cNvPr>
          <p:cNvPicPr>
            <a:picLocks noChangeAspect="1"/>
          </p:cNvPicPr>
          <p:nvPr/>
        </p:nvPicPr>
        <p:blipFill>
          <a:blip r:embed="rId2"/>
          <a:stretch>
            <a:fillRect/>
          </a:stretch>
        </p:blipFill>
        <p:spPr>
          <a:xfrm>
            <a:off x="1949305" y="1881198"/>
            <a:ext cx="7804293" cy="4888026"/>
          </a:xfrm>
          <a:prstGeom prst="rect">
            <a:avLst/>
          </a:prstGeom>
        </p:spPr>
      </p:pic>
    </p:spTree>
    <p:extLst>
      <p:ext uri="{BB962C8B-B14F-4D97-AF65-F5344CB8AC3E}">
        <p14:creationId xmlns:p14="http://schemas.microsoft.com/office/powerpoint/2010/main" val="288568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B32B0-1051-A008-C096-ED4F75844B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68551-2CDB-C67B-9AB0-261A2301E48D}"/>
              </a:ext>
            </a:extLst>
          </p:cNvPr>
          <p:cNvSpPr>
            <a:spLocks noGrp="1"/>
          </p:cNvSpPr>
          <p:nvPr>
            <p:ph type="title"/>
          </p:nvPr>
        </p:nvSpPr>
        <p:spPr>
          <a:xfrm>
            <a:off x="838200" y="335628"/>
            <a:ext cx="10515600" cy="1325563"/>
          </a:xfrm>
        </p:spPr>
        <p:txBody>
          <a:bodyPr/>
          <a:lstStyle/>
          <a:p>
            <a:r>
              <a:rPr lang="en-US" b="1" dirty="0" err="1"/>
              <a:t>III.Kết</a:t>
            </a:r>
            <a:r>
              <a:rPr lang="en-US" b="1" dirty="0"/>
              <a:t> </a:t>
            </a:r>
            <a:r>
              <a:rPr lang="en-US" b="1" dirty="0" err="1"/>
              <a:t>quả</a:t>
            </a:r>
            <a:r>
              <a:rPr lang="en-US" b="1" dirty="0"/>
              <a:t> </a:t>
            </a:r>
          </a:p>
        </p:txBody>
      </p:sp>
      <p:sp>
        <p:nvSpPr>
          <p:cNvPr id="4" name="TextBox 3">
            <a:extLst>
              <a:ext uri="{FF2B5EF4-FFF2-40B4-BE49-F238E27FC236}">
                <a16:creationId xmlns:a16="http://schemas.microsoft.com/office/drawing/2014/main" id="{BB51C1AA-271A-C5AF-662B-53965355D211}"/>
              </a:ext>
            </a:extLst>
          </p:cNvPr>
          <p:cNvSpPr txBox="1"/>
          <p:nvPr/>
        </p:nvSpPr>
        <p:spPr>
          <a:xfrm>
            <a:off x="838199" y="1213431"/>
            <a:ext cx="4825181" cy="584775"/>
          </a:xfrm>
          <a:prstGeom prst="rect">
            <a:avLst/>
          </a:prstGeom>
          <a:noFill/>
        </p:spPr>
        <p:txBody>
          <a:bodyPr wrap="square" rtlCol="0">
            <a:spAutoFit/>
          </a:bodyPr>
          <a:lstStyle/>
          <a:p>
            <a:r>
              <a:rPr lang="en-US" sz="3200" dirty="0"/>
              <a:t>3. </a:t>
            </a:r>
            <a:r>
              <a:rPr lang="en-US" sz="3200" dirty="0" err="1"/>
              <a:t>Chức</a:t>
            </a:r>
            <a:r>
              <a:rPr lang="en-US" sz="3200" dirty="0"/>
              <a:t> </a:t>
            </a:r>
            <a:r>
              <a:rPr lang="en-US" sz="3200" dirty="0" err="1"/>
              <a:t>năng</a:t>
            </a:r>
            <a:r>
              <a:rPr lang="en-US" sz="3200" dirty="0"/>
              <a:t> </a:t>
            </a:r>
            <a:r>
              <a:rPr lang="en-US" sz="3200" dirty="0" err="1"/>
              <a:t>mua</a:t>
            </a:r>
            <a:r>
              <a:rPr lang="en-US" sz="3200" dirty="0"/>
              <a:t> </a:t>
            </a:r>
            <a:r>
              <a:rPr lang="en-US" sz="3200" dirty="0" err="1"/>
              <a:t>vé</a:t>
            </a:r>
            <a:endParaRPr lang="en-US" sz="3200" dirty="0"/>
          </a:p>
        </p:txBody>
      </p:sp>
      <p:pic>
        <p:nvPicPr>
          <p:cNvPr id="3" name="Picture 2" descr="A screenshot of a computer&#10;&#10;AI-generated content may be incorrect.">
            <a:extLst>
              <a:ext uri="{FF2B5EF4-FFF2-40B4-BE49-F238E27FC236}">
                <a16:creationId xmlns:a16="http://schemas.microsoft.com/office/drawing/2014/main" id="{45C0F3A5-93C4-818F-21CC-C426EBFA5FB9}"/>
              </a:ext>
            </a:extLst>
          </p:cNvPr>
          <p:cNvPicPr>
            <a:picLocks noChangeAspect="1"/>
          </p:cNvPicPr>
          <p:nvPr/>
        </p:nvPicPr>
        <p:blipFill>
          <a:blip r:embed="rId2"/>
          <a:stretch>
            <a:fillRect/>
          </a:stretch>
        </p:blipFill>
        <p:spPr>
          <a:xfrm>
            <a:off x="1949305" y="1881198"/>
            <a:ext cx="7804293" cy="4888026"/>
          </a:xfrm>
          <a:prstGeom prst="rect">
            <a:avLst/>
          </a:prstGeom>
        </p:spPr>
      </p:pic>
    </p:spTree>
    <p:extLst>
      <p:ext uri="{BB962C8B-B14F-4D97-AF65-F5344CB8AC3E}">
        <p14:creationId xmlns:p14="http://schemas.microsoft.com/office/powerpoint/2010/main" val="392865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FD9F-DA59-E115-589F-096EEDDC1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5A6F80-9386-2188-FB31-064A9764A368}"/>
              </a:ext>
            </a:extLst>
          </p:cNvPr>
          <p:cNvSpPr>
            <a:spLocks noGrp="1"/>
          </p:cNvSpPr>
          <p:nvPr>
            <p:ph type="title"/>
          </p:nvPr>
        </p:nvSpPr>
        <p:spPr>
          <a:xfrm>
            <a:off x="838199" y="0"/>
            <a:ext cx="10515600" cy="1325563"/>
          </a:xfrm>
        </p:spPr>
        <p:txBody>
          <a:bodyPr/>
          <a:lstStyle/>
          <a:p>
            <a:r>
              <a:rPr lang="en-US" b="1" dirty="0" err="1"/>
              <a:t>III.Kết</a:t>
            </a:r>
            <a:r>
              <a:rPr lang="en-US" b="1" dirty="0"/>
              <a:t> </a:t>
            </a:r>
            <a:r>
              <a:rPr lang="en-US" b="1" dirty="0" err="1"/>
              <a:t>quả</a:t>
            </a:r>
            <a:r>
              <a:rPr lang="en-US" b="1" dirty="0"/>
              <a:t> </a:t>
            </a:r>
          </a:p>
        </p:txBody>
      </p:sp>
      <p:sp>
        <p:nvSpPr>
          <p:cNvPr id="4" name="TextBox 3">
            <a:extLst>
              <a:ext uri="{FF2B5EF4-FFF2-40B4-BE49-F238E27FC236}">
                <a16:creationId xmlns:a16="http://schemas.microsoft.com/office/drawing/2014/main" id="{6BBF675D-5F06-4357-8141-EFC296237EC0}"/>
              </a:ext>
            </a:extLst>
          </p:cNvPr>
          <p:cNvSpPr txBox="1"/>
          <p:nvPr/>
        </p:nvSpPr>
        <p:spPr>
          <a:xfrm>
            <a:off x="838199" y="898799"/>
            <a:ext cx="7371736" cy="584775"/>
          </a:xfrm>
          <a:prstGeom prst="rect">
            <a:avLst/>
          </a:prstGeom>
          <a:noFill/>
        </p:spPr>
        <p:txBody>
          <a:bodyPr wrap="square" rtlCol="0">
            <a:spAutoFit/>
          </a:bodyPr>
          <a:lstStyle/>
          <a:p>
            <a:r>
              <a:rPr lang="en-US" sz="3200" dirty="0"/>
              <a:t>4. </a:t>
            </a:r>
            <a:r>
              <a:rPr lang="en-US" sz="3200" dirty="0" err="1"/>
              <a:t>Chức</a:t>
            </a:r>
            <a:r>
              <a:rPr lang="en-US" sz="3200" dirty="0"/>
              <a:t> </a:t>
            </a:r>
            <a:r>
              <a:rPr lang="en-US" sz="3200" dirty="0" err="1"/>
              <a:t>năng</a:t>
            </a:r>
            <a:r>
              <a:rPr lang="en-US" sz="3200" dirty="0"/>
              <a:t> </a:t>
            </a:r>
            <a:r>
              <a:rPr lang="en-US" sz="3200" dirty="0" err="1"/>
              <a:t>hiển</a:t>
            </a:r>
            <a:r>
              <a:rPr lang="en-US" sz="3200" dirty="0"/>
              <a:t> </a:t>
            </a:r>
            <a:r>
              <a:rPr lang="en-US" sz="3200" dirty="0" err="1"/>
              <a:t>thị</a:t>
            </a:r>
            <a:r>
              <a:rPr lang="en-US" sz="3200" dirty="0"/>
              <a:t> </a:t>
            </a:r>
            <a:r>
              <a:rPr lang="en-US" sz="3200" dirty="0" err="1"/>
              <a:t>thuyền</a:t>
            </a:r>
            <a:r>
              <a:rPr lang="en-US" sz="3200" dirty="0"/>
              <a:t> </a:t>
            </a:r>
            <a:r>
              <a:rPr lang="en-US" sz="3200" dirty="0" err="1"/>
              <a:t>còn</a:t>
            </a:r>
            <a:r>
              <a:rPr lang="en-US" sz="3200" dirty="0"/>
              <a:t> </a:t>
            </a:r>
            <a:r>
              <a:rPr lang="en-US" sz="3200" dirty="0" err="1"/>
              <a:t>trống</a:t>
            </a:r>
            <a:endParaRPr lang="en-US" sz="3200" dirty="0"/>
          </a:p>
        </p:txBody>
      </p:sp>
      <p:pic>
        <p:nvPicPr>
          <p:cNvPr id="7" name="Picture 6">
            <a:extLst>
              <a:ext uri="{FF2B5EF4-FFF2-40B4-BE49-F238E27FC236}">
                <a16:creationId xmlns:a16="http://schemas.microsoft.com/office/drawing/2014/main" id="{11D3B064-8CC6-5015-A00E-A1F80F10A2D7}"/>
              </a:ext>
            </a:extLst>
          </p:cNvPr>
          <p:cNvPicPr>
            <a:picLocks noChangeAspect="1"/>
          </p:cNvPicPr>
          <p:nvPr/>
        </p:nvPicPr>
        <p:blipFill>
          <a:blip r:embed="rId2"/>
          <a:stretch>
            <a:fillRect/>
          </a:stretch>
        </p:blipFill>
        <p:spPr>
          <a:xfrm>
            <a:off x="2153264" y="1483574"/>
            <a:ext cx="6744929" cy="5279009"/>
          </a:xfrm>
          <a:prstGeom prst="rect">
            <a:avLst/>
          </a:prstGeom>
        </p:spPr>
      </p:pic>
    </p:spTree>
    <p:extLst>
      <p:ext uri="{BB962C8B-B14F-4D97-AF65-F5344CB8AC3E}">
        <p14:creationId xmlns:p14="http://schemas.microsoft.com/office/powerpoint/2010/main" val="1552940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F3A57-D96B-85E1-DF5E-9D40D6A540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9F558E-8098-F697-4F91-87B7A4C1668A}"/>
              </a:ext>
            </a:extLst>
          </p:cNvPr>
          <p:cNvSpPr>
            <a:spLocks noGrp="1"/>
          </p:cNvSpPr>
          <p:nvPr>
            <p:ph type="title"/>
          </p:nvPr>
        </p:nvSpPr>
        <p:spPr>
          <a:xfrm>
            <a:off x="838200" y="335628"/>
            <a:ext cx="10515600" cy="1325563"/>
          </a:xfrm>
        </p:spPr>
        <p:txBody>
          <a:bodyPr/>
          <a:lstStyle/>
          <a:p>
            <a:r>
              <a:rPr lang="en-US" b="1" dirty="0" err="1"/>
              <a:t>III.Kết</a:t>
            </a:r>
            <a:r>
              <a:rPr lang="en-US" b="1" dirty="0"/>
              <a:t> </a:t>
            </a:r>
            <a:r>
              <a:rPr lang="en-US" b="1" dirty="0" err="1"/>
              <a:t>quả</a:t>
            </a:r>
            <a:r>
              <a:rPr lang="en-US" b="1" dirty="0"/>
              <a:t> </a:t>
            </a:r>
          </a:p>
        </p:txBody>
      </p:sp>
      <p:sp>
        <p:nvSpPr>
          <p:cNvPr id="4" name="TextBox 3">
            <a:extLst>
              <a:ext uri="{FF2B5EF4-FFF2-40B4-BE49-F238E27FC236}">
                <a16:creationId xmlns:a16="http://schemas.microsoft.com/office/drawing/2014/main" id="{FC671532-CA7E-67F8-3473-AEE26B08E07C}"/>
              </a:ext>
            </a:extLst>
          </p:cNvPr>
          <p:cNvSpPr txBox="1"/>
          <p:nvPr/>
        </p:nvSpPr>
        <p:spPr>
          <a:xfrm>
            <a:off x="838199" y="1213431"/>
            <a:ext cx="9112046" cy="584775"/>
          </a:xfrm>
          <a:prstGeom prst="rect">
            <a:avLst/>
          </a:prstGeom>
          <a:noFill/>
        </p:spPr>
        <p:txBody>
          <a:bodyPr wrap="square" rtlCol="0">
            <a:spAutoFit/>
          </a:bodyPr>
          <a:lstStyle/>
          <a:p>
            <a:r>
              <a:rPr lang="en-US" sz="3200" dirty="0"/>
              <a:t>5. </a:t>
            </a:r>
            <a:r>
              <a:rPr lang="en-US" sz="3200" dirty="0" err="1"/>
              <a:t>Chức</a:t>
            </a:r>
            <a:r>
              <a:rPr lang="en-US" sz="3200" dirty="0"/>
              <a:t> </a:t>
            </a:r>
            <a:r>
              <a:rPr lang="en-US" sz="3200" dirty="0" err="1"/>
              <a:t>năng</a:t>
            </a:r>
            <a:r>
              <a:rPr lang="en-US" sz="3200" dirty="0"/>
              <a:t> </a:t>
            </a:r>
            <a:r>
              <a:rPr lang="en-US" sz="3200" dirty="0" err="1"/>
              <a:t>hiển</a:t>
            </a:r>
            <a:r>
              <a:rPr lang="en-US" sz="3200" dirty="0"/>
              <a:t> </a:t>
            </a:r>
            <a:r>
              <a:rPr lang="en-US" sz="3200" dirty="0" err="1"/>
              <a:t>thị</a:t>
            </a:r>
            <a:r>
              <a:rPr lang="en-US" sz="3200" dirty="0"/>
              <a:t> </a:t>
            </a:r>
            <a:r>
              <a:rPr lang="en-US" sz="3200" dirty="0" err="1"/>
              <a:t>thuyền</a:t>
            </a:r>
            <a:r>
              <a:rPr lang="en-US" sz="3200" dirty="0"/>
              <a:t> </a:t>
            </a:r>
            <a:r>
              <a:rPr lang="en-US" sz="3200" dirty="0" err="1"/>
              <a:t>được</a:t>
            </a:r>
            <a:r>
              <a:rPr lang="en-US" sz="3200" dirty="0"/>
              <a:t> </a:t>
            </a:r>
            <a:r>
              <a:rPr lang="en-US" sz="3200" dirty="0" err="1"/>
              <a:t>thuê</a:t>
            </a:r>
            <a:r>
              <a:rPr lang="en-US" sz="3200" dirty="0"/>
              <a:t> </a:t>
            </a:r>
            <a:r>
              <a:rPr lang="en-US" sz="3200" dirty="0" err="1"/>
              <a:t>nhiều</a:t>
            </a:r>
            <a:r>
              <a:rPr lang="en-US" sz="3200" dirty="0"/>
              <a:t> </a:t>
            </a:r>
            <a:r>
              <a:rPr lang="en-US" sz="3200" dirty="0" err="1"/>
              <a:t>nhất</a:t>
            </a:r>
            <a:endParaRPr lang="en-US" sz="3200" dirty="0"/>
          </a:p>
        </p:txBody>
      </p:sp>
      <p:pic>
        <p:nvPicPr>
          <p:cNvPr id="5" name="Picture 4" descr="A screenshot of a computer&#10;&#10;AI-generated content may be incorrect.">
            <a:extLst>
              <a:ext uri="{FF2B5EF4-FFF2-40B4-BE49-F238E27FC236}">
                <a16:creationId xmlns:a16="http://schemas.microsoft.com/office/drawing/2014/main" id="{A4BC8DBE-4975-FDA4-0480-7F8911563C8E}"/>
              </a:ext>
            </a:extLst>
          </p:cNvPr>
          <p:cNvPicPr>
            <a:picLocks noChangeAspect="1"/>
          </p:cNvPicPr>
          <p:nvPr/>
        </p:nvPicPr>
        <p:blipFill>
          <a:blip r:embed="rId2"/>
          <a:stretch>
            <a:fillRect/>
          </a:stretch>
        </p:blipFill>
        <p:spPr>
          <a:xfrm>
            <a:off x="1366386" y="1917896"/>
            <a:ext cx="9112046" cy="4696208"/>
          </a:xfrm>
          <a:prstGeom prst="rect">
            <a:avLst/>
          </a:prstGeom>
        </p:spPr>
      </p:pic>
    </p:spTree>
    <p:extLst>
      <p:ext uri="{BB962C8B-B14F-4D97-AF65-F5344CB8AC3E}">
        <p14:creationId xmlns:p14="http://schemas.microsoft.com/office/powerpoint/2010/main" val="288931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137A-7C36-FF3F-D2AF-BB0E851085D3}"/>
              </a:ext>
            </a:extLst>
          </p:cNvPr>
          <p:cNvSpPr>
            <a:spLocks noGrp="1"/>
          </p:cNvSpPr>
          <p:nvPr>
            <p:ph type="title"/>
          </p:nvPr>
        </p:nvSpPr>
        <p:spPr/>
        <p:txBody>
          <a:bodyPr/>
          <a:lstStyle/>
          <a:p>
            <a:r>
              <a:rPr lang="en-US" b="1" dirty="0" err="1"/>
              <a:t>Đề</a:t>
            </a:r>
            <a:r>
              <a:rPr lang="en-US" b="1" dirty="0"/>
              <a:t> </a:t>
            </a:r>
            <a:r>
              <a:rPr lang="en-US" b="1" dirty="0" err="1"/>
              <a:t>tài</a:t>
            </a:r>
            <a:r>
              <a:rPr lang="en-US" b="1" dirty="0"/>
              <a:t> </a:t>
            </a:r>
            <a:r>
              <a:rPr lang="en-US" b="1" dirty="0" err="1"/>
              <a:t>nghiên</a:t>
            </a:r>
            <a:r>
              <a:rPr lang="en-US" b="1" dirty="0"/>
              <a:t> </a:t>
            </a:r>
            <a:r>
              <a:rPr lang="en-US" b="1" dirty="0" err="1"/>
              <a:t>cứu</a:t>
            </a:r>
            <a:r>
              <a:rPr lang="en-US" b="1" dirty="0"/>
              <a:t> </a:t>
            </a:r>
            <a:r>
              <a:rPr lang="en-US" b="1" dirty="0" err="1"/>
              <a:t>gồm</a:t>
            </a:r>
            <a:r>
              <a:rPr lang="en-US" b="1" dirty="0"/>
              <a:t> 4 </a:t>
            </a:r>
            <a:r>
              <a:rPr lang="en-US" b="1" dirty="0" err="1"/>
              <a:t>phần</a:t>
            </a:r>
            <a:r>
              <a:rPr lang="en-US" dirty="0"/>
              <a:t>:</a:t>
            </a:r>
          </a:p>
        </p:txBody>
      </p:sp>
      <p:sp>
        <p:nvSpPr>
          <p:cNvPr id="3" name="Content Placeholder 2">
            <a:extLst>
              <a:ext uri="{FF2B5EF4-FFF2-40B4-BE49-F238E27FC236}">
                <a16:creationId xmlns:a16="http://schemas.microsoft.com/office/drawing/2014/main" id="{15D3606C-19AB-1FE5-D039-545630D69789}"/>
              </a:ext>
            </a:extLst>
          </p:cNvPr>
          <p:cNvSpPr>
            <a:spLocks noGrp="1"/>
          </p:cNvSpPr>
          <p:nvPr>
            <p:ph idx="1"/>
          </p:nvPr>
        </p:nvSpPr>
        <p:spPr/>
        <p:txBody>
          <a:bodyPr>
            <a:normAutofit/>
          </a:bodyPr>
          <a:lstStyle/>
          <a:p>
            <a:r>
              <a:rPr lang="en-US" sz="3200" dirty="0" err="1">
                <a:solidFill>
                  <a:srgbClr val="002060"/>
                </a:solidFill>
              </a:rPr>
              <a:t>Mục</a:t>
            </a:r>
            <a:r>
              <a:rPr lang="en-US" sz="3200" dirty="0">
                <a:solidFill>
                  <a:srgbClr val="002060"/>
                </a:solidFill>
              </a:rPr>
              <a:t> </a:t>
            </a:r>
            <a:r>
              <a:rPr lang="en-US" sz="3200" dirty="0" err="1">
                <a:solidFill>
                  <a:srgbClr val="002060"/>
                </a:solidFill>
              </a:rPr>
              <a:t>tiêu</a:t>
            </a:r>
            <a:endParaRPr lang="en-US" sz="3200" dirty="0">
              <a:solidFill>
                <a:srgbClr val="002060"/>
              </a:solidFill>
            </a:endParaRPr>
          </a:p>
          <a:p>
            <a:r>
              <a:rPr lang="en-US" sz="3200" dirty="0" err="1">
                <a:solidFill>
                  <a:srgbClr val="002060"/>
                </a:solidFill>
              </a:rPr>
              <a:t>Phân</a:t>
            </a:r>
            <a:r>
              <a:rPr lang="en-US" sz="3200" dirty="0">
                <a:solidFill>
                  <a:srgbClr val="002060"/>
                </a:solidFill>
              </a:rPr>
              <a:t> </a:t>
            </a:r>
            <a:r>
              <a:rPr lang="en-US" sz="3200" dirty="0" err="1">
                <a:solidFill>
                  <a:srgbClr val="002060"/>
                </a:solidFill>
              </a:rPr>
              <a:t>tích</a:t>
            </a:r>
            <a:r>
              <a:rPr lang="en-US" sz="3200" dirty="0">
                <a:solidFill>
                  <a:srgbClr val="002060"/>
                </a:solidFill>
              </a:rPr>
              <a:t> </a:t>
            </a:r>
            <a:r>
              <a:rPr lang="en-US" sz="3200" dirty="0" err="1">
                <a:solidFill>
                  <a:srgbClr val="002060"/>
                </a:solidFill>
              </a:rPr>
              <a:t>lưu</a:t>
            </a:r>
            <a:r>
              <a:rPr lang="en-US" sz="3200" dirty="0">
                <a:solidFill>
                  <a:srgbClr val="002060"/>
                </a:solidFill>
              </a:rPr>
              <a:t> </a:t>
            </a:r>
            <a:r>
              <a:rPr lang="en-US" sz="3200" dirty="0" err="1">
                <a:solidFill>
                  <a:srgbClr val="002060"/>
                </a:solidFill>
              </a:rPr>
              <a:t>đồ</a:t>
            </a:r>
            <a:r>
              <a:rPr lang="en-US" sz="3200" dirty="0">
                <a:solidFill>
                  <a:srgbClr val="002060"/>
                </a:solidFill>
              </a:rPr>
              <a:t> </a:t>
            </a:r>
          </a:p>
          <a:p>
            <a:r>
              <a:rPr lang="en-US" sz="3200" dirty="0" err="1">
                <a:solidFill>
                  <a:srgbClr val="002060"/>
                </a:solidFill>
              </a:rPr>
              <a:t>Kết</a:t>
            </a:r>
            <a:r>
              <a:rPr lang="en-US" sz="3200" dirty="0">
                <a:solidFill>
                  <a:srgbClr val="002060"/>
                </a:solidFill>
              </a:rPr>
              <a:t> </a:t>
            </a:r>
            <a:r>
              <a:rPr lang="en-US" sz="3200" dirty="0" err="1">
                <a:solidFill>
                  <a:srgbClr val="002060"/>
                </a:solidFill>
              </a:rPr>
              <a:t>quả</a:t>
            </a:r>
            <a:endParaRPr lang="en-US" sz="3200" dirty="0">
              <a:solidFill>
                <a:srgbClr val="002060"/>
              </a:solidFill>
            </a:endParaRPr>
          </a:p>
          <a:p>
            <a:r>
              <a:rPr lang="en-US" sz="3200" dirty="0" err="1">
                <a:solidFill>
                  <a:srgbClr val="002060"/>
                </a:solidFill>
              </a:rPr>
              <a:t>Kết</a:t>
            </a:r>
            <a:r>
              <a:rPr lang="en-US" sz="3200" dirty="0">
                <a:solidFill>
                  <a:srgbClr val="002060"/>
                </a:solidFill>
              </a:rPr>
              <a:t> </a:t>
            </a:r>
            <a:r>
              <a:rPr lang="en-US" sz="3200" dirty="0" err="1">
                <a:solidFill>
                  <a:srgbClr val="002060"/>
                </a:solidFill>
              </a:rPr>
              <a:t>luận</a:t>
            </a:r>
            <a:endParaRPr lang="en-US" sz="3200" dirty="0">
              <a:solidFill>
                <a:srgbClr val="002060"/>
              </a:solidFill>
            </a:endParaRPr>
          </a:p>
        </p:txBody>
      </p:sp>
    </p:spTree>
    <p:extLst>
      <p:ext uri="{BB962C8B-B14F-4D97-AF65-F5344CB8AC3E}">
        <p14:creationId xmlns:p14="http://schemas.microsoft.com/office/powerpoint/2010/main" val="3870008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F55E7-75B5-46D7-A43A-5285E843F4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79C64-8100-02BC-0525-C89E76EE718B}"/>
              </a:ext>
            </a:extLst>
          </p:cNvPr>
          <p:cNvSpPr>
            <a:spLocks noGrp="1"/>
          </p:cNvSpPr>
          <p:nvPr>
            <p:ph type="title"/>
          </p:nvPr>
        </p:nvSpPr>
        <p:spPr>
          <a:xfrm>
            <a:off x="838200" y="237307"/>
            <a:ext cx="10515600" cy="984704"/>
          </a:xfrm>
        </p:spPr>
        <p:txBody>
          <a:bodyPr/>
          <a:lstStyle/>
          <a:p>
            <a:r>
              <a:rPr lang="en-US" b="1" dirty="0"/>
              <a:t>IV. </a:t>
            </a:r>
            <a:r>
              <a:rPr lang="en-US" b="1" dirty="0" err="1"/>
              <a:t>Kiến</a:t>
            </a:r>
            <a:r>
              <a:rPr lang="en-US" b="1" dirty="0"/>
              <a:t> </a:t>
            </a:r>
            <a:r>
              <a:rPr lang="en-US" b="1" dirty="0" err="1"/>
              <a:t>thức</a:t>
            </a:r>
            <a:r>
              <a:rPr lang="en-US" b="1" dirty="0"/>
              <a:t> </a:t>
            </a:r>
            <a:r>
              <a:rPr lang="en-US" b="1" dirty="0" err="1"/>
              <a:t>đã</a:t>
            </a:r>
            <a:r>
              <a:rPr lang="en-US" b="1" dirty="0"/>
              <a:t> </a:t>
            </a:r>
            <a:r>
              <a:rPr lang="en-US" b="1" dirty="0" err="1"/>
              <a:t>vận</a:t>
            </a:r>
            <a:r>
              <a:rPr lang="en-US" b="1" dirty="0"/>
              <a:t> </a:t>
            </a:r>
            <a:r>
              <a:rPr lang="en-US" b="1" dirty="0" err="1"/>
              <a:t>dụng</a:t>
            </a:r>
            <a:endParaRPr lang="en-US" b="1" dirty="0"/>
          </a:p>
        </p:txBody>
      </p:sp>
      <p:graphicFrame>
        <p:nvGraphicFramePr>
          <p:cNvPr id="6" name="Table 5">
            <a:extLst>
              <a:ext uri="{FF2B5EF4-FFF2-40B4-BE49-F238E27FC236}">
                <a16:creationId xmlns:a16="http://schemas.microsoft.com/office/drawing/2014/main" id="{5EB126C6-6F28-F1FA-908B-CE1229DA1383}"/>
              </a:ext>
            </a:extLst>
          </p:cNvPr>
          <p:cNvGraphicFramePr>
            <a:graphicFrameLocks noGrp="1"/>
          </p:cNvGraphicFramePr>
          <p:nvPr>
            <p:extLst>
              <p:ext uri="{D42A27DB-BD31-4B8C-83A1-F6EECF244321}">
                <p14:modId xmlns:p14="http://schemas.microsoft.com/office/powerpoint/2010/main" val="204594877"/>
              </p:ext>
            </p:extLst>
          </p:nvPr>
        </p:nvGraphicFramePr>
        <p:xfrm>
          <a:off x="920954" y="1222010"/>
          <a:ext cx="9265265" cy="4115283"/>
        </p:xfrm>
        <a:graphic>
          <a:graphicData uri="http://schemas.openxmlformats.org/drawingml/2006/table">
            <a:tbl>
              <a:tblPr firstRow="1" bandRow="1">
                <a:tableStyleId>{5C22544A-7EE6-4342-B048-85BDC9FD1C3A}</a:tableStyleId>
              </a:tblPr>
              <a:tblGrid>
                <a:gridCol w="3534510">
                  <a:extLst>
                    <a:ext uri="{9D8B030D-6E8A-4147-A177-3AD203B41FA5}">
                      <a16:colId xmlns:a16="http://schemas.microsoft.com/office/drawing/2014/main" val="724426795"/>
                    </a:ext>
                  </a:extLst>
                </a:gridCol>
                <a:gridCol w="5730755">
                  <a:extLst>
                    <a:ext uri="{9D8B030D-6E8A-4147-A177-3AD203B41FA5}">
                      <a16:colId xmlns:a16="http://schemas.microsoft.com/office/drawing/2014/main" val="7022518"/>
                    </a:ext>
                  </a:extLst>
                </a:gridCol>
              </a:tblGrid>
              <a:tr h="813358">
                <a:tc>
                  <a:txBody>
                    <a:bodyPr/>
                    <a:lstStyle/>
                    <a:p>
                      <a:r>
                        <a:rPr lang="en-US" dirty="0" err="1"/>
                        <a:t>Loại</a:t>
                      </a:r>
                      <a:r>
                        <a:rPr lang="en-US" dirty="0"/>
                        <a:t> </a:t>
                      </a:r>
                    </a:p>
                  </a:txBody>
                  <a:tcPr/>
                </a:tc>
                <a:tc>
                  <a:txBody>
                    <a:bodyPr/>
                    <a:lstStyle/>
                    <a:p>
                      <a:r>
                        <a:rPr lang="en-US" dirty="0" err="1"/>
                        <a:t>Ứng</a:t>
                      </a:r>
                      <a:r>
                        <a:rPr lang="en-US" dirty="0"/>
                        <a:t> </a:t>
                      </a:r>
                      <a:r>
                        <a:rPr lang="en-US" dirty="0" err="1"/>
                        <a:t>dụng</a:t>
                      </a:r>
                      <a:endParaRPr lang="en-US" dirty="0"/>
                    </a:p>
                  </a:txBody>
                  <a:tcPr/>
                </a:tc>
                <a:extLst>
                  <a:ext uri="{0D108BD9-81ED-4DB2-BD59-A6C34878D82A}">
                    <a16:rowId xmlns:a16="http://schemas.microsoft.com/office/drawing/2014/main" val="114738991"/>
                  </a:ext>
                </a:extLst>
              </a:tr>
              <a:tr h="660385">
                <a:tc>
                  <a:txBody>
                    <a:bodyPr/>
                    <a:lstStyle/>
                    <a:p>
                      <a:r>
                        <a:rPr lang="en-US" dirty="0"/>
                        <a:t>Class </a:t>
                      </a:r>
                    </a:p>
                  </a:txBody>
                  <a:tcPr/>
                </a:tc>
                <a:tc>
                  <a:txBody>
                    <a:bodyPr/>
                    <a:lstStyle/>
                    <a:p>
                      <a:r>
                        <a:rPr lang="en-US" dirty="0"/>
                        <a:t>Boat, </a:t>
                      </a:r>
                      <a:r>
                        <a:rPr lang="en-US" dirty="0" err="1"/>
                        <a:t>BoatManager</a:t>
                      </a:r>
                      <a:endParaRPr lang="en-US" dirty="0"/>
                    </a:p>
                  </a:txBody>
                  <a:tcPr/>
                </a:tc>
                <a:extLst>
                  <a:ext uri="{0D108BD9-81ED-4DB2-BD59-A6C34878D82A}">
                    <a16:rowId xmlns:a16="http://schemas.microsoft.com/office/drawing/2014/main" val="1687782318"/>
                  </a:ext>
                </a:extLst>
              </a:tr>
              <a:tr h="660385">
                <a:tc>
                  <a:txBody>
                    <a:bodyPr/>
                    <a:lstStyle/>
                    <a:p>
                      <a:r>
                        <a:rPr lang="en-US" dirty="0" err="1"/>
                        <a:t>Kế</a:t>
                      </a:r>
                      <a:r>
                        <a:rPr lang="en-US" dirty="0"/>
                        <a:t> </a:t>
                      </a:r>
                      <a:r>
                        <a:rPr lang="en-US" dirty="0" err="1"/>
                        <a:t>thừa</a:t>
                      </a:r>
                      <a:endParaRPr lang="en-US" dirty="0"/>
                    </a:p>
                  </a:txBody>
                  <a:tcPr/>
                </a:tc>
                <a:tc>
                  <a:txBody>
                    <a:bodyPr/>
                    <a:lstStyle/>
                    <a:p>
                      <a:r>
                        <a:rPr lang="en-US" dirty="0" err="1"/>
                        <a:t>LargeBoat</a:t>
                      </a:r>
                      <a:r>
                        <a:rPr lang="en-US" dirty="0"/>
                        <a:t>, </a:t>
                      </a:r>
                      <a:r>
                        <a:rPr lang="en-US" dirty="0" err="1"/>
                        <a:t>SmallBoat</a:t>
                      </a:r>
                      <a:endParaRPr lang="en-US" dirty="0"/>
                    </a:p>
                  </a:txBody>
                  <a:tcPr/>
                </a:tc>
                <a:extLst>
                  <a:ext uri="{0D108BD9-81ED-4DB2-BD59-A6C34878D82A}">
                    <a16:rowId xmlns:a16="http://schemas.microsoft.com/office/drawing/2014/main" val="2742654824"/>
                  </a:ext>
                </a:extLst>
              </a:tr>
              <a:tr h="660385">
                <a:tc>
                  <a:txBody>
                    <a:bodyPr/>
                    <a:lstStyle/>
                    <a:p>
                      <a:r>
                        <a:rPr lang="en-US" dirty="0"/>
                        <a:t>Tham </a:t>
                      </a:r>
                      <a:r>
                        <a:rPr lang="en-US" dirty="0" err="1"/>
                        <a:t>Chiếu</a:t>
                      </a:r>
                      <a:endParaRPr lang="en-US" dirty="0"/>
                    </a:p>
                  </a:txBody>
                  <a:tcPr/>
                </a:tc>
                <a:tc>
                  <a:txBody>
                    <a:bodyPr/>
                    <a:lstStyle/>
                    <a:p>
                      <a:r>
                        <a:rPr lang="en-US" sz="1800" kern="1200" dirty="0">
                          <a:solidFill>
                            <a:schemeClr val="dk1"/>
                          </a:solidFill>
                          <a:latin typeface="+mn-lt"/>
                          <a:ea typeface="+mn-ea"/>
                          <a:cs typeface="+mn-cs"/>
                        </a:rPr>
                        <a:t> bool </a:t>
                      </a:r>
                      <a:r>
                        <a:rPr lang="en-US" sz="1800" kern="1200" dirty="0" err="1">
                          <a:solidFill>
                            <a:schemeClr val="dk1"/>
                          </a:solidFill>
                          <a:latin typeface="+mn-lt"/>
                          <a:ea typeface="+mn-ea"/>
                          <a:cs typeface="+mn-cs"/>
                        </a:rPr>
                        <a:t>isValidNumber</a:t>
                      </a:r>
                      <a:r>
                        <a:rPr lang="en-US" sz="1800" kern="1200" dirty="0">
                          <a:solidFill>
                            <a:schemeClr val="dk1"/>
                          </a:solidFill>
                          <a:latin typeface="+mn-lt"/>
                          <a:ea typeface="+mn-ea"/>
                          <a:cs typeface="+mn-cs"/>
                        </a:rPr>
                        <a:t>(const string&amp; str)</a:t>
                      </a:r>
                      <a:endParaRPr lang="en-US" dirty="0"/>
                    </a:p>
                  </a:txBody>
                  <a:tcPr/>
                </a:tc>
                <a:extLst>
                  <a:ext uri="{0D108BD9-81ED-4DB2-BD59-A6C34878D82A}">
                    <a16:rowId xmlns:a16="http://schemas.microsoft.com/office/drawing/2014/main" val="2749820953"/>
                  </a:ext>
                </a:extLst>
              </a:tr>
              <a:tr h="660385">
                <a:tc>
                  <a:txBody>
                    <a:bodyPr/>
                    <a:lstStyle/>
                    <a:p>
                      <a:r>
                        <a:rPr lang="en-US" dirty="0" err="1"/>
                        <a:t>Cấu</a:t>
                      </a:r>
                      <a:r>
                        <a:rPr lang="en-US" dirty="0"/>
                        <a:t> </a:t>
                      </a:r>
                      <a:r>
                        <a:rPr lang="en-US" dirty="0" err="1"/>
                        <a:t>trúc</a:t>
                      </a:r>
                      <a:endParaRPr lang="en-US" dirty="0"/>
                    </a:p>
                  </a:txBody>
                  <a:tcPr/>
                </a:tc>
                <a:tc>
                  <a:txBody>
                    <a:bodyPr/>
                    <a:lstStyle/>
                    <a:p>
                      <a:r>
                        <a:rPr lang="en-US" dirty="0"/>
                        <a:t>Food, </a:t>
                      </a:r>
                      <a:r>
                        <a:rPr lang="en-US" dirty="0" err="1"/>
                        <a:t>RentalRecord</a:t>
                      </a:r>
                      <a:r>
                        <a:rPr lang="en-US" dirty="0"/>
                        <a:t>, Shift</a:t>
                      </a:r>
                    </a:p>
                  </a:txBody>
                  <a:tcPr/>
                </a:tc>
                <a:extLst>
                  <a:ext uri="{0D108BD9-81ED-4DB2-BD59-A6C34878D82A}">
                    <a16:rowId xmlns:a16="http://schemas.microsoft.com/office/drawing/2014/main" val="512300515"/>
                  </a:ext>
                </a:extLst>
              </a:tr>
              <a:tr h="660385">
                <a:tc>
                  <a:txBody>
                    <a:bodyPr/>
                    <a:lstStyle/>
                    <a:p>
                      <a:r>
                        <a:rPr lang="en-US" dirty="0" err="1"/>
                        <a:t>Hàm</a:t>
                      </a:r>
                      <a:endParaRPr lang="en-US" dirty="0"/>
                    </a:p>
                  </a:txBody>
                  <a:tcPr/>
                </a:tc>
                <a:tc>
                  <a:txBody>
                    <a:bodyPr/>
                    <a:lstStyle/>
                    <a:p>
                      <a:r>
                        <a:rPr lang="en-US" dirty="0"/>
                        <a:t>Các </a:t>
                      </a:r>
                      <a:r>
                        <a:rPr lang="en-US" dirty="0" err="1"/>
                        <a:t>hàm</a:t>
                      </a:r>
                      <a:r>
                        <a:rPr lang="en-US" dirty="0"/>
                        <a:t> </a:t>
                      </a:r>
                      <a:r>
                        <a:rPr lang="en-US" dirty="0" err="1"/>
                        <a:t>như</a:t>
                      </a:r>
                      <a:r>
                        <a:rPr lang="en-US" dirty="0"/>
                        <a:t> </a:t>
                      </a:r>
                      <a:r>
                        <a:rPr lang="en-US" dirty="0" err="1"/>
                        <a:t>addBoat</a:t>
                      </a:r>
                      <a:r>
                        <a:rPr lang="en-US" dirty="0"/>
                        <a:t>, </a:t>
                      </a:r>
                      <a:r>
                        <a:rPr lang="en-US" dirty="0" err="1"/>
                        <a:t>DeleteBoat</a:t>
                      </a:r>
                      <a:endParaRPr lang="en-US" dirty="0"/>
                    </a:p>
                  </a:txBody>
                  <a:tcPr/>
                </a:tc>
                <a:extLst>
                  <a:ext uri="{0D108BD9-81ED-4DB2-BD59-A6C34878D82A}">
                    <a16:rowId xmlns:a16="http://schemas.microsoft.com/office/drawing/2014/main" val="2742288046"/>
                  </a:ext>
                </a:extLst>
              </a:tr>
            </a:tbl>
          </a:graphicData>
        </a:graphic>
      </p:graphicFrame>
    </p:spTree>
    <p:extLst>
      <p:ext uri="{BB962C8B-B14F-4D97-AF65-F5344CB8AC3E}">
        <p14:creationId xmlns:p14="http://schemas.microsoft.com/office/powerpoint/2010/main" val="3409036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A5328-157D-2060-DF1C-13C138F49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A2A0C7-21C6-25FD-2EDA-501D0FF08F46}"/>
              </a:ext>
            </a:extLst>
          </p:cNvPr>
          <p:cNvSpPr>
            <a:spLocks noGrp="1"/>
          </p:cNvSpPr>
          <p:nvPr>
            <p:ph type="title"/>
          </p:nvPr>
        </p:nvSpPr>
        <p:spPr>
          <a:xfrm>
            <a:off x="838200" y="237307"/>
            <a:ext cx="10515600" cy="984704"/>
          </a:xfrm>
        </p:spPr>
        <p:txBody>
          <a:bodyPr/>
          <a:lstStyle/>
          <a:p>
            <a:r>
              <a:rPr lang="en-US" b="1" dirty="0"/>
              <a:t>V. Các </a:t>
            </a:r>
            <a:r>
              <a:rPr lang="en-US" b="1" dirty="0" err="1"/>
              <a:t>khám</a:t>
            </a:r>
            <a:r>
              <a:rPr lang="en-US" b="1" dirty="0"/>
              <a:t> </a:t>
            </a:r>
            <a:r>
              <a:rPr lang="en-US" b="1" dirty="0" err="1"/>
              <a:t>phá</a:t>
            </a:r>
            <a:r>
              <a:rPr lang="en-US" b="1" dirty="0"/>
              <a:t> </a:t>
            </a:r>
            <a:r>
              <a:rPr lang="en-US" b="1" dirty="0" err="1"/>
              <a:t>mới</a:t>
            </a:r>
            <a:endParaRPr lang="en-US" b="1" dirty="0"/>
          </a:p>
        </p:txBody>
      </p:sp>
      <p:graphicFrame>
        <p:nvGraphicFramePr>
          <p:cNvPr id="6" name="Table 5">
            <a:extLst>
              <a:ext uri="{FF2B5EF4-FFF2-40B4-BE49-F238E27FC236}">
                <a16:creationId xmlns:a16="http://schemas.microsoft.com/office/drawing/2014/main" id="{51C6365A-4E23-B07E-E971-43AD7732033D}"/>
              </a:ext>
            </a:extLst>
          </p:cNvPr>
          <p:cNvGraphicFramePr>
            <a:graphicFrameLocks noGrp="1"/>
          </p:cNvGraphicFramePr>
          <p:nvPr>
            <p:extLst>
              <p:ext uri="{D42A27DB-BD31-4B8C-83A1-F6EECF244321}">
                <p14:modId xmlns:p14="http://schemas.microsoft.com/office/powerpoint/2010/main" val="4155734291"/>
              </p:ext>
            </p:extLst>
          </p:nvPr>
        </p:nvGraphicFramePr>
        <p:xfrm>
          <a:off x="920954" y="1222010"/>
          <a:ext cx="9265265" cy="4115283"/>
        </p:xfrm>
        <a:graphic>
          <a:graphicData uri="http://schemas.openxmlformats.org/drawingml/2006/table">
            <a:tbl>
              <a:tblPr firstRow="1" bandRow="1">
                <a:tableStyleId>{5C22544A-7EE6-4342-B048-85BDC9FD1C3A}</a:tableStyleId>
              </a:tblPr>
              <a:tblGrid>
                <a:gridCol w="3534510">
                  <a:extLst>
                    <a:ext uri="{9D8B030D-6E8A-4147-A177-3AD203B41FA5}">
                      <a16:colId xmlns:a16="http://schemas.microsoft.com/office/drawing/2014/main" val="724426795"/>
                    </a:ext>
                  </a:extLst>
                </a:gridCol>
                <a:gridCol w="5730755">
                  <a:extLst>
                    <a:ext uri="{9D8B030D-6E8A-4147-A177-3AD203B41FA5}">
                      <a16:colId xmlns:a16="http://schemas.microsoft.com/office/drawing/2014/main" val="7022518"/>
                    </a:ext>
                  </a:extLst>
                </a:gridCol>
              </a:tblGrid>
              <a:tr h="813358">
                <a:tc>
                  <a:txBody>
                    <a:bodyPr/>
                    <a:lstStyle/>
                    <a:p>
                      <a:r>
                        <a:rPr lang="en-US" dirty="0" err="1"/>
                        <a:t>Loại</a:t>
                      </a:r>
                      <a:r>
                        <a:rPr lang="en-US" dirty="0"/>
                        <a:t> </a:t>
                      </a:r>
                    </a:p>
                  </a:txBody>
                  <a:tcPr/>
                </a:tc>
                <a:tc>
                  <a:txBody>
                    <a:bodyPr/>
                    <a:lstStyle/>
                    <a:p>
                      <a:r>
                        <a:rPr lang="en-US"/>
                        <a:t>Ứng dụng</a:t>
                      </a:r>
                      <a:endParaRPr lang="en-US" dirty="0"/>
                    </a:p>
                  </a:txBody>
                  <a:tcPr/>
                </a:tc>
                <a:extLst>
                  <a:ext uri="{0D108BD9-81ED-4DB2-BD59-A6C34878D82A}">
                    <a16:rowId xmlns:a16="http://schemas.microsoft.com/office/drawing/2014/main" val="114738991"/>
                  </a:ext>
                </a:extLst>
              </a:tr>
              <a:tr h="660385">
                <a:tc>
                  <a:txBody>
                    <a:bodyPr/>
                    <a:lstStyle/>
                    <a:p>
                      <a:r>
                        <a:rPr lang="en-US"/>
                        <a:t>Thư viện algorithm</a:t>
                      </a:r>
                      <a:endParaRPr lang="en-US" dirty="0"/>
                    </a:p>
                  </a:txBody>
                  <a:tcPr/>
                </a:tc>
                <a:tc>
                  <a:txBody>
                    <a:bodyPr/>
                    <a:lstStyle/>
                    <a:p>
                      <a:r>
                        <a:rPr lang="en-US"/>
                        <a:t>Sử dụng max_element() để tìm giá trị lớn nhất</a:t>
                      </a:r>
                      <a:endParaRPr lang="en-US" dirty="0"/>
                    </a:p>
                  </a:txBody>
                  <a:tcPr/>
                </a:tc>
                <a:extLst>
                  <a:ext uri="{0D108BD9-81ED-4DB2-BD59-A6C34878D82A}">
                    <a16:rowId xmlns:a16="http://schemas.microsoft.com/office/drawing/2014/main" val="1687782318"/>
                  </a:ext>
                </a:extLst>
              </a:tr>
              <a:tr h="660385">
                <a:tc>
                  <a:txBody>
                    <a:bodyPr/>
                    <a:lstStyle/>
                    <a:p>
                      <a:r>
                        <a:rPr lang="en-US"/>
                        <a:t>Vector</a:t>
                      </a:r>
                      <a:endParaRPr lang="en-US" dirty="0"/>
                    </a:p>
                  </a:txBody>
                  <a:tcPr/>
                </a:tc>
                <a:tc>
                  <a:txBody>
                    <a:bodyPr/>
                    <a:lstStyle/>
                    <a:p>
                      <a:r>
                        <a:rPr lang="en-US" dirty="0"/>
                        <a:t>Thay </a:t>
                      </a:r>
                      <a:r>
                        <a:rPr lang="en-US" dirty="0" err="1"/>
                        <a:t>thế</a:t>
                      </a:r>
                      <a:r>
                        <a:rPr lang="en-US" dirty="0"/>
                        <a:t> </a:t>
                      </a:r>
                      <a:r>
                        <a:rPr lang="en-US" dirty="0" err="1"/>
                        <a:t>cho</a:t>
                      </a:r>
                      <a:r>
                        <a:rPr lang="en-US" dirty="0"/>
                        <a:t> </a:t>
                      </a:r>
                      <a:r>
                        <a:rPr lang="en-US" dirty="0" err="1"/>
                        <a:t>việc</a:t>
                      </a:r>
                      <a:r>
                        <a:rPr lang="en-US" dirty="0"/>
                        <a:t> </a:t>
                      </a:r>
                      <a:r>
                        <a:rPr lang="en-US" dirty="0" err="1"/>
                        <a:t>dùng</a:t>
                      </a:r>
                      <a:r>
                        <a:rPr lang="en-US" dirty="0"/>
                        <a:t> </a:t>
                      </a:r>
                      <a:r>
                        <a:rPr lang="en-US" dirty="0" err="1"/>
                        <a:t>mảng</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xử</a:t>
                      </a:r>
                      <a:r>
                        <a:rPr lang="en-US" dirty="0"/>
                        <a:t> </a:t>
                      </a:r>
                      <a:r>
                        <a:rPr lang="en-US" dirty="0" err="1"/>
                        <a:t>lý</a:t>
                      </a:r>
                      <a:r>
                        <a:rPr lang="en-US" dirty="0"/>
                        <a:t> </a:t>
                      </a:r>
                      <a:r>
                        <a:rPr lang="en-US" dirty="0" err="1"/>
                        <a:t>hơn</a:t>
                      </a:r>
                      <a:r>
                        <a:rPr lang="en-US" dirty="0"/>
                        <a:t> </a:t>
                      </a:r>
                      <a:r>
                        <a:rPr lang="en-US" dirty="0" err="1"/>
                        <a:t>bằng</a:t>
                      </a:r>
                      <a:r>
                        <a:rPr lang="en-US" dirty="0"/>
                        <a:t> </a:t>
                      </a:r>
                      <a:r>
                        <a:rPr lang="en-US" dirty="0" err="1"/>
                        <a:t>các</a:t>
                      </a:r>
                      <a:r>
                        <a:rPr lang="en-US" dirty="0"/>
                        <a:t> </a:t>
                      </a:r>
                      <a:r>
                        <a:rPr lang="en-US" dirty="0" err="1"/>
                        <a:t>lệnh</a:t>
                      </a:r>
                      <a:r>
                        <a:rPr lang="en-US" dirty="0"/>
                        <a:t> </a:t>
                      </a:r>
                      <a:r>
                        <a:rPr lang="en-US" dirty="0" err="1"/>
                        <a:t>có</a:t>
                      </a:r>
                      <a:r>
                        <a:rPr lang="en-US" dirty="0"/>
                        <a:t> </a:t>
                      </a:r>
                      <a:r>
                        <a:rPr lang="en-US" dirty="0" err="1"/>
                        <a:t>sẵn</a:t>
                      </a:r>
                      <a:r>
                        <a:rPr lang="en-US" dirty="0"/>
                        <a:t> </a:t>
                      </a:r>
                      <a:r>
                        <a:rPr lang="en-US" dirty="0" err="1"/>
                        <a:t>như</a:t>
                      </a:r>
                      <a:r>
                        <a:rPr lang="en-US" dirty="0"/>
                        <a:t> erase, </a:t>
                      </a:r>
                      <a:r>
                        <a:rPr lang="en-US" dirty="0" err="1"/>
                        <a:t>push_back</a:t>
                      </a:r>
                      <a:r>
                        <a:rPr lang="en-US" dirty="0"/>
                        <a:t>(), resize(),… </a:t>
                      </a:r>
                    </a:p>
                  </a:txBody>
                  <a:tcPr/>
                </a:tc>
                <a:extLst>
                  <a:ext uri="{0D108BD9-81ED-4DB2-BD59-A6C34878D82A}">
                    <a16:rowId xmlns:a16="http://schemas.microsoft.com/office/drawing/2014/main" val="2742654824"/>
                  </a:ext>
                </a:extLst>
              </a:tr>
              <a:tr h="660385">
                <a:tc>
                  <a:txBody>
                    <a:bodyPr/>
                    <a:lstStyle/>
                    <a:p>
                      <a:r>
                        <a:rPr lang="en-US"/>
                        <a:t>Đa hình </a:t>
                      </a:r>
                      <a:endParaRPr lang="en-US" dirty="0"/>
                    </a:p>
                  </a:txBody>
                  <a:tcPr/>
                </a:tc>
                <a:tc>
                  <a:txBody>
                    <a:bodyPr/>
                    <a:lstStyle/>
                    <a:p>
                      <a:r>
                        <a:rPr lang="en-US"/>
                        <a:t>Sử dụng các phương thức ảo thuần túy để nhập liệu và xử lý thông tin cho từng loại thuyền riêng biệt.</a:t>
                      </a:r>
                      <a:endParaRPr lang="en-US" dirty="0"/>
                    </a:p>
                  </a:txBody>
                  <a:tcPr/>
                </a:tc>
                <a:extLst>
                  <a:ext uri="{0D108BD9-81ED-4DB2-BD59-A6C34878D82A}">
                    <a16:rowId xmlns:a16="http://schemas.microsoft.com/office/drawing/2014/main" val="37721000"/>
                  </a:ext>
                </a:extLst>
              </a:tr>
              <a:tr h="660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Thư </a:t>
                      </a:r>
                      <a:r>
                        <a:rPr lang="en-US" dirty="0" err="1"/>
                        <a:t>viện</a:t>
                      </a:r>
                      <a:r>
                        <a:rPr lang="en-US" dirty="0"/>
                        <a:t> &lt;</a:t>
                      </a:r>
                      <a:r>
                        <a:rPr lang="en-US" dirty="0" err="1">
                          <a:effectLst/>
                        </a:rPr>
                        <a:t>cstdlib</a:t>
                      </a:r>
                      <a:r>
                        <a:rPr lang="en-US" dirty="0">
                          <a:effectLst/>
                        </a:rPr>
                        <a:t>&gt;</a:t>
                      </a:r>
                    </a:p>
                  </a:txBody>
                  <a:tcPr/>
                </a:tc>
                <a:tc>
                  <a:txBody>
                    <a:bodyPr/>
                    <a:lstStyle/>
                    <a:p>
                      <a:r>
                        <a:rPr lang="en-US" dirty="0" err="1"/>
                        <a:t>Tạo</a:t>
                      </a:r>
                      <a:r>
                        <a:rPr lang="en-US" dirty="0"/>
                        <a:t> </a:t>
                      </a:r>
                      <a:r>
                        <a:rPr lang="en-US" dirty="0" err="1"/>
                        <a:t>chuỗi</a:t>
                      </a:r>
                      <a:r>
                        <a:rPr lang="en-US" dirty="0"/>
                        <a:t> </a:t>
                      </a:r>
                      <a:r>
                        <a:rPr lang="en-US" dirty="0" err="1"/>
                        <a:t>số</a:t>
                      </a:r>
                      <a:r>
                        <a:rPr lang="en-US" dirty="0"/>
                        <a:t> </a:t>
                      </a:r>
                      <a:r>
                        <a:rPr lang="en-US" dirty="0" err="1"/>
                        <a:t>giả</a:t>
                      </a:r>
                      <a:r>
                        <a:rPr lang="en-US" dirty="0"/>
                        <a:t> </a:t>
                      </a:r>
                      <a:r>
                        <a:rPr lang="en-US" dirty="0" err="1"/>
                        <a:t>ngẫu</a:t>
                      </a:r>
                      <a:r>
                        <a:rPr lang="en-US" dirty="0"/>
                        <a:t> </a:t>
                      </a:r>
                      <a:r>
                        <a:rPr lang="en-US" dirty="0" err="1"/>
                        <a:t>nhiên</a:t>
                      </a:r>
                      <a:r>
                        <a:rPr lang="en-US" dirty="0"/>
                        <a:t> </a:t>
                      </a:r>
                      <a:r>
                        <a:rPr lang="en-US" dirty="0" err="1"/>
                        <a:t>bằng</a:t>
                      </a:r>
                      <a:r>
                        <a:rPr lang="en-US" dirty="0"/>
                        <a:t> </a:t>
                      </a:r>
                      <a:r>
                        <a:rPr lang="en-US" dirty="0" err="1"/>
                        <a:t>srand</a:t>
                      </a:r>
                      <a:r>
                        <a:rPr lang="en-US" dirty="0"/>
                        <a:t>() </a:t>
                      </a:r>
                      <a:r>
                        <a:rPr lang="en-US" dirty="0" err="1"/>
                        <a:t>và</a:t>
                      </a:r>
                      <a:r>
                        <a:rPr lang="en-US" dirty="0"/>
                        <a:t> rand() </a:t>
                      </a:r>
                    </a:p>
                  </a:txBody>
                  <a:tcPr/>
                </a:tc>
                <a:extLst>
                  <a:ext uri="{0D108BD9-81ED-4DB2-BD59-A6C34878D82A}">
                    <a16:rowId xmlns:a16="http://schemas.microsoft.com/office/drawing/2014/main" val="512300515"/>
                  </a:ext>
                </a:extLst>
              </a:tr>
              <a:tr h="660385">
                <a:tc>
                  <a:txBody>
                    <a:bodyPr/>
                    <a:lstStyle/>
                    <a:p>
                      <a:r>
                        <a:rPr lang="en-US" dirty="0"/>
                        <a:t>Thư </a:t>
                      </a:r>
                      <a:r>
                        <a:rPr lang="en-US" dirty="0" err="1"/>
                        <a:t>viện</a:t>
                      </a:r>
                      <a:r>
                        <a:rPr lang="en-US" dirty="0"/>
                        <a:t> string</a:t>
                      </a:r>
                    </a:p>
                  </a:txBody>
                  <a:tcPr/>
                </a:tc>
                <a:tc>
                  <a:txBody>
                    <a:bodyPr/>
                    <a:lstStyle/>
                    <a:p>
                      <a:r>
                        <a:rPr lang="en-US" dirty="0" err="1"/>
                        <a:t>Cách</a:t>
                      </a:r>
                      <a:r>
                        <a:rPr lang="en-US" dirty="0"/>
                        <a:t> </a:t>
                      </a:r>
                      <a:r>
                        <a:rPr lang="en-US" dirty="0" err="1"/>
                        <a:t>chuyển</a:t>
                      </a:r>
                      <a:r>
                        <a:rPr lang="en-US" dirty="0"/>
                        <a:t> </a:t>
                      </a:r>
                      <a:r>
                        <a:rPr lang="en-US" dirty="0" err="1"/>
                        <a:t>đổi</a:t>
                      </a:r>
                      <a:r>
                        <a:rPr lang="en-US" dirty="0"/>
                        <a:t> </a:t>
                      </a:r>
                      <a:r>
                        <a:rPr lang="en-US" dirty="0" err="1"/>
                        <a:t>từ</a:t>
                      </a:r>
                      <a:r>
                        <a:rPr lang="en-US" dirty="0"/>
                        <a:t> </a:t>
                      </a:r>
                      <a:r>
                        <a:rPr lang="en-US" dirty="0" err="1"/>
                        <a:t>chuỗi</a:t>
                      </a:r>
                      <a:r>
                        <a:rPr lang="en-US" dirty="0"/>
                        <a:t> sang </a:t>
                      </a:r>
                      <a:r>
                        <a:rPr lang="en-US" dirty="0" err="1"/>
                        <a:t>số</a:t>
                      </a:r>
                      <a:r>
                        <a:rPr lang="en-US" dirty="0"/>
                        <a:t> </a:t>
                      </a:r>
                      <a:r>
                        <a:rPr lang="en-US" dirty="0" err="1"/>
                        <a:t>bằng</a:t>
                      </a:r>
                      <a:r>
                        <a:rPr lang="en-US" dirty="0"/>
                        <a:t> </a:t>
                      </a:r>
                      <a:r>
                        <a:rPr lang="en-US" dirty="0" err="1"/>
                        <a:t>stof</a:t>
                      </a:r>
                      <a:r>
                        <a:rPr lang="en-US" dirty="0"/>
                        <a:t>(), </a:t>
                      </a:r>
                      <a:r>
                        <a:rPr lang="en-US" dirty="0" err="1"/>
                        <a:t>stoi</a:t>
                      </a:r>
                      <a:r>
                        <a:rPr lang="en-US" dirty="0"/>
                        <a:t>(),…</a:t>
                      </a:r>
                    </a:p>
                    <a:p>
                      <a:endParaRPr lang="en-US" dirty="0"/>
                    </a:p>
                  </a:txBody>
                  <a:tcPr/>
                </a:tc>
                <a:extLst>
                  <a:ext uri="{0D108BD9-81ED-4DB2-BD59-A6C34878D82A}">
                    <a16:rowId xmlns:a16="http://schemas.microsoft.com/office/drawing/2014/main" val="2742288046"/>
                  </a:ext>
                </a:extLst>
              </a:tr>
            </a:tbl>
          </a:graphicData>
        </a:graphic>
      </p:graphicFrame>
    </p:spTree>
    <p:extLst>
      <p:ext uri="{BB962C8B-B14F-4D97-AF65-F5344CB8AC3E}">
        <p14:creationId xmlns:p14="http://schemas.microsoft.com/office/powerpoint/2010/main" val="1454362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001A0-5C8E-ADCE-F9C1-6468C6240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CD1E2-6D2E-EC7D-DC16-C33DE3906B31}"/>
              </a:ext>
            </a:extLst>
          </p:cNvPr>
          <p:cNvSpPr>
            <a:spLocks noGrp="1"/>
          </p:cNvSpPr>
          <p:nvPr>
            <p:ph type="title"/>
          </p:nvPr>
        </p:nvSpPr>
        <p:spPr>
          <a:xfrm>
            <a:off x="838200" y="365126"/>
            <a:ext cx="10515600" cy="984704"/>
          </a:xfrm>
        </p:spPr>
        <p:txBody>
          <a:bodyPr/>
          <a:lstStyle/>
          <a:p>
            <a:r>
              <a:rPr lang="en-US" b="1" dirty="0" err="1"/>
              <a:t>VI.Kết</a:t>
            </a:r>
            <a:r>
              <a:rPr lang="en-US" b="1" dirty="0"/>
              <a:t> </a:t>
            </a:r>
            <a:r>
              <a:rPr lang="en-US" b="1" dirty="0" err="1"/>
              <a:t>luận</a:t>
            </a:r>
            <a:endParaRPr lang="en-US" b="1" dirty="0"/>
          </a:p>
        </p:txBody>
      </p:sp>
      <p:sp>
        <p:nvSpPr>
          <p:cNvPr id="3" name="Content Placeholder 2">
            <a:extLst>
              <a:ext uri="{FF2B5EF4-FFF2-40B4-BE49-F238E27FC236}">
                <a16:creationId xmlns:a16="http://schemas.microsoft.com/office/drawing/2014/main" id="{C4E205E9-0FC6-7CC0-5B12-B85A4AFE8DA7}"/>
              </a:ext>
            </a:extLst>
          </p:cNvPr>
          <p:cNvSpPr>
            <a:spLocks noGrp="1"/>
          </p:cNvSpPr>
          <p:nvPr>
            <p:ph idx="1"/>
          </p:nvPr>
        </p:nvSpPr>
        <p:spPr>
          <a:xfrm>
            <a:off x="838200" y="1410789"/>
            <a:ext cx="10515600" cy="4766174"/>
          </a:xfrm>
        </p:spPr>
        <p:txBody>
          <a:bodyPr>
            <a:normAutofit lnSpcReduction="10000"/>
          </a:bodyPr>
          <a:lstStyle/>
          <a:p>
            <a:r>
              <a:rPr lang="vi-VN" sz="2400" dirty="0"/>
              <a:t>Chương trình quản lý tàu thuyền đã hoàn thiện các chức năng cơ bản như: thêm, xóa, hiển thị tàu, quản lý thuê ghế, hủy ghế, tra cứu thuyền trống, lịch sử thuê và thống kê thuyền được thuê nhiều nhất.</a:t>
            </a:r>
            <a:endParaRPr lang="en-US" sz="2400" dirty="0">
              <a:latin typeface=".VnTime" panose="020B7200000000000000" pitchFamily="34" charset="0"/>
            </a:endParaRPr>
          </a:p>
          <a:p>
            <a:r>
              <a:rPr lang="vi-VN" sz="2400" dirty="0"/>
              <a:t> Dữ liệu được lưu và đọc từ file giúp chương trình hoạt động bền vững qua nhiều lần sử dụng. Giao diện đơn giản, dễ thao tác, phù hợp cho nhu cầu quản lý cơ bản.</a:t>
            </a:r>
            <a:endParaRPr lang="en-US" sz="2400" dirty="0">
              <a:latin typeface=".VnTime" panose="020B7200000000000000" pitchFamily="34" charset="0"/>
            </a:endParaRPr>
          </a:p>
          <a:p>
            <a:pPr marL="0" indent="0">
              <a:buNone/>
            </a:pPr>
            <a:r>
              <a:rPr lang="en-US" sz="2400" b="1" dirty="0">
                <a:latin typeface=".VnTime" panose="020B7200000000000000" pitchFamily="34" charset="0"/>
              </a:rPr>
              <a:t>H</a:t>
            </a:r>
            <a:r>
              <a:rPr lang="vi-VN" sz="2400" b="1" dirty="0" err="1"/>
              <a:t>ướng</a:t>
            </a:r>
            <a:r>
              <a:rPr lang="vi-VN" sz="2400" b="1" dirty="0"/>
              <a:t> phát triển :</a:t>
            </a:r>
            <a:endParaRPr lang="vi-VN" sz="2400" dirty="0"/>
          </a:p>
          <a:p>
            <a:r>
              <a:rPr lang="vi-VN" sz="2400" dirty="0"/>
              <a:t>Thêm tính năng thống kê doanh thu theo ngày, tháng.</a:t>
            </a:r>
          </a:p>
          <a:p>
            <a:r>
              <a:rPr lang="vi-VN" sz="2400" dirty="0"/>
              <a:t>Bổ sung chức năng tìm kiếm, lọc nâng cao.</a:t>
            </a:r>
          </a:p>
          <a:p>
            <a:r>
              <a:rPr lang="vi-VN" sz="2400" dirty="0"/>
              <a:t>Cho phép cập nhật thông tin thuyền.</a:t>
            </a:r>
          </a:p>
          <a:p>
            <a:r>
              <a:rPr lang="vi-VN" sz="2400" dirty="0"/>
              <a:t>Thêm hệ thống khuyến mãi, giảm giá.</a:t>
            </a:r>
          </a:p>
          <a:p>
            <a:r>
              <a:rPr lang="vi-VN" sz="2400" dirty="0"/>
              <a:t>Hiển thị biểu đồ thống kê đơn giản trên </a:t>
            </a:r>
            <a:r>
              <a:rPr lang="vi-VN" sz="2400" dirty="0" err="1"/>
              <a:t>console</a:t>
            </a:r>
            <a:r>
              <a:rPr lang="vi-VN" sz="2400" dirty="0"/>
              <a:t>.</a:t>
            </a:r>
          </a:p>
          <a:p>
            <a:endParaRPr lang="en-US" sz="2400" dirty="0"/>
          </a:p>
        </p:txBody>
      </p:sp>
    </p:spTree>
    <p:extLst>
      <p:ext uri="{BB962C8B-B14F-4D97-AF65-F5344CB8AC3E}">
        <p14:creationId xmlns:p14="http://schemas.microsoft.com/office/powerpoint/2010/main" val="186246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C534-71D8-FEE4-A0BD-9478CE63978C}"/>
              </a:ext>
            </a:extLst>
          </p:cNvPr>
          <p:cNvSpPr>
            <a:spLocks noGrp="1"/>
          </p:cNvSpPr>
          <p:nvPr>
            <p:ph type="title"/>
          </p:nvPr>
        </p:nvSpPr>
        <p:spPr/>
        <p:txBody>
          <a:bodyPr/>
          <a:lstStyle/>
          <a:p>
            <a:r>
              <a:rPr lang="en-US" b="1" dirty="0" err="1"/>
              <a:t>I.Mục</a:t>
            </a:r>
            <a:r>
              <a:rPr lang="en-US" b="1" dirty="0"/>
              <a:t> </a:t>
            </a:r>
            <a:r>
              <a:rPr lang="en-US" b="1" dirty="0" err="1"/>
              <a:t>tiêu</a:t>
            </a:r>
            <a:endParaRPr lang="en-US" b="1" dirty="0"/>
          </a:p>
        </p:txBody>
      </p:sp>
      <p:sp>
        <p:nvSpPr>
          <p:cNvPr id="3" name="Content Placeholder 2">
            <a:extLst>
              <a:ext uri="{FF2B5EF4-FFF2-40B4-BE49-F238E27FC236}">
                <a16:creationId xmlns:a16="http://schemas.microsoft.com/office/drawing/2014/main" id="{F6336B0F-B999-B53C-5B47-1B52A8E13E98}"/>
              </a:ext>
            </a:extLst>
          </p:cNvPr>
          <p:cNvSpPr>
            <a:spLocks noGrp="1"/>
          </p:cNvSpPr>
          <p:nvPr>
            <p:ph idx="1"/>
          </p:nvPr>
        </p:nvSpPr>
        <p:spPr/>
        <p:txBody>
          <a:bodyPr/>
          <a:lstStyle/>
          <a:p>
            <a:pPr marL="0" indent="0">
              <a:buNone/>
            </a:pPr>
            <a:r>
              <a:rPr lang="vi-VN" dirty="0"/>
              <a:t>Đề tài “Quản lý thuyền trên sông Hàn” hướng đến việc xây dựng một hệ thống phần mềm hỗ trợ quản lý các hoạt động cho thuê thuyền, bao gồm quản lý thông tin thuyền, đặt và hủy ghế, theo dõi lịch sử thuê, và quản lý thực đơn đồ ăn/uống đi kèm. Hệ thống được thiết kế để thay thế phương pháp quản lý thủ công, mang lại hiệu quả, chính xác và thuận tiện trong quản lý.</a:t>
            </a:r>
            <a:endParaRPr lang="en-US" dirty="0"/>
          </a:p>
          <a:p>
            <a:pPr marL="0" indent="0">
              <a:buNone/>
            </a:pPr>
            <a:endParaRPr lang="en-US" dirty="0"/>
          </a:p>
        </p:txBody>
      </p:sp>
    </p:spTree>
    <p:extLst>
      <p:ext uri="{BB962C8B-B14F-4D97-AF65-F5344CB8AC3E}">
        <p14:creationId xmlns:p14="http://schemas.microsoft.com/office/powerpoint/2010/main" val="170189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9B70-16F1-5D6A-3375-652CFEF6F02D}"/>
              </a:ext>
            </a:extLst>
          </p:cNvPr>
          <p:cNvSpPr>
            <a:spLocks noGrp="1"/>
          </p:cNvSpPr>
          <p:nvPr>
            <p:ph type="title"/>
          </p:nvPr>
        </p:nvSpPr>
        <p:spPr/>
        <p:txBody>
          <a:bodyPr/>
          <a:lstStyle/>
          <a:p>
            <a:r>
              <a:rPr lang="en-US" b="1" dirty="0" err="1"/>
              <a:t>I.Mục</a:t>
            </a:r>
            <a:r>
              <a:rPr lang="en-US" b="1" dirty="0"/>
              <a:t> </a:t>
            </a:r>
            <a:r>
              <a:rPr lang="en-US" b="1" dirty="0" err="1"/>
              <a:t>tiêu</a:t>
            </a:r>
            <a:endParaRPr lang="en-US" b="1" dirty="0"/>
          </a:p>
        </p:txBody>
      </p:sp>
      <p:sp>
        <p:nvSpPr>
          <p:cNvPr id="3" name="Content Placeholder 2">
            <a:extLst>
              <a:ext uri="{FF2B5EF4-FFF2-40B4-BE49-F238E27FC236}">
                <a16:creationId xmlns:a16="http://schemas.microsoft.com/office/drawing/2014/main" id="{D9789252-B492-1703-3121-87832D88AFC8}"/>
              </a:ext>
            </a:extLst>
          </p:cNvPr>
          <p:cNvSpPr>
            <a:spLocks noGrp="1"/>
          </p:cNvSpPr>
          <p:nvPr>
            <p:ph idx="1"/>
          </p:nvPr>
        </p:nvSpPr>
        <p:spPr/>
        <p:txBody>
          <a:bodyPr>
            <a:normAutofit fontScale="92500" lnSpcReduction="10000"/>
          </a:bodyPr>
          <a:lstStyle/>
          <a:p>
            <a:pPr marL="0" lvl="0" indent="0">
              <a:buNone/>
            </a:pPr>
            <a:r>
              <a:rPr lang="vi-VN" dirty="0"/>
              <a:t>Phát triển hệ thống phần mềm quản lý thuyền với các chức năng cốt lõi:</a:t>
            </a:r>
            <a:endParaRPr lang="en-US" sz="2000" dirty="0"/>
          </a:p>
          <a:p>
            <a:r>
              <a:rPr lang="vi-VN" dirty="0"/>
              <a:t>Xây dựng chương trình quản lý tàu thuyền du lịch trên sông Hàn.</a:t>
            </a:r>
          </a:p>
          <a:p>
            <a:r>
              <a:rPr lang="vi-VN" dirty="0"/>
              <a:t>Hỗ trợ thêm, xóa, quản lý thông tin tàu thuyền.</a:t>
            </a:r>
          </a:p>
          <a:p>
            <a:r>
              <a:rPr lang="vi-VN" dirty="0"/>
              <a:t>Quản lý việc thuê ghế theo ca và hủy ghế dễ dàng.</a:t>
            </a:r>
          </a:p>
          <a:p>
            <a:r>
              <a:rPr lang="vi-VN" dirty="0"/>
              <a:t>Lưu trữ và xử lý lịch sử thuê, thống kê thuyền được thuê nhiều nhất.</a:t>
            </a:r>
          </a:p>
          <a:p>
            <a:r>
              <a:rPr lang="vi-VN" dirty="0"/>
              <a:t>Hiển thị các thuyền còn trống để hỗ trợ quản lý hiệu quả.</a:t>
            </a:r>
          </a:p>
          <a:p>
            <a:r>
              <a:rPr lang="vi-VN" dirty="0"/>
              <a:t>Lưu và tải dữ liệu từ </a:t>
            </a:r>
            <a:r>
              <a:rPr lang="vi-VN" dirty="0" err="1"/>
              <a:t>file</a:t>
            </a:r>
            <a:r>
              <a:rPr lang="vi-VN" dirty="0"/>
              <a:t>, đảm bảo không mất dữ liệu khi tắt chương trình.</a:t>
            </a:r>
          </a:p>
          <a:p>
            <a:pPr lvl="1"/>
            <a:r>
              <a:rPr lang="vi-VN" dirty="0"/>
              <a:t>.</a:t>
            </a:r>
            <a:endParaRPr lang="en-US" sz="1800" dirty="0"/>
          </a:p>
          <a:p>
            <a:pPr marL="0" indent="0">
              <a:buNone/>
            </a:pPr>
            <a:endParaRPr lang="en-US" dirty="0"/>
          </a:p>
        </p:txBody>
      </p:sp>
    </p:spTree>
    <p:extLst>
      <p:ext uri="{BB962C8B-B14F-4D97-AF65-F5344CB8AC3E}">
        <p14:creationId xmlns:p14="http://schemas.microsoft.com/office/powerpoint/2010/main" val="219777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E039B-6351-637B-C27B-313D40784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7B373C-E9E5-AA6B-CB3B-0A11826C51DB}"/>
              </a:ext>
            </a:extLst>
          </p:cNvPr>
          <p:cNvSpPr>
            <a:spLocks noGrp="1"/>
          </p:cNvSpPr>
          <p:nvPr>
            <p:ph type="title"/>
          </p:nvPr>
        </p:nvSpPr>
        <p:spPr>
          <a:xfrm>
            <a:off x="0" y="0"/>
            <a:ext cx="6292645" cy="953729"/>
          </a:xfrm>
        </p:spPr>
        <p:txBody>
          <a:bodyPr/>
          <a:lstStyle/>
          <a:p>
            <a:r>
              <a:rPr lang="en-US" b="1" dirty="0" err="1"/>
              <a:t>I.Mục</a:t>
            </a:r>
            <a:r>
              <a:rPr lang="en-US" b="1" dirty="0"/>
              <a:t> </a:t>
            </a:r>
            <a:r>
              <a:rPr lang="en-US" b="1" dirty="0" err="1"/>
              <a:t>tiêu</a:t>
            </a:r>
            <a:endParaRPr lang="en-US" b="1" dirty="0"/>
          </a:p>
        </p:txBody>
      </p:sp>
      <p:sp>
        <p:nvSpPr>
          <p:cNvPr id="7" name="TextBox 6">
            <a:extLst>
              <a:ext uri="{FF2B5EF4-FFF2-40B4-BE49-F238E27FC236}">
                <a16:creationId xmlns:a16="http://schemas.microsoft.com/office/drawing/2014/main" id="{C9A518CD-66B4-AE22-BF01-26F5CDDD62D5}"/>
              </a:ext>
            </a:extLst>
          </p:cNvPr>
          <p:cNvSpPr txBox="1"/>
          <p:nvPr/>
        </p:nvSpPr>
        <p:spPr>
          <a:xfrm>
            <a:off x="36871" y="769063"/>
            <a:ext cx="6218902"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2.Mô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hình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chung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của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Hệ</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Thống Quản Lý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Thuê</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Thuyền</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B261F1D0-0914-A534-4971-AAAE018E1998}"/>
              </a:ext>
            </a:extLst>
          </p:cNvPr>
          <p:cNvSpPr/>
          <p:nvPr/>
        </p:nvSpPr>
        <p:spPr>
          <a:xfrm>
            <a:off x="8229600" y="68826"/>
            <a:ext cx="1632155"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Người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dùng</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52F8A2E4-D857-3880-AFB2-507D34538D50}"/>
              </a:ext>
            </a:extLst>
          </p:cNvPr>
          <p:cNvCxnSpPr>
            <a:cxnSpLocks/>
            <a:stCxn id="8" idx="2"/>
          </p:cNvCxnSpPr>
          <p:nvPr/>
        </p:nvCxnSpPr>
        <p:spPr>
          <a:xfrm>
            <a:off x="9045678" y="688258"/>
            <a:ext cx="0" cy="48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E6D3088-07F1-6412-7708-65A1230F0A37}"/>
              </a:ext>
            </a:extLst>
          </p:cNvPr>
          <p:cNvSpPr/>
          <p:nvPr/>
        </p:nvSpPr>
        <p:spPr>
          <a:xfrm>
            <a:off x="8229601" y="1169173"/>
            <a:ext cx="1632154"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Giao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diện</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cxnSp>
        <p:nvCxnSpPr>
          <p:cNvPr id="14" name="Straight Arrow Connector 13">
            <a:extLst>
              <a:ext uri="{FF2B5EF4-FFF2-40B4-BE49-F238E27FC236}">
                <a16:creationId xmlns:a16="http://schemas.microsoft.com/office/drawing/2014/main" id="{E55844CB-B717-AD59-6431-2E453AF39EAF}"/>
              </a:ext>
            </a:extLst>
          </p:cNvPr>
          <p:cNvCxnSpPr>
            <a:cxnSpLocks/>
            <a:stCxn id="11" idx="2"/>
          </p:cNvCxnSpPr>
          <p:nvPr/>
        </p:nvCxnSpPr>
        <p:spPr>
          <a:xfrm>
            <a:off x="9045678" y="1788605"/>
            <a:ext cx="0" cy="48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5743C2-C400-CC9D-1FCD-E46F0DACAD54}"/>
              </a:ext>
            </a:extLst>
          </p:cNvPr>
          <p:cNvSpPr/>
          <p:nvPr/>
        </p:nvSpPr>
        <p:spPr>
          <a:xfrm>
            <a:off x="8229599" y="2269520"/>
            <a:ext cx="1632147"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BoatManager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532EC410-662B-D010-3807-8D3028A1B1A5}"/>
              </a:ext>
            </a:extLst>
          </p:cNvPr>
          <p:cNvCxnSpPr>
            <a:cxnSpLocks/>
            <a:stCxn id="16" idx="2"/>
            <a:endCxn id="20" idx="0"/>
          </p:cNvCxnSpPr>
          <p:nvPr/>
        </p:nvCxnSpPr>
        <p:spPr>
          <a:xfrm flipH="1">
            <a:off x="9045672" y="2888952"/>
            <a:ext cx="1" cy="54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1659014-976E-580E-7F10-9B4B14066769}"/>
              </a:ext>
            </a:extLst>
          </p:cNvPr>
          <p:cNvSpPr/>
          <p:nvPr/>
        </p:nvSpPr>
        <p:spPr>
          <a:xfrm>
            <a:off x="7924794" y="3429000"/>
            <a:ext cx="2241755"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Danh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sách</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thuyền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DB7E6EB8-5158-375A-B702-4AA6C627E6E5}"/>
              </a:ext>
            </a:extLst>
          </p:cNvPr>
          <p:cNvCxnSpPr>
            <a:cxnSpLocks/>
          </p:cNvCxnSpPr>
          <p:nvPr/>
        </p:nvCxnSpPr>
        <p:spPr>
          <a:xfrm flipH="1" flipV="1">
            <a:off x="6971068" y="3429000"/>
            <a:ext cx="953726" cy="30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59D23EB-1578-F075-2AEC-A39A7F7FD178}"/>
              </a:ext>
            </a:extLst>
          </p:cNvPr>
          <p:cNvCxnSpPr>
            <a:cxnSpLocks/>
            <a:stCxn id="20" idx="1"/>
          </p:cNvCxnSpPr>
          <p:nvPr/>
        </p:nvCxnSpPr>
        <p:spPr>
          <a:xfrm flipH="1">
            <a:off x="6971068" y="3738716"/>
            <a:ext cx="953726" cy="30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BF78E62-3E6A-A716-CA5C-CD2D1D1DDCF7}"/>
              </a:ext>
            </a:extLst>
          </p:cNvPr>
          <p:cNvSpPr/>
          <p:nvPr/>
        </p:nvSpPr>
        <p:spPr>
          <a:xfrm>
            <a:off x="5070989" y="2964426"/>
            <a:ext cx="1900079"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LargeBoat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109CA17D-4E52-B434-B263-5645B4F9D79D}"/>
              </a:ext>
            </a:extLst>
          </p:cNvPr>
          <p:cNvSpPr/>
          <p:nvPr/>
        </p:nvSpPr>
        <p:spPr>
          <a:xfrm>
            <a:off x="5070989" y="3893574"/>
            <a:ext cx="1900079"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SmallBoat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05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A366-665E-1630-8818-D56D5937E571}"/>
              </a:ext>
            </a:extLst>
          </p:cNvPr>
          <p:cNvSpPr>
            <a:spLocks noGrp="1"/>
          </p:cNvSpPr>
          <p:nvPr>
            <p:ph type="title"/>
          </p:nvPr>
        </p:nvSpPr>
        <p:spPr/>
        <p:txBody>
          <a:bodyPr/>
          <a:lstStyle/>
          <a:p>
            <a:r>
              <a:rPr lang="en-US" b="1" dirty="0" err="1">
                <a:solidFill>
                  <a:srgbClr val="FF0000"/>
                </a:solidFill>
              </a:rPr>
              <a:t>Sơ</a:t>
            </a:r>
            <a:r>
              <a:rPr lang="en-US" b="1" dirty="0">
                <a:solidFill>
                  <a:srgbClr val="FF0000"/>
                </a:solidFill>
              </a:rPr>
              <a:t> </a:t>
            </a:r>
            <a:r>
              <a:rPr lang="en-US" b="1" dirty="0" err="1">
                <a:solidFill>
                  <a:srgbClr val="FF0000"/>
                </a:solidFill>
              </a:rPr>
              <a:t>đồ</a:t>
            </a:r>
            <a:r>
              <a:rPr lang="en-US" b="1" dirty="0">
                <a:solidFill>
                  <a:srgbClr val="FF0000"/>
                </a:solidFill>
              </a:rPr>
              <a:t> </a:t>
            </a:r>
            <a:r>
              <a:rPr lang="en-US" b="1" dirty="0" err="1">
                <a:solidFill>
                  <a:srgbClr val="FF0000"/>
                </a:solidFill>
              </a:rPr>
              <a:t>tổng</a:t>
            </a:r>
            <a:r>
              <a:rPr lang="en-US" b="1" dirty="0">
                <a:solidFill>
                  <a:srgbClr val="FF0000"/>
                </a:solidFill>
              </a:rPr>
              <a:t> </a:t>
            </a:r>
            <a:r>
              <a:rPr lang="en-US" b="1" dirty="0" err="1">
                <a:solidFill>
                  <a:srgbClr val="FF0000"/>
                </a:solidFill>
              </a:rPr>
              <a:t>quát</a:t>
            </a:r>
            <a:r>
              <a:rPr lang="en-US" b="1" dirty="0">
                <a:solidFill>
                  <a:srgbClr val="FF0000"/>
                </a:solidFill>
              </a:rPr>
              <a:t> </a:t>
            </a:r>
            <a:r>
              <a:rPr lang="en-US" b="1" dirty="0" err="1">
                <a:solidFill>
                  <a:srgbClr val="FF0000"/>
                </a:solidFill>
              </a:rPr>
              <a:t>chương</a:t>
            </a:r>
            <a:r>
              <a:rPr lang="en-US" b="1" dirty="0">
                <a:solidFill>
                  <a:srgbClr val="FF0000"/>
                </a:solidFill>
              </a:rPr>
              <a:t> </a:t>
            </a:r>
            <a:r>
              <a:rPr lang="en-US" b="1" dirty="0" err="1">
                <a:solidFill>
                  <a:srgbClr val="FF0000"/>
                </a:solidFill>
              </a:rPr>
              <a:t>trình</a:t>
            </a:r>
            <a:endParaRPr lang="en-US" b="1" dirty="0">
              <a:solidFill>
                <a:srgbClr val="FF0000"/>
              </a:solidFill>
            </a:endParaRPr>
          </a:p>
        </p:txBody>
      </p:sp>
      <p:pic>
        <p:nvPicPr>
          <p:cNvPr id="5" name="Content Placeholder 4">
            <a:extLst>
              <a:ext uri="{FF2B5EF4-FFF2-40B4-BE49-F238E27FC236}">
                <a16:creationId xmlns:a16="http://schemas.microsoft.com/office/drawing/2014/main" id="{3BF92E3D-9911-C4ED-E319-02AA8E463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140" y="2216728"/>
            <a:ext cx="11340630" cy="3228108"/>
          </a:xfrm>
        </p:spPr>
      </p:pic>
    </p:spTree>
    <p:extLst>
      <p:ext uri="{BB962C8B-B14F-4D97-AF65-F5344CB8AC3E}">
        <p14:creationId xmlns:p14="http://schemas.microsoft.com/office/powerpoint/2010/main" val="221564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D1C5-843C-B591-85C0-1888D3895EF4}"/>
              </a:ext>
            </a:extLst>
          </p:cNvPr>
          <p:cNvSpPr>
            <a:spLocks noGrp="1"/>
          </p:cNvSpPr>
          <p:nvPr>
            <p:ph type="title"/>
          </p:nvPr>
        </p:nvSpPr>
        <p:spPr>
          <a:xfrm>
            <a:off x="832207" y="607450"/>
            <a:ext cx="5151416" cy="5643099"/>
          </a:xfrm>
        </p:spPr>
        <p:txBody>
          <a:bodyPr>
            <a:normAutofit/>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r>
              <a:rPr lang="en-US" b="1" dirty="0"/>
              <a:t> </a:t>
            </a:r>
            <a:br>
              <a:rPr lang="en-US" dirty="0"/>
            </a:br>
            <a:r>
              <a:rPr lang="en-US" sz="3200" b="1" dirty="0"/>
              <a:t>1. </a:t>
            </a:r>
            <a:r>
              <a:rPr lang="en-US" sz="3200" b="1" dirty="0" err="1"/>
              <a:t>Hàm</a:t>
            </a:r>
            <a:r>
              <a:rPr lang="en-US" sz="3200" b="1" dirty="0"/>
              <a:t> </a:t>
            </a:r>
            <a:r>
              <a:rPr lang="en-US" sz="3200" b="1" dirty="0" err="1"/>
              <a:t>tạo</a:t>
            </a:r>
            <a:r>
              <a:rPr lang="en-US" sz="3200" b="1" dirty="0"/>
              <a:t> </a:t>
            </a:r>
            <a:r>
              <a:rPr lang="en-US" sz="3200" b="1" dirty="0" err="1"/>
              <a:t>thuyền</a:t>
            </a:r>
            <a:r>
              <a:rPr lang="en-US" sz="3200" b="1" dirty="0"/>
              <a:t> (</a:t>
            </a:r>
            <a:r>
              <a:rPr lang="en-US" sz="3200" b="1" dirty="0" err="1"/>
              <a:t>dành</a:t>
            </a:r>
            <a:r>
              <a:rPr lang="en-US" sz="3200" b="1" dirty="0"/>
              <a:t> </a:t>
            </a:r>
            <a:r>
              <a:rPr lang="en-US" sz="3200" b="1" dirty="0" err="1"/>
              <a:t>cho</a:t>
            </a:r>
            <a:r>
              <a:rPr lang="en-US" sz="3200" b="1" dirty="0"/>
              <a:t> </a:t>
            </a:r>
            <a:r>
              <a:rPr lang="en-US" sz="3200" b="1" dirty="0" err="1"/>
              <a:t>thuyền</a:t>
            </a:r>
            <a:r>
              <a:rPr lang="en-US" sz="3200" b="1" dirty="0"/>
              <a:t> </a:t>
            </a:r>
            <a:r>
              <a:rPr lang="en-US" sz="3200" b="1" dirty="0" err="1"/>
              <a:t>nhỏ</a:t>
            </a:r>
            <a:r>
              <a:rPr lang="en-US" sz="3200" b="1" dirty="0"/>
              <a:t>)</a:t>
            </a:r>
            <a:br>
              <a:rPr lang="en-US" sz="3200" b="1" dirty="0"/>
            </a:br>
            <a:endParaRPr lang="en-US" sz="3200" b="1" dirty="0"/>
          </a:p>
        </p:txBody>
      </p:sp>
      <p:pic>
        <p:nvPicPr>
          <p:cNvPr id="5" name="Content Placeholder 4">
            <a:extLst>
              <a:ext uri="{FF2B5EF4-FFF2-40B4-BE49-F238E27FC236}">
                <a16:creationId xmlns:a16="http://schemas.microsoft.com/office/drawing/2014/main" id="{296AFAE2-D80E-F2FD-35FA-FB710BA333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7882" y="280167"/>
            <a:ext cx="5589178" cy="6297666"/>
          </a:xfrm>
        </p:spPr>
      </p:pic>
    </p:spTree>
    <p:extLst>
      <p:ext uri="{BB962C8B-B14F-4D97-AF65-F5344CB8AC3E}">
        <p14:creationId xmlns:p14="http://schemas.microsoft.com/office/powerpoint/2010/main" val="83588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D1B6-8E3A-0B12-F630-688D6B4F7545}"/>
              </a:ext>
            </a:extLst>
          </p:cNvPr>
          <p:cNvSpPr>
            <a:spLocks noGrp="1"/>
          </p:cNvSpPr>
          <p:nvPr>
            <p:ph type="title"/>
          </p:nvPr>
        </p:nvSpPr>
        <p:spPr>
          <a:xfrm>
            <a:off x="482885" y="365125"/>
            <a:ext cx="4500081" cy="5861014"/>
          </a:xfrm>
        </p:spPr>
        <p:txBody>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2. </a:t>
            </a:r>
            <a:r>
              <a:rPr lang="en-US" sz="3200" b="1" dirty="0" err="1"/>
              <a:t>Hàm</a:t>
            </a:r>
            <a:r>
              <a:rPr lang="en-US" sz="3200" b="1" dirty="0"/>
              <a:t> </a:t>
            </a:r>
            <a:r>
              <a:rPr lang="en-US" sz="3200" b="1" dirty="0" err="1"/>
              <a:t>tạo</a:t>
            </a:r>
            <a:r>
              <a:rPr lang="en-US" sz="3200" b="1" dirty="0"/>
              <a:t> </a:t>
            </a:r>
            <a:r>
              <a:rPr lang="en-US" sz="3200" b="1" dirty="0" err="1"/>
              <a:t>thuyền</a:t>
            </a:r>
            <a:r>
              <a:rPr lang="en-US" sz="3200" b="1" dirty="0"/>
              <a:t> </a:t>
            </a:r>
            <a:r>
              <a:rPr lang="en-US" sz="3200" b="1" dirty="0" err="1"/>
              <a:t>mới</a:t>
            </a:r>
            <a:endParaRPr lang="en-US" dirty="0"/>
          </a:p>
        </p:txBody>
      </p:sp>
      <p:pic>
        <p:nvPicPr>
          <p:cNvPr id="5" name="Content Placeholder 4">
            <a:extLst>
              <a:ext uri="{FF2B5EF4-FFF2-40B4-BE49-F238E27FC236}">
                <a16:creationId xmlns:a16="http://schemas.microsoft.com/office/drawing/2014/main" id="{539B7DCB-DDB4-EECE-15AA-46B8B3642E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566" y="565077"/>
            <a:ext cx="6587587" cy="5185881"/>
          </a:xfrm>
        </p:spPr>
      </p:pic>
    </p:spTree>
    <p:extLst>
      <p:ext uri="{BB962C8B-B14F-4D97-AF65-F5344CB8AC3E}">
        <p14:creationId xmlns:p14="http://schemas.microsoft.com/office/powerpoint/2010/main" val="299260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1344-81AD-5A99-D3F8-3EECAFA66651}"/>
              </a:ext>
            </a:extLst>
          </p:cNvPr>
          <p:cNvSpPr>
            <a:spLocks noGrp="1"/>
          </p:cNvSpPr>
          <p:nvPr>
            <p:ph type="title"/>
          </p:nvPr>
        </p:nvSpPr>
        <p:spPr/>
        <p:txBody>
          <a:bodyPr/>
          <a:lstStyle/>
          <a:p>
            <a:r>
              <a:rPr lang="en-US" b="1" dirty="0" err="1"/>
              <a:t>II.Phân</a:t>
            </a:r>
            <a:r>
              <a:rPr lang="en-US" b="1" dirty="0"/>
              <a:t> </a:t>
            </a:r>
            <a:r>
              <a:rPr lang="en-US" b="1" dirty="0" err="1"/>
              <a:t>tích</a:t>
            </a:r>
            <a:r>
              <a:rPr lang="en-US" b="1" dirty="0"/>
              <a:t> </a:t>
            </a:r>
            <a:r>
              <a:rPr lang="en-US" b="1" dirty="0" err="1"/>
              <a:t>lưu</a:t>
            </a:r>
            <a:r>
              <a:rPr lang="en-US" b="1" dirty="0"/>
              <a:t> </a:t>
            </a:r>
            <a:r>
              <a:rPr lang="en-US" b="1" dirty="0" err="1"/>
              <a:t>đồ</a:t>
            </a:r>
            <a:br>
              <a:rPr lang="en-US" b="1" dirty="0"/>
            </a:br>
            <a:r>
              <a:rPr lang="en-US" sz="3200" b="1" dirty="0"/>
              <a:t>3. </a:t>
            </a:r>
            <a:r>
              <a:rPr lang="en-US" sz="3200" b="1" dirty="0" err="1"/>
              <a:t>Hàm</a:t>
            </a:r>
            <a:r>
              <a:rPr lang="en-US" sz="3200" b="1" dirty="0"/>
              <a:t> </a:t>
            </a:r>
            <a:r>
              <a:rPr lang="en-US" sz="3200" b="1" dirty="0" err="1"/>
              <a:t>hủy</a:t>
            </a:r>
            <a:r>
              <a:rPr lang="en-US" sz="3200" b="1" dirty="0"/>
              <a:t> </a:t>
            </a:r>
            <a:r>
              <a:rPr lang="en-US" sz="3200" b="1" dirty="0" err="1"/>
              <a:t>thuyền</a:t>
            </a:r>
            <a:endParaRPr lang="en-US" sz="3200" dirty="0"/>
          </a:p>
        </p:txBody>
      </p:sp>
      <p:pic>
        <p:nvPicPr>
          <p:cNvPr id="5" name="Content Placeholder 4">
            <a:extLst>
              <a:ext uri="{FF2B5EF4-FFF2-40B4-BE49-F238E27FC236}">
                <a16:creationId xmlns:a16="http://schemas.microsoft.com/office/drawing/2014/main" id="{C4BC6950-AF2F-F85E-BE98-E6DE5D43CE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557" y="2642696"/>
            <a:ext cx="7479587" cy="3349607"/>
          </a:xfrm>
        </p:spPr>
      </p:pic>
    </p:spTree>
    <p:extLst>
      <p:ext uri="{BB962C8B-B14F-4D97-AF65-F5344CB8AC3E}">
        <p14:creationId xmlns:p14="http://schemas.microsoft.com/office/powerpoint/2010/main" val="2065685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804</TotalTime>
  <Words>806</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.VnTime</vt:lpstr>
      <vt:lpstr>Arial</vt:lpstr>
      <vt:lpstr>Calibri</vt:lpstr>
      <vt:lpstr>Calibri Light</vt:lpstr>
      <vt:lpstr>Office Theme</vt:lpstr>
      <vt:lpstr>PowerPoint Presentation</vt:lpstr>
      <vt:lpstr>Đề tài nghiên cứu gồm 4 phần:</vt:lpstr>
      <vt:lpstr>I.Mục tiêu</vt:lpstr>
      <vt:lpstr>I.Mục tiêu</vt:lpstr>
      <vt:lpstr>I.Mục tiêu</vt:lpstr>
      <vt:lpstr>Sơ đồ tổng quát chương trình</vt:lpstr>
      <vt:lpstr>II.Phân tích lưu đồ  1. Hàm tạo thuyền (dành cho thuyền nhỏ) </vt:lpstr>
      <vt:lpstr>II.Phân tích lưu đồ 2. Hàm tạo thuyền mới</vt:lpstr>
      <vt:lpstr>II.Phân tích lưu đồ 3. Hàm hủy thuyền</vt:lpstr>
      <vt:lpstr>II.Phân tích lưu đồ 4. Hàm hiện thị tất cả các thuyền</vt:lpstr>
      <vt:lpstr>II.Phân tích lưu đồ 5. Hàm thuê chỗ ngồi</vt:lpstr>
      <vt:lpstr>II.Phân tích lưu đồ 6. Hàm hiện thị các thuyền còn hoạt động </vt:lpstr>
      <vt:lpstr>II.Phân tích lưu đồ 7. Hàm hiện thị thuyền được thuê nhiều nhất (showMostRentedBoat)</vt:lpstr>
      <vt:lpstr>II.Phân tích lưu đồ 7. Hàm hiện thị thuyền được thuê nhiều nhất (showMostRentedBoat)</vt:lpstr>
      <vt:lpstr>III.Kết quả </vt:lpstr>
      <vt:lpstr>III.Kết quả </vt:lpstr>
      <vt:lpstr>III.Kết quả </vt:lpstr>
      <vt:lpstr>III.Kết quả </vt:lpstr>
      <vt:lpstr>III.Kết quả </vt:lpstr>
      <vt:lpstr>IV. Kiến thức đã vận dụng</vt:lpstr>
      <vt:lpstr>V. Các khám phá mới</vt:lpstr>
      <vt:lpstr>VI.Kết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Ninh Hồ</dc:creator>
  <cp:lastModifiedBy>Phạm Đông Trà</cp:lastModifiedBy>
  <cp:revision>8</cp:revision>
  <dcterms:created xsi:type="dcterms:W3CDTF">2025-06-16T06:30:32Z</dcterms:created>
  <dcterms:modified xsi:type="dcterms:W3CDTF">2025-06-19T15:57:33Z</dcterms:modified>
</cp:coreProperties>
</file>