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9" r:id="rId4"/>
    <p:sldId id="270" r:id="rId5"/>
    <p:sldId id="271" r:id="rId6"/>
    <p:sldId id="272" r:id="rId7"/>
    <p:sldId id="274" r:id="rId8"/>
    <p:sldId id="275" r:id="rId9"/>
    <p:sldId id="26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7"/>
    <p:restoredTop sz="94647"/>
  </p:normalViewPr>
  <p:slideViewPr>
    <p:cSldViewPr snapToGrid="0" snapToObjects="1">
      <p:cViewPr varScale="1">
        <p:scale>
          <a:sx n="121" d="100"/>
          <a:sy n="121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1154-A2E5-B24B-822C-B8356307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4788-AFC8-764E-B3FD-4D1D6926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6" descr="Image">
            <a:extLst>
              <a:ext uri="{FF2B5EF4-FFF2-40B4-BE49-F238E27FC236}">
                <a16:creationId xmlns:a16="http://schemas.microsoft.com/office/drawing/2014/main" id="{F8144D44-0473-674E-8A09-BEB68F9739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32" y="22614"/>
            <a:ext cx="2940934" cy="7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148ED-E9CF-F445-8A10-5D1D52DEAB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4167" y="5995986"/>
            <a:ext cx="1543666" cy="6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387C-C9B0-6248-B332-0752FDC4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B6DE4-1FCF-C24B-9237-12A576E7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B2C5-0FA0-434C-AF6E-AA64B4DA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AD5C-6D87-674F-B13F-CD00864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D9E5-9852-5D4F-88EA-4F180375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FE9BB-C7FD-6F47-BD9B-4D0155C51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0145"/>
            <a:ext cx="2628900" cy="5146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B44B-21A2-7640-9702-656E85880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0147"/>
            <a:ext cx="7734300" cy="5146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143A-5F9D-2641-9B4B-93162D39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2888-6DAF-9340-89A8-5E925F21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DF17-9438-E64B-85E8-4968AACD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A171-BD96-5949-BF41-73E3BFA1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5F14-62BD-1C4D-9141-B39DC07E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B73D-81DC-E24B-8D73-4823BC7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12FE-6CC7-D549-AC36-399298C0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173B-93FB-6D45-BC12-BFDA670F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D71D-3E11-7648-8629-E190248B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BF26-B12B-824B-A691-8F3DCAFE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C9F-43AE-644E-AC72-B73FA0BD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0590-A5FB-3C44-9126-F7AFACC9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E0D5-E3DF-204C-BFD1-2C6851E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CDFD-C763-2140-96EB-7D4D233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4E52-28C2-5640-B59F-2CF143B6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51995-2058-1045-93C8-DBFE6ECC6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01DA4-B3C3-7143-818F-C64D868B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F9DFA-5B4C-464C-B916-1377DBD7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EC7F-779C-0842-9A51-0CAB7952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87CF-A280-524F-ABC6-124DE81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C3F3-5253-9A4C-B313-309C9E99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52519-50F8-DC49-BCE4-6C77DC7D2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8E00-1797-A945-8878-7E925361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49133-42BD-2C4B-AFDA-E0049F7DB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EB7D1-A5B1-844E-A174-A7A8A531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886ED-6F7A-2F40-BFF7-4B12B8C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DBAA0-3247-4646-8813-157A35D6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8E11-E3C3-6142-A1B3-C196829C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B4270-2DD9-694B-9D98-DE329568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EEA4-ED6A-214C-811E-F6C83A81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A48E6-5B37-534F-B625-2072CACA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E99C6-9E2F-B74E-B6F0-FA10B79B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7B600-AF6E-4142-8919-B8BEE93E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D8B30-7FB1-0B46-B30C-D62FFC63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85CA-645C-2248-98DD-385003A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A7EE-87B8-A74A-B0F3-75BBECBE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33F9-C19C-7D49-AFA1-0896ABD5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31C38-DF4B-AF41-9A7E-520373AA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CC3C0-69AB-0745-9AD9-18C07DD3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C620-1A13-894C-BC06-9FC24D9F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94E8-C97A-1841-884E-B8236CF7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C8F8A-D6FD-D84D-AC1C-9927FB371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E22EF-C054-6A4C-98E2-4CD7E3B46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3BE5-163C-A648-A9AB-517C628B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7205-4182-2544-9E6C-D3C3510C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B4A8-088C-3E47-ACB2-345CA340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6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B3A6B-C3A3-7E49-9F6F-4D760AEF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673"/>
            <a:ext cx="10515600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027FE-C3D2-AE45-AE94-6CA273E7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270C-7315-5E4C-928A-2324202FA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8FCD-2D04-4646-9EFD-9BC56E5162C1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3979-B46C-4248-BFA1-F6B4B1E71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FDA4-604F-F242-95A9-77648452A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6" descr="Image">
            <a:extLst>
              <a:ext uri="{FF2B5EF4-FFF2-40B4-BE49-F238E27FC236}">
                <a16:creationId xmlns:a16="http://schemas.microsoft.com/office/drawing/2014/main" id="{DE5864A9-40C3-B746-A108-468823FADB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9" y="67075"/>
            <a:ext cx="2940934" cy="7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820F0-CFF1-1440-B7B3-F6E54A5C8E3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383591" y="96571"/>
            <a:ext cx="1393725" cy="5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water/libhermit-kata-agent/tree/wasm_demo" TargetMode="External"/><Relationship Id="rId7" Type="http://schemas.openxmlformats.org/officeDocument/2006/relationships/hyperlink" Target="https://github.com/teawater/kata-wasm-demo" TargetMode="External"/><Relationship Id="rId2" Type="http://schemas.openxmlformats.org/officeDocument/2006/relationships/hyperlink" Target="https://github.com/teawater/kata-containers/tree/wasm_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awater/hermit-caves/tree/wasm_demo" TargetMode="External"/><Relationship Id="rId5" Type="http://schemas.openxmlformats.org/officeDocument/2006/relationships/hyperlink" Target="https://github.com/hermitcore/libhermit" TargetMode="External"/><Relationship Id="rId4" Type="http://schemas.openxmlformats.org/officeDocument/2006/relationships/hyperlink" Target="https://github.com/teawater/wasm-micro-runtime/tree/wasm_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A46-054D-4F43-8AD9-FB6B85E4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621" y="1161632"/>
            <a:ext cx="10110758" cy="23876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Kata Containers</a:t>
            </a:r>
            <a:br>
              <a:rPr lang="en-US" altLang="zh-CN" sz="4000" dirty="0"/>
            </a:br>
            <a:r>
              <a:rPr lang="en-US" altLang="zh-CN" sz="4000" dirty="0"/>
              <a:t>+</a:t>
            </a:r>
            <a:r>
              <a:rPr lang="en-US" altLang="zh-CN" sz="4000" dirty="0" err="1"/>
              <a:t>UniKernel+WebAssembly-runtime</a:t>
            </a:r>
            <a:br>
              <a:rPr lang="en-US" altLang="zh-CN" sz="4000" dirty="0"/>
            </a:br>
            <a:r>
              <a:rPr lang="en-US" altLang="zh-CN" sz="4000" dirty="0"/>
              <a:t>Demo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6F5EC-7792-BE4E-9661-6EED3EEFA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teawater@antgroup.com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49D878-51BD-3948-A030-490ABBCB955E}"/>
              </a:ext>
            </a:extLst>
          </p:cNvPr>
          <p:cNvSpPr txBox="1"/>
          <p:nvPr/>
        </p:nvSpPr>
        <p:spPr>
          <a:xfrm>
            <a:off x="3284877" y="2942058"/>
            <a:ext cx="5622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/>
              <a:t>Demo &amp; Thanks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987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Is Kata Containers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109B76-D624-2743-AB52-0F67B0E2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4" y="2003376"/>
            <a:ext cx="4820862" cy="3636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1DD620DE-3164-DB47-99E4-2168999F5491}"/>
              </a:ext>
            </a:extLst>
          </p:cNvPr>
          <p:cNvSpPr/>
          <p:nvPr/>
        </p:nvSpPr>
        <p:spPr>
          <a:xfrm>
            <a:off x="5233656" y="3224981"/>
            <a:ext cx="1147478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D20793D-BAE6-5346-A949-D0299FBB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08" y="2268847"/>
            <a:ext cx="5320495" cy="30900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E8190002-D6A7-FE40-84E5-D2B7F787F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7" b="7218"/>
          <a:stretch/>
        </p:blipFill>
        <p:spPr bwMode="auto">
          <a:xfrm>
            <a:off x="6472078" y="4414835"/>
            <a:ext cx="3000364" cy="471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3">
            <a:extLst>
              <a:ext uri="{FF2B5EF4-FFF2-40B4-BE49-F238E27FC236}">
                <a16:creationId xmlns:a16="http://schemas.microsoft.com/office/drawing/2014/main" id="{E3A6D46A-1C9C-9645-BC66-49CBBD6F0440}"/>
              </a:ext>
            </a:extLst>
          </p:cNvPr>
          <p:cNvSpPr/>
          <p:nvPr/>
        </p:nvSpPr>
        <p:spPr>
          <a:xfrm>
            <a:off x="9329582" y="4414835"/>
            <a:ext cx="513418" cy="4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乘 4">
            <a:extLst>
              <a:ext uri="{FF2B5EF4-FFF2-40B4-BE49-F238E27FC236}">
                <a16:creationId xmlns:a16="http://schemas.microsoft.com/office/drawing/2014/main" id="{ED4AA6FF-2C9C-F44E-AFD0-85417FC10FEE}"/>
              </a:ext>
            </a:extLst>
          </p:cNvPr>
          <p:cNvSpPr/>
          <p:nvPr/>
        </p:nvSpPr>
        <p:spPr>
          <a:xfrm>
            <a:off x="7651260" y="4459357"/>
            <a:ext cx="1114425" cy="75723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6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</a:t>
            </a:r>
            <a:r>
              <a:rPr lang="en-CN"/>
              <a:t>Is </a:t>
            </a:r>
            <a:r>
              <a:rPr lang="en-US" dirty="0"/>
              <a:t>WebAssembly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957E65-67B4-B540-9CB9-803B49F8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360" y="1861012"/>
            <a:ext cx="4178826" cy="40443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B9E37D-58C4-7647-956F-68BD49F0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9" y="2019897"/>
            <a:ext cx="4448494" cy="3337961"/>
          </a:xfrm>
          <a:prstGeom prst="rect">
            <a:avLst/>
          </a:prstGeom>
        </p:spPr>
      </p:pic>
      <p:sp>
        <p:nvSpPr>
          <p:cNvPr id="15" name="Striped Right Arrow 2">
            <a:extLst>
              <a:ext uri="{FF2B5EF4-FFF2-40B4-BE49-F238E27FC236}">
                <a16:creationId xmlns:a16="http://schemas.microsoft.com/office/drawing/2014/main" id="{B3996F29-6134-7E40-8C82-03F8E7152E1A}"/>
              </a:ext>
            </a:extLst>
          </p:cNvPr>
          <p:cNvSpPr/>
          <p:nvPr/>
        </p:nvSpPr>
        <p:spPr>
          <a:xfrm>
            <a:off x="4948522" y="3743736"/>
            <a:ext cx="1147478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80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WebAssembly runtime on guest Linux kernel with namespaces</a:t>
            </a:r>
            <a:endParaRPr lang="en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221C14-4FA2-674E-9CA1-2AE74A8AC137}"/>
              </a:ext>
            </a:extLst>
          </p:cNvPr>
          <p:cNvSpPr/>
          <p:nvPr/>
        </p:nvSpPr>
        <p:spPr>
          <a:xfrm>
            <a:off x="3335825" y="5035296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D84D04-CD9E-FC42-8D26-C4AE3CC3F5EE}"/>
              </a:ext>
            </a:extLst>
          </p:cNvPr>
          <p:cNvSpPr/>
          <p:nvPr/>
        </p:nvSpPr>
        <p:spPr>
          <a:xfrm>
            <a:off x="3335825" y="2476762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269427-289F-304E-89E8-C5E0CF395C0D}"/>
              </a:ext>
            </a:extLst>
          </p:cNvPr>
          <p:cNvSpPr txBox="1"/>
          <p:nvPr/>
        </p:nvSpPr>
        <p:spPr>
          <a:xfrm>
            <a:off x="5149852" y="2076950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FC972B-5E21-B245-AC0C-685119A03C01}"/>
              </a:ext>
            </a:extLst>
          </p:cNvPr>
          <p:cNvSpPr/>
          <p:nvPr/>
        </p:nvSpPr>
        <p:spPr>
          <a:xfrm>
            <a:off x="4258710" y="4649986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E9032B-03C4-E946-91E8-64CC5415A314}"/>
              </a:ext>
            </a:extLst>
          </p:cNvPr>
          <p:cNvSpPr/>
          <p:nvPr/>
        </p:nvSpPr>
        <p:spPr>
          <a:xfrm>
            <a:off x="3457086" y="4136660"/>
            <a:ext cx="5010912" cy="451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GUEST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8DA72C-0084-0943-879B-C84FA30757B2}"/>
              </a:ext>
            </a:extLst>
          </p:cNvPr>
          <p:cNvSpPr txBox="1"/>
          <p:nvPr/>
        </p:nvSpPr>
        <p:spPr>
          <a:xfrm>
            <a:off x="5196627" y="2473547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47E1C-19B3-B942-A4CD-CDA6E1322253}"/>
              </a:ext>
            </a:extLst>
          </p:cNvPr>
          <p:cNvSpPr/>
          <p:nvPr/>
        </p:nvSpPr>
        <p:spPr>
          <a:xfrm>
            <a:off x="3457086" y="3048524"/>
            <a:ext cx="1407522" cy="92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F4203-19CD-A749-8E2C-5F09AE171222}"/>
              </a:ext>
            </a:extLst>
          </p:cNvPr>
          <p:cNvSpPr txBox="1"/>
          <p:nvPr/>
        </p:nvSpPr>
        <p:spPr>
          <a:xfrm>
            <a:off x="3605571" y="3201073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A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E1F09C-7B27-7846-A3FA-AB9CAB07E005}"/>
              </a:ext>
            </a:extLst>
          </p:cNvPr>
          <p:cNvSpPr/>
          <p:nvPr/>
        </p:nvSpPr>
        <p:spPr>
          <a:xfrm>
            <a:off x="5319414" y="3048524"/>
            <a:ext cx="1407522" cy="926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E841E3-FC09-604F-886A-CFDA0D424F06}"/>
              </a:ext>
            </a:extLst>
          </p:cNvPr>
          <p:cNvSpPr txBox="1"/>
          <p:nvPr/>
        </p:nvSpPr>
        <p:spPr>
          <a:xfrm>
            <a:off x="5467899" y="3201073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B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C0C793-912D-234D-B6E9-1191E0F3AA91}"/>
              </a:ext>
            </a:extLst>
          </p:cNvPr>
          <p:cNvSpPr/>
          <p:nvPr/>
        </p:nvSpPr>
        <p:spPr>
          <a:xfrm>
            <a:off x="7060476" y="3048524"/>
            <a:ext cx="1407522" cy="926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583BCC-EA0D-174D-8C8C-5B2BEC918DB1}"/>
              </a:ext>
            </a:extLst>
          </p:cNvPr>
          <p:cNvSpPr txBox="1"/>
          <p:nvPr/>
        </p:nvSpPr>
        <p:spPr>
          <a:xfrm>
            <a:off x="7208961" y="3201073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C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65C8492-0FBB-634C-8D7A-2A6BD8B0041B}"/>
              </a:ext>
            </a:extLst>
          </p:cNvPr>
          <p:cNvSpPr/>
          <p:nvPr/>
        </p:nvSpPr>
        <p:spPr>
          <a:xfrm>
            <a:off x="3880431" y="387989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BC1352-9014-0242-AF8A-4AD47E82A2F0}"/>
              </a:ext>
            </a:extLst>
          </p:cNvPr>
          <p:cNvSpPr/>
          <p:nvPr/>
        </p:nvSpPr>
        <p:spPr>
          <a:xfrm>
            <a:off x="5742759" y="387758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878F7C-CBE7-A343-B9D7-91486BB65C8D}"/>
              </a:ext>
            </a:extLst>
          </p:cNvPr>
          <p:cNvSpPr/>
          <p:nvPr/>
        </p:nvSpPr>
        <p:spPr>
          <a:xfrm>
            <a:off x="7483821" y="3860816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WebAssembly runtime isolation</a:t>
            </a:r>
            <a:endParaRPr lang="en-CN" sz="2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F6AD6A0-8127-524B-B954-5714A28A20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4927"/>
            <a:ext cx="4299954" cy="2217969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69BA1EC-035D-354A-B890-0B9BABA54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0672" y="2560200"/>
            <a:ext cx="4453128" cy="2476986"/>
          </a:xfrm>
        </p:spPr>
      </p:pic>
      <p:sp>
        <p:nvSpPr>
          <p:cNvPr id="21" name="Striped Right Arrow 2">
            <a:extLst>
              <a:ext uri="{FF2B5EF4-FFF2-40B4-BE49-F238E27FC236}">
                <a16:creationId xmlns:a16="http://schemas.microsoft.com/office/drawing/2014/main" id="{3652FE68-176E-E94A-B858-B997D277E586}"/>
              </a:ext>
            </a:extLst>
          </p:cNvPr>
          <p:cNvSpPr/>
          <p:nvPr/>
        </p:nvSpPr>
        <p:spPr>
          <a:xfrm>
            <a:off x="5445674" y="3429000"/>
            <a:ext cx="1147478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44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WebAssembly runtime on guest Linux kernel without namespaces</a:t>
            </a:r>
            <a:endParaRPr lang="en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221C14-4FA2-674E-9CA1-2AE74A8AC137}"/>
              </a:ext>
            </a:extLst>
          </p:cNvPr>
          <p:cNvSpPr/>
          <p:nvPr/>
        </p:nvSpPr>
        <p:spPr>
          <a:xfrm>
            <a:off x="379265" y="5212080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D84D04-CD9E-FC42-8D26-C4AE3CC3F5EE}"/>
              </a:ext>
            </a:extLst>
          </p:cNvPr>
          <p:cNvSpPr/>
          <p:nvPr/>
        </p:nvSpPr>
        <p:spPr>
          <a:xfrm>
            <a:off x="379265" y="2653546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269427-289F-304E-89E8-C5E0CF395C0D}"/>
              </a:ext>
            </a:extLst>
          </p:cNvPr>
          <p:cNvSpPr txBox="1"/>
          <p:nvPr/>
        </p:nvSpPr>
        <p:spPr>
          <a:xfrm>
            <a:off x="2193292" y="2253734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FC972B-5E21-B245-AC0C-685119A03C01}"/>
              </a:ext>
            </a:extLst>
          </p:cNvPr>
          <p:cNvSpPr/>
          <p:nvPr/>
        </p:nvSpPr>
        <p:spPr>
          <a:xfrm>
            <a:off x="1302150" y="4826770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E9032B-03C4-E946-91E8-64CC5415A314}"/>
              </a:ext>
            </a:extLst>
          </p:cNvPr>
          <p:cNvSpPr/>
          <p:nvPr/>
        </p:nvSpPr>
        <p:spPr>
          <a:xfrm>
            <a:off x="500526" y="4313444"/>
            <a:ext cx="5010912" cy="451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GUEST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8DA72C-0084-0943-879B-C84FA30757B2}"/>
              </a:ext>
            </a:extLst>
          </p:cNvPr>
          <p:cNvSpPr txBox="1"/>
          <p:nvPr/>
        </p:nvSpPr>
        <p:spPr>
          <a:xfrm>
            <a:off x="2240067" y="2650331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47E1C-19B3-B942-A4CD-CDA6E1322253}"/>
              </a:ext>
            </a:extLst>
          </p:cNvPr>
          <p:cNvSpPr/>
          <p:nvPr/>
        </p:nvSpPr>
        <p:spPr>
          <a:xfrm>
            <a:off x="500526" y="3225308"/>
            <a:ext cx="1407522" cy="92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F4203-19CD-A749-8E2C-5F09AE171222}"/>
              </a:ext>
            </a:extLst>
          </p:cNvPr>
          <p:cNvSpPr txBox="1"/>
          <p:nvPr/>
        </p:nvSpPr>
        <p:spPr>
          <a:xfrm>
            <a:off x="649011" y="3377857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A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E1F09C-7B27-7846-A3FA-AB9CAB07E005}"/>
              </a:ext>
            </a:extLst>
          </p:cNvPr>
          <p:cNvSpPr/>
          <p:nvPr/>
        </p:nvSpPr>
        <p:spPr>
          <a:xfrm>
            <a:off x="2362854" y="3225308"/>
            <a:ext cx="1407522" cy="926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E841E3-FC09-604F-886A-CFDA0D424F06}"/>
              </a:ext>
            </a:extLst>
          </p:cNvPr>
          <p:cNvSpPr txBox="1"/>
          <p:nvPr/>
        </p:nvSpPr>
        <p:spPr>
          <a:xfrm>
            <a:off x="2511339" y="3377857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B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C0C793-912D-234D-B6E9-1191E0F3AA91}"/>
              </a:ext>
            </a:extLst>
          </p:cNvPr>
          <p:cNvSpPr/>
          <p:nvPr/>
        </p:nvSpPr>
        <p:spPr>
          <a:xfrm>
            <a:off x="4103916" y="3225308"/>
            <a:ext cx="1407522" cy="926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583BCC-EA0D-174D-8C8C-5B2BEC918DB1}"/>
              </a:ext>
            </a:extLst>
          </p:cNvPr>
          <p:cNvSpPr txBox="1"/>
          <p:nvPr/>
        </p:nvSpPr>
        <p:spPr>
          <a:xfrm>
            <a:off x="4252401" y="3377857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C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65C8492-0FBB-634C-8D7A-2A6BD8B0041B}"/>
              </a:ext>
            </a:extLst>
          </p:cNvPr>
          <p:cNvSpPr/>
          <p:nvPr/>
        </p:nvSpPr>
        <p:spPr>
          <a:xfrm>
            <a:off x="923871" y="405667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BC1352-9014-0242-AF8A-4AD47E82A2F0}"/>
              </a:ext>
            </a:extLst>
          </p:cNvPr>
          <p:cNvSpPr/>
          <p:nvPr/>
        </p:nvSpPr>
        <p:spPr>
          <a:xfrm>
            <a:off x="2786199" y="405436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878F7C-CBE7-A343-B9D7-91486BB65C8D}"/>
              </a:ext>
            </a:extLst>
          </p:cNvPr>
          <p:cNvSpPr/>
          <p:nvPr/>
        </p:nvSpPr>
        <p:spPr>
          <a:xfrm>
            <a:off x="4527261" y="403760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7FA1C3-27B1-FB4E-8579-72AFF403106B}"/>
              </a:ext>
            </a:extLst>
          </p:cNvPr>
          <p:cNvSpPr/>
          <p:nvPr/>
        </p:nvSpPr>
        <p:spPr>
          <a:xfrm>
            <a:off x="6510855" y="5212080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661853-6DE4-0D4B-81B0-1D0524768911}"/>
              </a:ext>
            </a:extLst>
          </p:cNvPr>
          <p:cNvSpPr/>
          <p:nvPr/>
        </p:nvSpPr>
        <p:spPr>
          <a:xfrm>
            <a:off x="6510855" y="2653546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C16183-157E-FD46-AB7B-27560A24CC2D}"/>
              </a:ext>
            </a:extLst>
          </p:cNvPr>
          <p:cNvSpPr txBox="1"/>
          <p:nvPr/>
        </p:nvSpPr>
        <p:spPr>
          <a:xfrm>
            <a:off x="8324882" y="2253734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8991F9-14B7-D545-A21C-8FC947970058}"/>
              </a:ext>
            </a:extLst>
          </p:cNvPr>
          <p:cNvSpPr/>
          <p:nvPr/>
        </p:nvSpPr>
        <p:spPr>
          <a:xfrm>
            <a:off x="7433740" y="4826770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639769-CA79-B54E-A580-541C9AF3EB63}"/>
              </a:ext>
            </a:extLst>
          </p:cNvPr>
          <p:cNvSpPr/>
          <p:nvPr/>
        </p:nvSpPr>
        <p:spPr>
          <a:xfrm>
            <a:off x="6632116" y="4313444"/>
            <a:ext cx="5010912" cy="451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GUEST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66959E-6EBF-504E-8EC3-EDBE57416156}"/>
              </a:ext>
            </a:extLst>
          </p:cNvPr>
          <p:cNvSpPr txBox="1"/>
          <p:nvPr/>
        </p:nvSpPr>
        <p:spPr>
          <a:xfrm>
            <a:off x="8371657" y="2650331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DFAC59-5A44-D148-8A00-48471714E25E}"/>
              </a:ext>
            </a:extLst>
          </p:cNvPr>
          <p:cNvSpPr/>
          <p:nvPr/>
        </p:nvSpPr>
        <p:spPr>
          <a:xfrm>
            <a:off x="6632116" y="3225308"/>
            <a:ext cx="1407522" cy="92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1C8A31-87B9-CB42-B0F6-237970DFA3A1}"/>
              </a:ext>
            </a:extLst>
          </p:cNvPr>
          <p:cNvSpPr/>
          <p:nvPr/>
        </p:nvSpPr>
        <p:spPr>
          <a:xfrm>
            <a:off x="8494444" y="3225308"/>
            <a:ext cx="1407522" cy="926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CACAE3-E644-0144-AB32-BC9F8D4112A4}"/>
              </a:ext>
            </a:extLst>
          </p:cNvPr>
          <p:cNvSpPr/>
          <p:nvPr/>
        </p:nvSpPr>
        <p:spPr>
          <a:xfrm>
            <a:off x="10235506" y="3225308"/>
            <a:ext cx="1407522" cy="926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0E19FD1-E4DC-1D46-AB68-299DF50FD9B1}"/>
              </a:ext>
            </a:extLst>
          </p:cNvPr>
          <p:cNvSpPr/>
          <p:nvPr/>
        </p:nvSpPr>
        <p:spPr>
          <a:xfrm>
            <a:off x="7055461" y="405667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6C035F-955F-004A-BF76-0916D0BDA4CF}"/>
              </a:ext>
            </a:extLst>
          </p:cNvPr>
          <p:cNvSpPr/>
          <p:nvPr/>
        </p:nvSpPr>
        <p:spPr>
          <a:xfrm>
            <a:off x="8917789" y="405436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A5B19A-995F-9D4C-8B58-FAD3C90941BB}"/>
              </a:ext>
            </a:extLst>
          </p:cNvPr>
          <p:cNvSpPr/>
          <p:nvPr/>
        </p:nvSpPr>
        <p:spPr>
          <a:xfrm>
            <a:off x="10658851" y="403760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Striped Right Arrow 2">
            <a:extLst>
              <a:ext uri="{FF2B5EF4-FFF2-40B4-BE49-F238E27FC236}">
                <a16:creationId xmlns:a16="http://schemas.microsoft.com/office/drawing/2014/main" id="{5A24B5BA-E624-1248-8FDC-975AEE9DB1C9}"/>
              </a:ext>
            </a:extLst>
          </p:cNvPr>
          <p:cNvSpPr/>
          <p:nvPr/>
        </p:nvSpPr>
        <p:spPr>
          <a:xfrm>
            <a:off x="5667147" y="3593300"/>
            <a:ext cx="814363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57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WebAssembly runtime on UniKernel</a:t>
            </a:r>
            <a:endParaRPr lang="en-CN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7FA1C3-27B1-FB4E-8579-72AFF403106B}"/>
              </a:ext>
            </a:extLst>
          </p:cNvPr>
          <p:cNvSpPr/>
          <p:nvPr/>
        </p:nvSpPr>
        <p:spPr>
          <a:xfrm>
            <a:off x="6468183" y="4820150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661853-6DE4-0D4B-81B0-1D0524768911}"/>
              </a:ext>
            </a:extLst>
          </p:cNvPr>
          <p:cNvSpPr/>
          <p:nvPr/>
        </p:nvSpPr>
        <p:spPr>
          <a:xfrm>
            <a:off x="6468183" y="2261616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C16183-157E-FD46-AB7B-27560A24CC2D}"/>
              </a:ext>
            </a:extLst>
          </p:cNvPr>
          <p:cNvSpPr txBox="1"/>
          <p:nvPr/>
        </p:nvSpPr>
        <p:spPr>
          <a:xfrm>
            <a:off x="8282210" y="1861804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8991F9-14B7-D545-A21C-8FC947970058}"/>
              </a:ext>
            </a:extLst>
          </p:cNvPr>
          <p:cNvSpPr/>
          <p:nvPr/>
        </p:nvSpPr>
        <p:spPr>
          <a:xfrm>
            <a:off x="7391068" y="4434840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639769-CA79-B54E-A580-541C9AF3EB63}"/>
              </a:ext>
            </a:extLst>
          </p:cNvPr>
          <p:cNvSpPr/>
          <p:nvPr/>
        </p:nvSpPr>
        <p:spPr>
          <a:xfrm>
            <a:off x="6589444" y="4211074"/>
            <a:ext cx="5010912" cy="161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10000"/>
                  </a:schemeClr>
                </a:solidFill>
              </a:rPr>
              <a:t>UniKernel</a:t>
            </a:r>
            <a:endParaRPr kumimoji="1"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66959E-6EBF-504E-8EC3-EDBE57416156}"/>
              </a:ext>
            </a:extLst>
          </p:cNvPr>
          <p:cNvSpPr txBox="1"/>
          <p:nvPr/>
        </p:nvSpPr>
        <p:spPr>
          <a:xfrm>
            <a:off x="8328985" y="2258401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DFAC59-5A44-D148-8A00-48471714E25E}"/>
              </a:ext>
            </a:extLst>
          </p:cNvPr>
          <p:cNvSpPr/>
          <p:nvPr/>
        </p:nvSpPr>
        <p:spPr>
          <a:xfrm>
            <a:off x="6589444" y="2833378"/>
            <a:ext cx="1407522" cy="137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1C8A31-87B9-CB42-B0F6-237970DFA3A1}"/>
              </a:ext>
            </a:extLst>
          </p:cNvPr>
          <p:cNvSpPr/>
          <p:nvPr/>
        </p:nvSpPr>
        <p:spPr>
          <a:xfrm>
            <a:off x="8451772" y="2833378"/>
            <a:ext cx="1407522" cy="13776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CACAE3-E644-0144-AB32-BC9F8D4112A4}"/>
              </a:ext>
            </a:extLst>
          </p:cNvPr>
          <p:cNvSpPr/>
          <p:nvPr/>
        </p:nvSpPr>
        <p:spPr>
          <a:xfrm>
            <a:off x="10192834" y="2833378"/>
            <a:ext cx="1407522" cy="13776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0E19FD1-E4DC-1D46-AB68-299DF50FD9B1}"/>
              </a:ext>
            </a:extLst>
          </p:cNvPr>
          <p:cNvSpPr/>
          <p:nvPr/>
        </p:nvSpPr>
        <p:spPr>
          <a:xfrm>
            <a:off x="7012789" y="4105704"/>
            <a:ext cx="560832" cy="19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6C035F-955F-004A-BF76-0916D0BDA4CF}"/>
              </a:ext>
            </a:extLst>
          </p:cNvPr>
          <p:cNvSpPr/>
          <p:nvPr/>
        </p:nvSpPr>
        <p:spPr>
          <a:xfrm>
            <a:off x="8875117" y="409677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A5B19A-995F-9D4C-8B58-FAD3C90941BB}"/>
              </a:ext>
            </a:extLst>
          </p:cNvPr>
          <p:cNvSpPr/>
          <p:nvPr/>
        </p:nvSpPr>
        <p:spPr>
          <a:xfrm>
            <a:off x="10616179" y="409677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Striped Right Arrow 2">
            <a:extLst>
              <a:ext uri="{FF2B5EF4-FFF2-40B4-BE49-F238E27FC236}">
                <a16:creationId xmlns:a16="http://schemas.microsoft.com/office/drawing/2014/main" id="{5A24B5BA-E624-1248-8FDC-975AEE9DB1C9}"/>
              </a:ext>
            </a:extLst>
          </p:cNvPr>
          <p:cNvSpPr/>
          <p:nvPr/>
        </p:nvSpPr>
        <p:spPr>
          <a:xfrm>
            <a:off x="5624475" y="3201370"/>
            <a:ext cx="814363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7C9C23E-51DC-174A-9D72-3CB884C22371}"/>
              </a:ext>
            </a:extLst>
          </p:cNvPr>
          <p:cNvSpPr/>
          <p:nvPr/>
        </p:nvSpPr>
        <p:spPr>
          <a:xfrm>
            <a:off x="385035" y="4820150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478F0F9-C08A-2244-8363-506963B4751B}"/>
              </a:ext>
            </a:extLst>
          </p:cNvPr>
          <p:cNvSpPr/>
          <p:nvPr/>
        </p:nvSpPr>
        <p:spPr>
          <a:xfrm>
            <a:off x="385035" y="2261616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40944A-F491-BC40-B226-1F034B1F9596}"/>
              </a:ext>
            </a:extLst>
          </p:cNvPr>
          <p:cNvSpPr txBox="1"/>
          <p:nvPr/>
        </p:nvSpPr>
        <p:spPr>
          <a:xfrm>
            <a:off x="2199062" y="1861804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ADA356-B965-E545-9B63-6E7FE3617E11}"/>
              </a:ext>
            </a:extLst>
          </p:cNvPr>
          <p:cNvSpPr/>
          <p:nvPr/>
        </p:nvSpPr>
        <p:spPr>
          <a:xfrm>
            <a:off x="1307920" y="4434840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B501C7-9B67-8E43-A977-08B19EF7F1D0}"/>
              </a:ext>
            </a:extLst>
          </p:cNvPr>
          <p:cNvSpPr/>
          <p:nvPr/>
        </p:nvSpPr>
        <p:spPr>
          <a:xfrm>
            <a:off x="506296" y="3921514"/>
            <a:ext cx="5010912" cy="451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GUEST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C4B5449-A72F-5F40-B9F9-97B56DC8E84D}"/>
              </a:ext>
            </a:extLst>
          </p:cNvPr>
          <p:cNvSpPr txBox="1"/>
          <p:nvPr/>
        </p:nvSpPr>
        <p:spPr>
          <a:xfrm>
            <a:off x="2245837" y="2258401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BCDFA0-D2C5-6F4B-9193-0E08B5148ED9}"/>
              </a:ext>
            </a:extLst>
          </p:cNvPr>
          <p:cNvSpPr/>
          <p:nvPr/>
        </p:nvSpPr>
        <p:spPr>
          <a:xfrm>
            <a:off x="506296" y="2833378"/>
            <a:ext cx="1407522" cy="92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B42737-991D-CC49-BF99-D627B2A9AA5E}"/>
              </a:ext>
            </a:extLst>
          </p:cNvPr>
          <p:cNvSpPr/>
          <p:nvPr/>
        </p:nvSpPr>
        <p:spPr>
          <a:xfrm>
            <a:off x="2368624" y="2833378"/>
            <a:ext cx="1407522" cy="926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938ADA-475E-2A4A-A52E-3E32445EB2EA}"/>
              </a:ext>
            </a:extLst>
          </p:cNvPr>
          <p:cNvSpPr/>
          <p:nvPr/>
        </p:nvSpPr>
        <p:spPr>
          <a:xfrm>
            <a:off x="4109686" y="2833378"/>
            <a:ext cx="1407522" cy="926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401C6D2-D4C0-0A40-AF73-A70E4E399378}"/>
              </a:ext>
            </a:extLst>
          </p:cNvPr>
          <p:cNvSpPr/>
          <p:nvPr/>
        </p:nvSpPr>
        <p:spPr>
          <a:xfrm>
            <a:off x="929641" y="366474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938796A-3E18-8A4D-A4A5-3387A6FB49E0}"/>
              </a:ext>
            </a:extLst>
          </p:cNvPr>
          <p:cNvSpPr/>
          <p:nvPr/>
        </p:nvSpPr>
        <p:spPr>
          <a:xfrm>
            <a:off x="2791969" y="366243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5FB323-1C52-244F-AB45-1D00AA91BDF3}"/>
              </a:ext>
            </a:extLst>
          </p:cNvPr>
          <p:cNvSpPr/>
          <p:nvPr/>
        </p:nvSpPr>
        <p:spPr>
          <a:xfrm>
            <a:off x="4533031" y="364567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9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C6A-5C59-C948-A9BE-19B47B4D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Why Kata </a:t>
            </a:r>
            <a:r>
              <a:rPr lang="en-US" altLang="zh-CN" sz="3200" dirty="0" err="1"/>
              <a:t>Containers+UniKernel+WebAssembly-runtime</a:t>
            </a:r>
            <a:r>
              <a:rPr lang="en-US" altLang="zh-CN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FF9F-830B-F947-8AD1-6F9F7044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Because</a:t>
            </a:r>
            <a:r>
              <a:rPr lang="en-US" altLang="zh-CN" dirty="0">
                <a:solidFill>
                  <a:schemeClr val="tx1"/>
                </a:solidFill>
              </a:rPr>
              <a:t> WebAssembly-runtime </a:t>
            </a:r>
            <a:r>
              <a:rPr lang="en-US" altLang="zh-CN" dirty="0"/>
              <a:t>provides enough application level isolation, </a:t>
            </a:r>
            <a:r>
              <a:rPr lang="en-US" altLang="zh-CN" dirty="0">
                <a:solidFill>
                  <a:schemeClr val="tx1"/>
                </a:solidFill>
              </a:rPr>
              <a:t> UniKernel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tx1"/>
                </a:solidFill>
              </a:rPr>
              <a:t>WebAssembly-runtime </a:t>
            </a:r>
            <a:r>
              <a:rPr lang="en-US" altLang="zh-CN" dirty="0"/>
              <a:t>run in kernel mode (ring 0) together.  It helps to reduce the overhead of mode switching.</a:t>
            </a:r>
          </a:p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tx1"/>
                </a:solidFill>
              </a:rPr>
              <a:t>UniKernel</a:t>
            </a:r>
            <a:r>
              <a:rPr lang="en-US" altLang="zh-CN" dirty="0"/>
              <a:t> tries to remove some of complexities that modern operating systems bring. It helps decrease the memory usage of </a:t>
            </a:r>
            <a:r>
              <a:rPr lang="en-US" altLang="zh-CN" dirty="0">
                <a:solidFill>
                  <a:schemeClr val="tx1"/>
                </a:solidFill>
              </a:rPr>
              <a:t>Kata Containers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Specialized implementations: you know what </a:t>
            </a:r>
            <a:r>
              <a:rPr lang="en-US" altLang="zh-CN" dirty="0">
                <a:solidFill>
                  <a:schemeClr val="tx1"/>
                </a:solidFill>
              </a:rPr>
              <a:t>WebAssembly-runtime</a:t>
            </a:r>
            <a:r>
              <a:rPr lang="en-US" altLang="zh-CN" dirty="0"/>
              <a:t> want and you can tweak and run </a:t>
            </a:r>
            <a:r>
              <a:rPr lang="en-US" altLang="zh-CN" dirty="0">
                <a:solidFill>
                  <a:schemeClr val="tx1"/>
                </a:solidFill>
              </a:rPr>
              <a:t>UniKernel</a:t>
            </a:r>
            <a:r>
              <a:rPr lang="en-US" altLang="zh-CN" dirty="0"/>
              <a:t> exactly the way you want it.</a:t>
            </a:r>
          </a:p>
          <a:p>
            <a:r>
              <a:rPr lang="en-US" dirty="0">
                <a:solidFill>
                  <a:schemeClr val="tx1"/>
                </a:solidFill>
              </a:rPr>
              <a:t>Kata Containers</a:t>
            </a:r>
            <a:r>
              <a:rPr lang="en-US" dirty="0"/>
              <a:t> support ShimV2 can help </a:t>
            </a:r>
            <a:r>
              <a:rPr lang="en-US" altLang="zh-CN" dirty="0">
                <a:solidFill>
                  <a:schemeClr val="tx1"/>
                </a:solidFill>
              </a:rPr>
              <a:t>WebAssembly-runtime </a:t>
            </a:r>
            <a:r>
              <a:rPr lang="en-US" altLang="zh-CN" dirty="0"/>
              <a:t>more containerized.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Kata Containers </a:t>
            </a:r>
            <a:r>
              <a:rPr lang="en-US" altLang="zh-CN" dirty="0"/>
              <a:t>support </a:t>
            </a:r>
            <a:r>
              <a:rPr lang="en-US" altLang="zh-CN" dirty="0" err="1"/>
              <a:t>virtio</a:t>
            </a:r>
            <a:r>
              <a:rPr lang="en-US" altLang="zh-CN" dirty="0"/>
              <a:t>-xxx can help </a:t>
            </a:r>
            <a:r>
              <a:rPr lang="en-US" altLang="zh-CN" dirty="0">
                <a:solidFill>
                  <a:schemeClr val="tx1"/>
                </a:solidFill>
              </a:rPr>
              <a:t>UniKernel </a:t>
            </a:r>
            <a:r>
              <a:rPr lang="en-US" altLang="zh-CN" dirty="0"/>
              <a:t>better support virtualization.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Kata Containers</a:t>
            </a:r>
            <a:r>
              <a:rPr lang="en-US" altLang="zh-CN" dirty="0"/>
              <a:t> provides virtualization level isolation for </a:t>
            </a:r>
            <a:r>
              <a:rPr lang="en-US" altLang="zh-CN" dirty="0">
                <a:solidFill>
                  <a:schemeClr val="tx1"/>
                </a:solidFill>
              </a:rPr>
              <a:t>WebAssembly-runtime</a:t>
            </a:r>
            <a:r>
              <a:rPr lang="en-US" altLang="zh-CN" dirty="0"/>
              <a:t>.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WebAssembly-runtime</a:t>
            </a:r>
            <a:r>
              <a:rPr lang="en-US" altLang="zh-CN" dirty="0"/>
              <a:t> make </a:t>
            </a:r>
            <a:r>
              <a:rPr lang="en-US" altLang="zh-CN" dirty="0">
                <a:solidFill>
                  <a:schemeClr val="tx1"/>
                </a:solidFill>
              </a:rPr>
              <a:t>UniKernel</a:t>
            </a:r>
            <a:r>
              <a:rPr lang="en-US" altLang="zh-CN" dirty="0"/>
              <a:t> friendlier to the software ecology.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728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625D-5A12-804D-8051-80BEFD79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Links</a:t>
            </a:r>
            <a:r>
              <a:rPr lang="en-US" dirty="0"/>
              <a:t> of demo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D297-53ED-F64C-A9F1-7A006CF2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Kata Containers: </a:t>
            </a:r>
            <a:r>
              <a:rPr lang="en-US" dirty="0">
                <a:hlinkClick r:id="rId2"/>
              </a:rPr>
              <a:t>https://github.com/teawater/kata-containers/tree/wasm_demo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https://github.com/teawater/libhermit-kata-agent/tree/wasm_demo</a:t>
            </a:r>
            <a:endParaRPr lang="en-US" dirty="0"/>
          </a:p>
          <a:p>
            <a:r>
              <a:rPr lang="en-US" dirty="0"/>
              <a:t>For </a:t>
            </a:r>
            <a:r>
              <a:rPr lang="en-US" altLang="zh-CN" dirty="0"/>
              <a:t>WebAssembly-runtime: </a:t>
            </a:r>
            <a:r>
              <a:rPr lang="en-US" dirty="0">
                <a:hlinkClick r:id="rId4"/>
              </a:rPr>
              <a:t>https://github.com/teawater/wasm-micro-runtime/tree/wasm_demo</a:t>
            </a:r>
            <a:endParaRPr lang="en-US" dirty="0"/>
          </a:p>
          <a:p>
            <a:r>
              <a:rPr lang="en-US" dirty="0"/>
              <a:t>For UniKernel: </a:t>
            </a:r>
            <a:r>
              <a:rPr lang="en-US" dirty="0">
                <a:hlinkClick r:id="rId5"/>
              </a:rPr>
              <a:t>https://github.com/hermitcore/libhermit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https://github.com/teawater/hermit-caves/tree/wasm_demo</a:t>
            </a:r>
            <a:endParaRPr lang="en-US" dirty="0"/>
          </a:p>
          <a:p>
            <a:r>
              <a:rPr lang="en-US" dirty="0"/>
              <a:t>Demo: </a:t>
            </a:r>
            <a:r>
              <a:rPr lang="en-US" dirty="0">
                <a:hlinkClick r:id="rId7"/>
              </a:rPr>
              <a:t>https://github.com/teawater/kata-wasm-demo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1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F05A3E"/>
      </a:dk1>
      <a:lt1>
        <a:srgbClr val="FFFFFF"/>
      </a:lt1>
      <a:dk2>
        <a:srgbClr val="2A394C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93209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ta-AntGroup" id="{60ECFF9A-223A-E949-9009-2D194F41CDF0}" vid="{7CB0E3EE-3AAE-5643-BFCE-CF7FAFB592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1431</TotalTime>
  <Words>418</Words>
  <Application>Microsoft Macintosh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Kata Containers +UniKernel+WebAssembly-runtime Demo</vt:lpstr>
      <vt:lpstr>What Is Kata Containers</vt:lpstr>
      <vt:lpstr>What Is WebAssembly</vt:lpstr>
      <vt:lpstr>WebAssembly runtime on guest Linux kernel with namespaces</vt:lpstr>
      <vt:lpstr>WebAssembly runtime isolation</vt:lpstr>
      <vt:lpstr>WebAssembly runtime on guest Linux kernel without namespaces</vt:lpstr>
      <vt:lpstr>WebAssembly runtime on UniKernel</vt:lpstr>
      <vt:lpstr>Why Kata Containers+UniKernel+WebAssembly-runtime?</vt:lpstr>
      <vt:lpstr>Links of demo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Xu</dc:creator>
  <cp:lastModifiedBy>Microsoft Office User</cp:lastModifiedBy>
  <cp:revision>141</cp:revision>
  <dcterms:created xsi:type="dcterms:W3CDTF">2020-10-13T06:46:44Z</dcterms:created>
  <dcterms:modified xsi:type="dcterms:W3CDTF">2021-10-28T03:03:02Z</dcterms:modified>
</cp:coreProperties>
</file>