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7" r:id="rId5"/>
  </p:sldMasterIdLst>
  <p:notesMasterIdLst>
    <p:notesMasterId r:id="rId28"/>
  </p:notesMasterIdLst>
  <p:sldIdLst>
    <p:sldId id="277" r:id="rId6"/>
    <p:sldId id="307" r:id="rId7"/>
    <p:sldId id="336" r:id="rId8"/>
    <p:sldId id="343" r:id="rId9"/>
    <p:sldId id="308" r:id="rId10"/>
    <p:sldId id="350" r:id="rId11"/>
    <p:sldId id="351" r:id="rId12"/>
    <p:sldId id="353" r:id="rId13"/>
    <p:sldId id="352" r:id="rId14"/>
    <p:sldId id="354" r:id="rId15"/>
    <p:sldId id="355" r:id="rId16"/>
    <p:sldId id="356" r:id="rId17"/>
    <p:sldId id="363" r:id="rId18"/>
    <p:sldId id="364" r:id="rId19"/>
    <p:sldId id="359" r:id="rId20"/>
    <p:sldId id="357" r:id="rId21"/>
    <p:sldId id="349" r:id="rId22"/>
    <p:sldId id="358" r:id="rId23"/>
    <p:sldId id="362" r:id="rId24"/>
    <p:sldId id="360" r:id="rId25"/>
    <p:sldId id="361" r:id="rId26"/>
    <p:sldId id="32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  <p:cmAuthor id="4" name="Microsoft Office User" initials="Office [4]" lastIdx="1" clrIdx="3">
    <p:extLst/>
  </p:cmAuthor>
  <p:cmAuthor id="5" name="Microsoft Office User" initials="Office [5]" lastIdx="1" clrIdx="4">
    <p:extLst/>
  </p:cmAuthor>
  <p:cmAuthor id="6" name="Microsoft Office User" initials="Office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E2006B"/>
    <a:srgbClr val="BFBFBF"/>
    <a:srgbClr val="8C8C8C"/>
    <a:srgbClr val="5A5A5A"/>
    <a:srgbClr val="6B6B6B"/>
    <a:srgbClr val="67686A"/>
    <a:srgbClr val="939393"/>
    <a:srgbClr val="58595B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4" autoAdjust="0"/>
    <p:restoredTop sz="96291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55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3A04-0626-44D4-B6D6-43B9D98023FD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4052-12FB-4B01-8A2E-D87AD7371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4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4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10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91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30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7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6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9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50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3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9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3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8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5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5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4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4052-12FB-4B01-8A2E-D87AD7371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Insert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43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633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8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56" hasCustomPrompt="1"/>
          </p:nvPr>
        </p:nvSpPr>
        <p:spPr>
          <a:xfrm>
            <a:off x="539751" y="1752289"/>
            <a:ext cx="3279539" cy="31121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>
                <a:solidFill>
                  <a:schemeClr val="accent5"/>
                </a:solidFill>
              </a:defRPr>
            </a:lvl1pPr>
            <a:lvl2pPr marL="457200" indent="0">
              <a:buFontTx/>
              <a:buNone/>
              <a:defRPr sz="1100" b="1">
                <a:solidFill>
                  <a:schemeClr val="tx2"/>
                </a:solidFill>
              </a:defRPr>
            </a:lvl2pPr>
            <a:lvl3pPr marL="914400" indent="0">
              <a:buFontTx/>
              <a:buNone/>
              <a:defRPr sz="1100" b="1">
                <a:solidFill>
                  <a:schemeClr val="tx2"/>
                </a:solidFill>
              </a:defRPr>
            </a:lvl3pPr>
            <a:lvl4pPr marL="1371600" indent="0">
              <a:buFontTx/>
              <a:buNone/>
              <a:defRPr sz="1100" b="1">
                <a:solidFill>
                  <a:schemeClr val="tx2"/>
                </a:solidFill>
              </a:defRPr>
            </a:lvl4pPr>
            <a:lvl5pPr marL="1828800" indent="0">
              <a:buFontTx/>
              <a:buNone/>
              <a:defRPr sz="11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Screen 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57"/>
          </p:nvPr>
        </p:nvSpPr>
        <p:spPr>
          <a:xfrm>
            <a:off x="3938588" y="1752290"/>
            <a:ext cx="7643812" cy="4524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510613" y="781159"/>
            <a:ext cx="9933516" cy="1330325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10613" y="2111484"/>
            <a:ext cx="9933516" cy="859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510612" y="3121278"/>
            <a:ext cx="2542885" cy="30530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10612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10612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510612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3669450" y="3121278"/>
            <a:ext cx="2542885" cy="300749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669450" y="3412221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3669450" y="3994114"/>
            <a:ext cx="2542885" cy="310507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rgbClr val="80BB3B"/>
                </a:solidFill>
              </a:defRPr>
            </a:lvl1pPr>
          </a:lstStyle>
          <a:p>
            <a:pPr lvl="0"/>
            <a:r>
              <a:rPr lang="en-US" dirty="0" smtClean="0"/>
              <a:t>First Last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19" hasCustomPrompt="1"/>
          </p:nvPr>
        </p:nvSpPr>
        <p:spPr>
          <a:xfrm>
            <a:off x="3669450" y="4285059"/>
            <a:ext cx="2542885" cy="415636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Email Address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10612" y="5747433"/>
            <a:ext cx="9933516" cy="1026753"/>
          </a:xfrm>
          <a:prstGeom prst="rect">
            <a:avLst/>
          </a:prstGeom>
        </p:spPr>
        <p:txBody>
          <a:bodyPr wrap="square" numCol="2" spcCol="27432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This publication contains general information only, and none of the member firms 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Limited, its member firms, or their related entities (collective, the “Deloitte Network”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) is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, by means of this publication, rendering professional advice or services. Before making any decision or taking any action that may affect your business, you should consult a qualified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professional adviser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 No entity in the Deloitte Network shall be responsible for any loss whatsoever sustained by any person who relies on this publication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As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used in this document, “Deloitte” means Deloitte Consulting LLP, a subsidiary of Deloitte LLP. Please see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www.deloitte.com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/us/about for a detailed description of the legal structure of Deloitte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LLP and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its subsidiaries. Certain services may not be available to attest clients under the rules and regulations of public accounting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750" dirty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Copyright © </a:t>
            </a: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2016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Deloitte Development LLC. All rights reserved. </a:t>
            </a:r>
            <a:endParaRPr lang="en-US" sz="750" dirty="0" smtClean="0">
              <a:solidFill>
                <a:schemeClr val="bg1">
                  <a:lumMod val="75000"/>
                </a:schemeClr>
              </a:solidFill>
              <a:latin typeface="Frutiger Next Pro Light"/>
              <a:cs typeface="Frutiger Next Pro Light"/>
            </a:endParaRPr>
          </a:p>
          <a:p>
            <a:pPr>
              <a:lnSpc>
                <a:spcPct val="120000"/>
              </a:lnSpc>
            </a:pPr>
            <a:r>
              <a:rPr lang="en-US" sz="750" dirty="0" smtClean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Member 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of Deloitte </a:t>
            </a:r>
            <a:r>
              <a:rPr lang="en-US" sz="750" dirty="0" err="1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Touche</a:t>
            </a:r>
            <a:r>
              <a:rPr lang="en-US" sz="750" dirty="0">
                <a:solidFill>
                  <a:schemeClr val="bg1">
                    <a:lumMod val="75000"/>
                  </a:schemeClr>
                </a:solidFill>
                <a:latin typeface="Frutiger Next Pro Light"/>
                <a:cs typeface="Frutiger Next Pro Light"/>
              </a:rPr>
              <a:t> Tohmatsu Limited</a:t>
            </a:r>
          </a:p>
        </p:txBody>
      </p:sp>
      <p:pic>
        <p:nvPicPr>
          <p:cNvPr id="27" name="Picture 26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54" y="5747433"/>
            <a:ext cx="876713" cy="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D closing slide white logo 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 descr="DEL_SEC_Digital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66" y="2797529"/>
            <a:ext cx="4105732" cy="189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8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08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11175" y="1279083"/>
            <a:ext cx="11071225" cy="6477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10492" y="2212900"/>
            <a:ext cx="11071907" cy="2576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55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772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94311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1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519164" y="181832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2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4311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3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519164" y="3302580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4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94311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5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519164" y="4808349"/>
            <a:ext cx="1246909" cy="1243775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Sample bios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444750" y="2048375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444750" y="2395309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44750" y="3596731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444750" y="3943665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444750" y="5144679"/>
            <a:ext cx="3348627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2444750" y="5491613"/>
            <a:ext cx="3348627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8016059" y="2048375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6059" y="2395309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16059" y="3596731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016059" y="3943665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016059" y="5144679"/>
            <a:ext cx="3566341" cy="34131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16059" y="5491613"/>
            <a:ext cx="3566341" cy="274637"/>
          </a:xfrm>
        </p:spPr>
        <p:txBody>
          <a:bodyPr/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Title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472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04883" y="1122363"/>
            <a:ext cx="10212330" cy="23876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4883" y="3289471"/>
            <a:ext cx="10212330" cy="46569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4883" y="4058039"/>
            <a:ext cx="10212388" cy="4032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0" cy="6858001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38" y="1138238"/>
            <a:ext cx="11075862" cy="2852737"/>
          </a:xfrm>
        </p:spPr>
        <p:txBody>
          <a:bodyPr anchor="b"/>
          <a:lstStyle>
            <a:lvl1pPr>
              <a:defRPr sz="7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05614" y="3990975"/>
            <a:ext cx="11175211" cy="6477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7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5"/>
            <a:ext cx="11071907" cy="9670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7"/>
            <a:ext cx="11071907" cy="4472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9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651" r:id="rId2"/>
    <p:sldLayoutId id="2147483747" r:id="rId3"/>
    <p:sldLayoutId id="2147483780" r:id="rId4"/>
    <p:sldLayoutId id="2147483654" r:id="rId5"/>
    <p:sldLayoutId id="2147483782" r:id="rId6"/>
    <p:sldLayoutId id="214748366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493" y="589866"/>
            <a:ext cx="11071907" cy="9539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493" y="1698438"/>
            <a:ext cx="1107190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/>
          </p:cNvSpPr>
          <p:nvPr userDrawn="1"/>
        </p:nvSpPr>
        <p:spPr bwMode="auto">
          <a:xfrm>
            <a:off x="609600" y="6452452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latin typeface="Frutiger Next Pro Bold" charset="0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rgbClr val="000000"/>
                </a:solidFill>
                <a:latin typeface="Frutiger Next Pro Light"/>
                <a:ea typeface="ＭＳ Ｐゴシック" charset="0"/>
                <a:cs typeface="Frutiger Next Pro Light"/>
                <a:sym typeface="Frutiger Next Pro Bold" charset="0"/>
              </a:rPr>
              <a:t>Copyright © 2015 Deloitte Development LLC. All rights reserved.</a:t>
            </a:r>
            <a:endParaRPr lang="en-US" sz="800" dirty="0">
              <a:solidFill>
                <a:srgbClr val="000000"/>
              </a:solidFill>
              <a:latin typeface="Frutiger Next Pro Ligh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  <p:sp>
        <p:nvSpPr>
          <p:cNvPr id="8" name="Rectangle 2"/>
          <p:cNvSpPr>
            <a:spLocks/>
          </p:cNvSpPr>
          <p:nvPr userDrawn="1"/>
        </p:nvSpPr>
        <p:spPr bwMode="auto">
          <a:xfrm>
            <a:off x="612648" y="6455664"/>
            <a:ext cx="29751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3B326353-43DC-204D-A3CF-95FE588E039A}" type="slidenum">
              <a:rPr lang="en-US" sz="80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pPr/>
              <a:t>‹#›</a:t>
            </a:fld>
            <a:r>
              <a:rPr lang="en-US" sz="10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Frutiger Next Pro Bold" charset="0"/>
              </a:rPr>
              <a:t> |  </a:t>
            </a:r>
            <a:r>
              <a:rPr lang="en-US" sz="80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Frutiger Next Pro Light"/>
                <a:sym typeface="Frutiger Next Pro Bold" charset="0"/>
              </a:rPr>
              <a:t>Copyright © 2016 Deloitte Development LLC. All rights reserved.</a:t>
            </a:r>
            <a:endParaRPr lang="en-US" sz="800" dirty="0">
              <a:solidFill>
                <a:schemeClr val="accent2"/>
              </a:solidFill>
              <a:latin typeface="+mn-lt"/>
              <a:ea typeface="ＭＳ Ｐゴシック" charset="0"/>
              <a:cs typeface="Frutiger Next Pro Light"/>
              <a:sym typeface="Frutiger Next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5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8" r:id="rId3"/>
    <p:sldLayoutId id="2147483781" r:id="rId4"/>
    <p:sldLayoutId id="2147483778" r:id="rId5"/>
    <p:sldLayoutId id="2147483761" r:id="rId6"/>
    <p:sldLayoutId id="2147483773" r:id="rId7"/>
    <p:sldLayoutId id="2147483763" r:id="rId8"/>
    <p:sldLayoutId id="2147483783" r:id="rId9"/>
    <p:sldLayoutId id="2147483765" r:id="rId10"/>
    <p:sldLayoutId id="214748376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5400" kern="1200" cap="all" spc="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SzPct val="75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github.com)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heroku.com)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treeapp.com/" TargetMode="Externa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download" TargetMode="External"/><Relationship Id="rId4" Type="http://schemas.openxmlformats.org/officeDocument/2006/relationships/hyperlink" Target="https://github.com/glenb0/frontendworkshop)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ZZ0oqfTQ7Glod5qJs9g_DSC_0180.jpg"/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504883" y="1122362"/>
            <a:ext cx="10212330" cy="3891071"/>
          </a:xfrm>
        </p:spPr>
        <p:txBody>
          <a:bodyPr anchor="t"/>
          <a:lstStyle/>
          <a:p>
            <a:r>
              <a:rPr lang="en-US" dirty="0" smtClean="0">
                <a:latin typeface="DIN Alternate" charset="0"/>
                <a:ea typeface="DIN Alternate" charset="0"/>
                <a:cs typeface="DIN Alternate" charset="0"/>
              </a:rPr>
              <a:t>Front End Development workshop</a:t>
            </a:r>
            <a:endParaRPr lang="en-US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173" y="5145843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WEEK FIVE: Hosting</a:t>
            </a:r>
            <a:endParaRPr lang="en-US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HOSTING?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Computers that live in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server farms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that respond to your web browser and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you the website.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18283" y="372512"/>
            <a:ext cx="1358713" cy="1451137"/>
            <a:chOff x="6357319" y="322407"/>
            <a:chExt cx="1358713" cy="1451137"/>
          </a:xfrm>
        </p:grpSpPr>
        <p:grpSp>
          <p:nvGrpSpPr>
            <p:cNvPr id="9" name="Group 8"/>
            <p:cNvGrpSpPr/>
            <p:nvPr/>
          </p:nvGrpSpPr>
          <p:grpSpPr>
            <a:xfrm>
              <a:off x="6357319" y="322407"/>
              <a:ext cx="1358713" cy="1358713"/>
              <a:chOff x="7509714" y="2696010"/>
              <a:chExt cx="1972489" cy="19724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7509714" y="2696010"/>
                <a:ext cx="1972489" cy="1972489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1433" y="2793635"/>
                <a:ext cx="1778887" cy="1489182"/>
              </a:xfrm>
              <a:prstGeom prst="rect">
                <a:avLst/>
              </a:prstGeom>
            </p:spPr>
          </p:pic>
        </p:grpSp>
        <p:sp>
          <p:nvSpPr>
            <p:cNvPr id="10" name="Triangle 9"/>
            <p:cNvSpPr/>
            <p:nvPr/>
          </p:nvSpPr>
          <p:spPr>
            <a:xfrm rot="-9060000">
              <a:off x="6464417" y="1570942"/>
              <a:ext cx="392514" cy="2026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8603" y="2461230"/>
            <a:ext cx="1444185" cy="1358713"/>
            <a:chOff x="3681046" y="3115777"/>
            <a:chExt cx="1444185" cy="1358713"/>
          </a:xfrm>
        </p:grpSpPr>
        <p:grpSp>
          <p:nvGrpSpPr>
            <p:cNvPr id="13" name="Group 12"/>
            <p:cNvGrpSpPr/>
            <p:nvPr/>
          </p:nvGrpSpPr>
          <p:grpSpPr>
            <a:xfrm>
              <a:off x="3681046" y="3115777"/>
              <a:ext cx="1444185" cy="1358713"/>
              <a:chOff x="6271847" y="322407"/>
              <a:chExt cx="1444185" cy="135871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iangle 14"/>
              <p:cNvSpPr/>
              <p:nvPr/>
            </p:nvSpPr>
            <p:spPr>
              <a:xfrm rot="18110616">
                <a:off x="6176891" y="543215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946" y="3365583"/>
              <a:ext cx="947856" cy="782659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64" y="4129796"/>
            <a:ext cx="1517591" cy="12530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0966" y="5367946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http://www.facebook.com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3533" y="4360384"/>
            <a:ext cx="6012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7" idx="3"/>
          </p:cNvCxnSpPr>
          <p:nvPr/>
        </p:nvCxnSpPr>
        <p:spPr>
          <a:xfrm>
            <a:off x="2637055" y="4756345"/>
            <a:ext cx="10784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83507" y="3975723"/>
            <a:ext cx="1634012" cy="1424682"/>
            <a:chOff x="3740298" y="4489503"/>
            <a:chExt cx="1634012" cy="142468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298" y="4489503"/>
              <a:ext cx="1255181" cy="91807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6647" y="4948540"/>
              <a:ext cx="757663" cy="55417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9713" y="4996110"/>
              <a:ext cx="1255181" cy="918075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3743218" y="5366779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DNS Server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595326" y="4711848"/>
            <a:ext cx="10784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00" y="3992948"/>
            <a:ext cx="1681263" cy="140745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564038" y="5366779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Server farm</a:t>
            </a:r>
          </a:p>
        </p:txBody>
      </p:sp>
    </p:spTree>
    <p:extLst>
      <p:ext uri="{BB962C8B-B14F-4D97-AF65-F5344CB8AC3E}">
        <p14:creationId xmlns:p14="http://schemas.microsoft.com/office/powerpoint/2010/main" val="17915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HOSTING?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Computers that live in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server farms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that respond to your web browser and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you the website.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18283" y="372512"/>
            <a:ext cx="1358713" cy="1451137"/>
            <a:chOff x="6357319" y="322407"/>
            <a:chExt cx="1358713" cy="1451137"/>
          </a:xfrm>
        </p:grpSpPr>
        <p:grpSp>
          <p:nvGrpSpPr>
            <p:cNvPr id="9" name="Group 8"/>
            <p:cNvGrpSpPr/>
            <p:nvPr/>
          </p:nvGrpSpPr>
          <p:grpSpPr>
            <a:xfrm>
              <a:off x="6357319" y="322407"/>
              <a:ext cx="1358713" cy="1358713"/>
              <a:chOff x="7509714" y="2696010"/>
              <a:chExt cx="1972489" cy="19724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7509714" y="2696010"/>
                <a:ext cx="1972489" cy="1972489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1433" y="2793635"/>
                <a:ext cx="1778887" cy="1489182"/>
              </a:xfrm>
              <a:prstGeom prst="rect">
                <a:avLst/>
              </a:prstGeom>
            </p:spPr>
          </p:pic>
        </p:grpSp>
        <p:sp>
          <p:nvSpPr>
            <p:cNvPr id="10" name="Triangle 9"/>
            <p:cNvSpPr/>
            <p:nvPr/>
          </p:nvSpPr>
          <p:spPr>
            <a:xfrm rot="-9060000">
              <a:off x="6464417" y="1570942"/>
              <a:ext cx="392514" cy="2026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8603" y="2461230"/>
            <a:ext cx="1444185" cy="1358713"/>
            <a:chOff x="3681046" y="3115777"/>
            <a:chExt cx="1444185" cy="1358713"/>
          </a:xfrm>
        </p:grpSpPr>
        <p:grpSp>
          <p:nvGrpSpPr>
            <p:cNvPr id="13" name="Group 12"/>
            <p:cNvGrpSpPr/>
            <p:nvPr/>
          </p:nvGrpSpPr>
          <p:grpSpPr>
            <a:xfrm>
              <a:off x="3681046" y="3115777"/>
              <a:ext cx="1444185" cy="1358713"/>
              <a:chOff x="6271847" y="322407"/>
              <a:chExt cx="1444185" cy="135871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iangle 14"/>
              <p:cNvSpPr/>
              <p:nvPr/>
            </p:nvSpPr>
            <p:spPr>
              <a:xfrm rot="18110616">
                <a:off x="6176891" y="543215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946" y="3365583"/>
              <a:ext cx="947856" cy="782659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64" y="4129796"/>
            <a:ext cx="1517591" cy="12530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0966" y="5367946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http://www.facebook.com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3533" y="4360384"/>
            <a:ext cx="6012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668" y="4147308"/>
            <a:ext cx="1517591" cy="1253097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7" idx="3"/>
          </p:cNvCxnSpPr>
          <p:nvPr/>
        </p:nvCxnSpPr>
        <p:spPr>
          <a:xfrm>
            <a:off x="2637055" y="4756345"/>
            <a:ext cx="10784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83507" y="3975723"/>
            <a:ext cx="1634012" cy="1424682"/>
            <a:chOff x="3740298" y="4489503"/>
            <a:chExt cx="1634012" cy="142468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298" y="4489503"/>
              <a:ext cx="1255181" cy="91807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6647" y="4948540"/>
              <a:ext cx="757663" cy="55417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9713" y="4996110"/>
              <a:ext cx="1255181" cy="918075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3743218" y="5366779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DNS Server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595326" y="4711848"/>
            <a:ext cx="10784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00" y="3992948"/>
            <a:ext cx="1681263" cy="140745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564038" y="5366779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Server farm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361963" y="4756345"/>
            <a:ext cx="10784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40982" y="5351748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13168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is one kind of “source control”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Helps manage, combine and merge code from different places into one version. This is called a “repository.”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Multiple developers can work on the same project, if they’re all combining their code with something like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is a company that stores repositories for developers.</a:t>
            </a:r>
          </a:p>
        </p:txBody>
      </p:sp>
    </p:spTree>
    <p:extLst>
      <p:ext uri="{BB962C8B-B14F-4D97-AF65-F5344CB8AC3E}">
        <p14:creationId xmlns:p14="http://schemas.microsoft.com/office/powerpoint/2010/main" val="87520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is one kind of “source control”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Helps manage, combine and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merge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code from different places into one version. This is called a “repository.”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Multiple developers can work on the same project, if they’re all combining their code with something like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is a company that stores repositories for developers.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15279" y="909934"/>
            <a:ext cx="1358713" cy="1505822"/>
            <a:chOff x="6181473" y="1589291"/>
            <a:chExt cx="1358713" cy="1505822"/>
          </a:xfrm>
        </p:grpSpPr>
        <p:grpSp>
          <p:nvGrpSpPr>
            <p:cNvPr id="8" name="Group 7"/>
            <p:cNvGrpSpPr/>
            <p:nvPr/>
          </p:nvGrpSpPr>
          <p:grpSpPr>
            <a:xfrm>
              <a:off x="6181473" y="1589291"/>
              <a:ext cx="1358713" cy="1505822"/>
              <a:chOff x="6357319" y="322407"/>
              <a:chExt cx="1358713" cy="150582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riangle 10"/>
              <p:cNvSpPr/>
              <p:nvPr/>
            </p:nvSpPr>
            <p:spPr>
              <a:xfrm rot="12027894">
                <a:off x="6581508" y="1625627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47" y="1829243"/>
              <a:ext cx="1089764" cy="898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40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is one kind of “source control”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Helps manage, combine and 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merge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code from different places into one version. This is called a “repository.”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Multiple developers can work on the same project, if they’re all combining their code with something like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is a company that stores repositories for developers.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15279" y="909934"/>
            <a:ext cx="1358713" cy="1505822"/>
            <a:chOff x="6181473" y="1589291"/>
            <a:chExt cx="1358713" cy="1505822"/>
          </a:xfrm>
        </p:grpSpPr>
        <p:grpSp>
          <p:nvGrpSpPr>
            <p:cNvPr id="8" name="Group 7"/>
            <p:cNvGrpSpPr/>
            <p:nvPr/>
          </p:nvGrpSpPr>
          <p:grpSpPr>
            <a:xfrm>
              <a:off x="6181473" y="1589291"/>
              <a:ext cx="1358713" cy="1505822"/>
              <a:chOff x="6357319" y="322407"/>
              <a:chExt cx="1358713" cy="1505822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riangle 10"/>
              <p:cNvSpPr/>
              <p:nvPr/>
            </p:nvSpPr>
            <p:spPr>
              <a:xfrm rot="12027894">
                <a:off x="6581508" y="1625627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5947" y="1829243"/>
              <a:ext cx="1089764" cy="89827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467065" y="3435787"/>
            <a:ext cx="1358713" cy="1505822"/>
            <a:chOff x="2431569" y="3498418"/>
            <a:chExt cx="1358713" cy="1505822"/>
          </a:xfrm>
        </p:grpSpPr>
        <p:grpSp>
          <p:nvGrpSpPr>
            <p:cNvPr id="21" name="Group 20"/>
            <p:cNvGrpSpPr/>
            <p:nvPr/>
          </p:nvGrpSpPr>
          <p:grpSpPr>
            <a:xfrm>
              <a:off x="2431569" y="3498418"/>
              <a:ext cx="1358713" cy="1505822"/>
              <a:chOff x="6357319" y="322407"/>
              <a:chExt cx="1358713" cy="150582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riangle 23"/>
              <p:cNvSpPr/>
              <p:nvPr/>
            </p:nvSpPr>
            <p:spPr>
              <a:xfrm rot="12027894">
                <a:off x="6581508" y="1625627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774" y="3755345"/>
              <a:ext cx="804302" cy="804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218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66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Create a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account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www.github.com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- it’s free</a:t>
            </a:r>
          </a:p>
        </p:txBody>
      </p:sp>
    </p:spTree>
    <p:extLst>
      <p:ext uri="{BB962C8B-B14F-4D97-AF65-F5344CB8AC3E}">
        <p14:creationId xmlns:p14="http://schemas.microsoft.com/office/powerpoint/2010/main" val="21296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6000" dirty="0" err="1" smtClean="0"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is a company that owns sever farms and rents space on them.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Create a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account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www.heroku.com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- it’s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free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" y="1053022"/>
            <a:ext cx="1874782" cy="15480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" y="2760953"/>
            <a:ext cx="1874782" cy="15480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8" y="4468884"/>
            <a:ext cx="1874782" cy="15480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00" y="2803194"/>
            <a:ext cx="1474952" cy="14749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13586" y="2177659"/>
            <a:ext cx="2417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endParaRPr lang="en-US" sz="25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5307" y="416071"/>
            <a:ext cx="2417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Code(s)</a:t>
            </a:r>
            <a:endParaRPr lang="en-US" sz="25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16" name="Straight Arrow Connector 15"/>
          <p:cNvCxnSpPr>
            <a:stCxn id="9" idx="3"/>
          </p:cNvCxnSpPr>
          <p:nvPr/>
        </p:nvCxnSpPr>
        <p:spPr>
          <a:xfrm>
            <a:off x="2438400" y="1827039"/>
            <a:ext cx="1439917" cy="97615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38400" y="3510639"/>
            <a:ext cx="1418897" cy="182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438399" y="4272446"/>
            <a:ext cx="1429408" cy="8515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87" y="2938079"/>
            <a:ext cx="1181573" cy="11815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91383" y="2176299"/>
            <a:ext cx="24173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endParaRPr lang="en-US" sz="25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31" name="Straight Arrow Connector 30"/>
          <p:cNvCxnSpPr>
            <a:endCxn id="21" idx="1"/>
          </p:cNvCxnSpPr>
          <p:nvPr/>
        </p:nvCxnSpPr>
        <p:spPr>
          <a:xfrm>
            <a:off x="5776745" y="3517971"/>
            <a:ext cx="932542" cy="1089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949" y="119108"/>
            <a:ext cx="1874781" cy="154803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011" y="3843439"/>
            <a:ext cx="1039116" cy="85801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996" y="4671116"/>
            <a:ext cx="1874781" cy="154803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016" y="1760854"/>
            <a:ext cx="1584015" cy="1307944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H="1">
            <a:off x="7955331" y="1827039"/>
            <a:ext cx="1005006" cy="124175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043226" y="2720083"/>
            <a:ext cx="2592785" cy="57369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8043226" y="3632453"/>
            <a:ext cx="2529504" cy="48719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949578" y="3913208"/>
            <a:ext cx="873824" cy="95941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A quick fix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0" lvl="2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Rename “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index.html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to ”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index.php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</a:t>
            </a:r>
          </a:p>
          <a:p>
            <a:pPr marL="1428750" lvl="2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Add this to line #1:</a:t>
            </a:r>
          </a:p>
          <a:p>
            <a:pPr marL="1885950" lvl="3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&lt;?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php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$foo = ’bar’; ?&gt;</a:t>
            </a:r>
          </a:p>
          <a:p>
            <a:pPr marL="1885950" lvl="3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It means nothing, but tricks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into thinking we’ve built a PHP application, which it can deploy for us.</a:t>
            </a:r>
          </a:p>
        </p:txBody>
      </p:sp>
    </p:spTree>
    <p:extLst>
      <p:ext uri="{BB962C8B-B14F-4D97-AF65-F5344CB8AC3E}">
        <p14:creationId xmlns:p14="http://schemas.microsoft.com/office/powerpoint/2010/main" val="212168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Create a repo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0" lvl="2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Download Source Tree: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https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://www.sourcetreeapp.com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/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1428750" lvl="2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Open it</a:t>
            </a:r>
          </a:p>
          <a:p>
            <a:pPr marL="1428750" lvl="2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Sign in w/ your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credentials</a:t>
            </a:r>
          </a:p>
          <a:p>
            <a:pPr marL="1428750" lvl="2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“New Repository” -&gt; your working folder</a:t>
            </a:r>
          </a:p>
          <a:p>
            <a:pPr marL="1428750" lvl="2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Check “Add remote repository”</a:t>
            </a:r>
          </a:p>
          <a:p>
            <a:pPr marL="1428750" lvl="2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Make it “public” (“private” isn’t free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  <a:p>
            <a:pPr marL="1428750" lvl="2" indent="-51435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Create a “commit”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41" y="1589291"/>
            <a:ext cx="740080" cy="7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(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Hosting (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- basics</a:t>
            </a:r>
          </a:p>
        </p:txBody>
      </p:sp>
    </p:spTree>
    <p:extLst>
      <p:ext uri="{BB962C8B-B14F-4D97-AF65-F5344CB8AC3E}">
        <p14:creationId xmlns:p14="http://schemas.microsoft.com/office/powerpoint/2010/main" val="18376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Create an app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Go to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Heroku.com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Create a “New” application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Select “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as the “Deployment Method” – select the repo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Click “Enable Automatic </a:t>
            </a:r>
            <a:r>
              <a:rPr lang="en-US" sz="280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Deploys”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7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Push the code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SourceTree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, “push” your repository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References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" y="1352714"/>
            <a:ext cx="10658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Browsers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Chrome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Text editors (IDE’s)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Sublime Text 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https://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www.sublimetext.com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3"/>
              </a:rPr>
              <a:t>/download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Repositories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https://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  <a:hlinkClick r:id="rId4"/>
              </a:rPr>
              <a:t>github.com/glenb0/frontendworkshop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Local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environment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python -m 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SimpleHTTPServer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8000</a:t>
            </a:r>
            <a:endParaRPr lang="en-US" sz="2800" dirty="0" smtClean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Review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529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 (jQuery)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Hosting (</a:t>
            </a: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) - basics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51586" y="4577549"/>
            <a:ext cx="374862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00209" y="3110608"/>
            <a:ext cx="41734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What is jQuery?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Animations</a:t>
            </a:r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Event handling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This week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589291"/>
            <a:ext cx="10658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Tentative timeline: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HTML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– basics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CSS - 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intermediate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Javascript</a:t>
            </a:r>
            <a:r>
              <a:rPr lang="en-US" sz="2800" dirty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 (jQuery)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Hosting (</a:t>
            </a:r>
            <a:r>
              <a:rPr lang="en-US" sz="2800" dirty="0" err="1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) - </a:t>
            </a:r>
            <a:r>
              <a:rPr lang="en-US" sz="2800" dirty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basics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70106" y="3110608"/>
            <a:ext cx="41734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What is hosting?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git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What is </a:t>
            </a:r>
            <a:r>
              <a:rPr lang="en-US" sz="2800" dirty="0" err="1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Heroku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Hosting our app</a:t>
            </a:r>
            <a:endParaRPr lang="en-US" sz="2800" dirty="0">
              <a:solidFill>
                <a:schemeClr val="bg1"/>
              </a:solidFill>
              <a:latin typeface="DIN Alternate" charset="0"/>
              <a:ea typeface="DIN Alternate" charset="0"/>
              <a:cs typeface="DIN Alternate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241954" y="5203195"/>
            <a:ext cx="239201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HOSTING?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1307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Computers that live in “server farms” that respond to your web browser and “serve” you the website.</a:t>
            </a:r>
          </a:p>
        </p:txBody>
      </p:sp>
    </p:spTree>
    <p:extLst>
      <p:ext uri="{BB962C8B-B14F-4D97-AF65-F5344CB8AC3E}">
        <p14:creationId xmlns:p14="http://schemas.microsoft.com/office/powerpoint/2010/main" val="18838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HOSTING?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Computers that live in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server farms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that respond to your web browser and “serve” you the website.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18283" y="372512"/>
            <a:ext cx="1358713" cy="1451137"/>
            <a:chOff x="6357319" y="322407"/>
            <a:chExt cx="1358713" cy="1451137"/>
          </a:xfrm>
        </p:grpSpPr>
        <p:grpSp>
          <p:nvGrpSpPr>
            <p:cNvPr id="9" name="Group 8"/>
            <p:cNvGrpSpPr/>
            <p:nvPr/>
          </p:nvGrpSpPr>
          <p:grpSpPr>
            <a:xfrm>
              <a:off x="6357319" y="322407"/>
              <a:ext cx="1358713" cy="1358713"/>
              <a:chOff x="7509714" y="2696010"/>
              <a:chExt cx="1972489" cy="19724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7509714" y="2696010"/>
                <a:ext cx="1972489" cy="1972489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1432" y="2793634"/>
                <a:ext cx="1778888" cy="1489183"/>
              </a:xfrm>
              <a:prstGeom prst="rect">
                <a:avLst/>
              </a:prstGeom>
            </p:spPr>
          </p:pic>
        </p:grpSp>
        <p:sp>
          <p:nvSpPr>
            <p:cNvPr id="10" name="Triangle 9"/>
            <p:cNvSpPr/>
            <p:nvPr/>
          </p:nvSpPr>
          <p:spPr>
            <a:xfrm rot="-9060000">
              <a:off x="6464417" y="1570942"/>
              <a:ext cx="392514" cy="2026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931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HOSTING?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Computers that live in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server farms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that respond to your web browser and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you the website.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18283" y="372512"/>
            <a:ext cx="1358713" cy="1451137"/>
            <a:chOff x="6357319" y="322407"/>
            <a:chExt cx="1358713" cy="1451137"/>
          </a:xfrm>
        </p:grpSpPr>
        <p:grpSp>
          <p:nvGrpSpPr>
            <p:cNvPr id="9" name="Group 8"/>
            <p:cNvGrpSpPr/>
            <p:nvPr/>
          </p:nvGrpSpPr>
          <p:grpSpPr>
            <a:xfrm>
              <a:off x="6357319" y="322407"/>
              <a:ext cx="1358713" cy="1358713"/>
              <a:chOff x="7509714" y="2696010"/>
              <a:chExt cx="1972489" cy="19724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7509714" y="2696010"/>
                <a:ext cx="1972489" cy="1972489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1433" y="2793635"/>
                <a:ext cx="1778887" cy="1489182"/>
              </a:xfrm>
              <a:prstGeom prst="rect">
                <a:avLst/>
              </a:prstGeom>
            </p:spPr>
          </p:pic>
        </p:grpSp>
        <p:sp>
          <p:nvSpPr>
            <p:cNvPr id="10" name="Triangle 9"/>
            <p:cNvSpPr/>
            <p:nvPr/>
          </p:nvSpPr>
          <p:spPr>
            <a:xfrm rot="-9060000">
              <a:off x="6464417" y="1570942"/>
              <a:ext cx="392514" cy="2026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8603" y="2461230"/>
            <a:ext cx="1444185" cy="1358713"/>
            <a:chOff x="3681046" y="3115777"/>
            <a:chExt cx="1444185" cy="1358713"/>
          </a:xfrm>
        </p:grpSpPr>
        <p:grpSp>
          <p:nvGrpSpPr>
            <p:cNvPr id="13" name="Group 12"/>
            <p:cNvGrpSpPr/>
            <p:nvPr/>
          </p:nvGrpSpPr>
          <p:grpSpPr>
            <a:xfrm>
              <a:off x="3681046" y="3115777"/>
              <a:ext cx="1444185" cy="1358713"/>
              <a:chOff x="6271847" y="322407"/>
              <a:chExt cx="1444185" cy="135871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iangle 14"/>
              <p:cNvSpPr/>
              <p:nvPr/>
            </p:nvSpPr>
            <p:spPr>
              <a:xfrm rot="18110616">
                <a:off x="6176891" y="543215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946" y="3365583"/>
              <a:ext cx="947856" cy="782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767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HOSTING?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Computers that live in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server farms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that respond to your web browser and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you the website.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18283" y="372512"/>
            <a:ext cx="1358713" cy="1451137"/>
            <a:chOff x="6357319" y="322407"/>
            <a:chExt cx="1358713" cy="1451137"/>
          </a:xfrm>
        </p:grpSpPr>
        <p:grpSp>
          <p:nvGrpSpPr>
            <p:cNvPr id="9" name="Group 8"/>
            <p:cNvGrpSpPr/>
            <p:nvPr/>
          </p:nvGrpSpPr>
          <p:grpSpPr>
            <a:xfrm>
              <a:off x="6357319" y="322407"/>
              <a:ext cx="1358713" cy="1358713"/>
              <a:chOff x="7509714" y="2696010"/>
              <a:chExt cx="1972489" cy="19724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7509714" y="2696010"/>
                <a:ext cx="1972489" cy="1972489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1433" y="2793635"/>
                <a:ext cx="1778887" cy="1489182"/>
              </a:xfrm>
              <a:prstGeom prst="rect">
                <a:avLst/>
              </a:prstGeom>
            </p:spPr>
          </p:pic>
        </p:grpSp>
        <p:sp>
          <p:nvSpPr>
            <p:cNvPr id="10" name="Triangle 9"/>
            <p:cNvSpPr/>
            <p:nvPr/>
          </p:nvSpPr>
          <p:spPr>
            <a:xfrm rot="-9060000">
              <a:off x="6464417" y="1570942"/>
              <a:ext cx="392514" cy="2026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8603" y="2461230"/>
            <a:ext cx="1444185" cy="1358713"/>
            <a:chOff x="3681046" y="3115777"/>
            <a:chExt cx="1444185" cy="1358713"/>
          </a:xfrm>
        </p:grpSpPr>
        <p:grpSp>
          <p:nvGrpSpPr>
            <p:cNvPr id="13" name="Group 12"/>
            <p:cNvGrpSpPr/>
            <p:nvPr/>
          </p:nvGrpSpPr>
          <p:grpSpPr>
            <a:xfrm>
              <a:off x="3681046" y="3115777"/>
              <a:ext cx="1444185" cy="1358713"/>
              <a:chOff x="6271847" y="322407"/>
              <a:chExt cx="1444185" cy="135871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iangle 14"/>
              <p:cNvSpPr/>
              <p:nvPr/>
            </p:nvSpPr>
            <p:spPr>
              <a:xfrm rot="18110616">
                <a:off x="6176891" y="543215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946" y="3365583"/>
              <a:ext cx="947856" cy="782659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64" y="4129796"/>
            <a:ext cx="1517591" cy="12530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0966" y="5367946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http://www.facebook.com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3533" y="4360384"/>
            <a:ext cx="6012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ctrTitle"/>
          </p:nvPr>
        </p:nvSpPr>
        <p:spPr>
          <a:xfrm>
            <a:off x="1" y="555729"/>
            <a:ext cx="12192000" cy="892071"/>
          </a:xfrm>
        </p:spPr>
        <p:txBody>
          <a:bodyPr anchor="t"/>
          <a:lstStyle/>
          <a:p>
            <a:pPr algn="ctr"/>
            <a:r>
              <a:rPr lang="en-US" sz="6000" dirty="0" smtClean="0">
                <a:latin typeface="DIN Alternate" charset="0"/>
                <a:ea typeface="DIN Alternate" charset="0"/>
                <a:cs typeface="DIN Alternate" charset="0"/>
              </a:rPr>
              <a:t>What is HOSTING?</a:t>
            </a:r>
            <a:endParaRPr lang="en-US" sz="6000" dirty="0">
              <a:latin typeface="DIN Alternate" charset="0"/>
              <a:ea typeface="DIN Alternate" charset="0"/>
              <a:cs typeface="DIN Alternat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9291"/>
            <a:ext cx="10658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Computers that live in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server farms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that respond to your web browser and “</a:t>
            </a:r>
            <a:r>
              <a:rPr lang="en-US" sz="2800" dirty="0" smtClean="0">
                <a:solidFill>
                  <a:srgbClr val="92D050"/>
                </a:solidFill>
                <a:latin typeface="DIN Alternate" charset="0"/>
                <a:ea typeface="DIN Alternate" charset="0"/>
                <a:cs typeface="DIN Alternate" charset="0"/>
              </a:rPr>
              <a:t>serve</a:t>
            </a:r>
            <a:r>
              <a:rPr lang="en-US" sz="28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” you the website.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18283" y="372512"/>
            <a:ext cx="1358713" cy="1451137"/>
            <a:chOff x="6357319" y="322407"/>
            <a:chExt cx="1358713" cy="1451137"/>
          </a:xfrm>
        </p:grpSpPr>
        <p:grpSp>
          <p:nvGrpSpPr>
            <p:cNvPr id="9" name="Group 8"/>
            <p:cNvGrpSpPr/>
            <p:nvPr/>
          </p:nvGrpSpPr>
          <p:grpSpPr>
            <a:xfrm>
              <a:off x="6357319" y="322407"/>
              <a:ext cx="1358713" cy="1358713"/>
              <a:chOff x="7509714" y="2696010"/>
              <a:chExt cx="1972489" cy="197248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7509714" y="2696010"/>
                <a:ext cx="1972489" cy="1972489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1433" y="2793635"/>
                <a:ext cx="1778887" cy="1489182"/>
              </a:xfrm>
              <a:prstGeom prst="rect">
                <a:avLst/>
              </a:prstGeom>
            </p:spPr>
          </p:pic>
        </p:grpSp>
        <p:sp>
          <p:nvSpPr>
            <p:cNvPr id="10" name="Triangle 9"/>
            <p:cNvSpPr/>
            <p:nvPr/>
          </p:nvSpPr>
          <p:spPr>
            <a:xfrm rot="-9060000">
              <a:off x="6464417" y="1570942"/>
              <a:ext cx="392514" cy="20260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68603" y="2461230"/>
            <a:ext cx="1444185" cy="1358713"/>
            <a:chOff x="3681046" y="3115777"/>
            <a:chExt cx="1444185" cy="1358713"/>
          </a:xfrm>
        </p:grpSpPr>
        <p:grpSp>
          <p:nvGrpSpPr>
            <p:cNvPr id="13" name="Group 12"/>
            <p:cNvGrpSpPr/>
            <p:nvPr/>
          </p:nvGrpSpPr>
          <p:grpSpPr>
            <a:xfrm>
              <a:off x="3681046" y="3115777"/>
              <a:ext cx="1444185" cy="1358713"/>
              <a:chOff x="6271847" y="322407"/>
              <a:chExt cx="1444185" cy="135871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357319" y="322407"/>
                <a:ext cx="1358713" cy="1358713"/>
              </a:xfrm>
              <a:prstGeom prst="ellipse">
                <a:avLst/>
              </a:prstGeom>
              <a:solidFill>
                <a:srgbClr val="92D05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riangle 14"/>
              <p:cNvSpPr/>
              <p:nvPr/>
            </p:nvSpPr>
            <p:spPr>
              <a:xfrm rot="18110616">
                <a:off x="6176891" y="543215"/>
                <a:ext cx="392514" cy="20260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1946" y="3365583"/>
              <a:ext cx="947856" cy="782659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64" y="4129796"/>
            <a:ext cx="1517591" cy="12530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20966" y="5367946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http://www.facebook.com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3533" y="4360384"/>
            <a:ext cx="60125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7" idx="3"/>
          </p:cNvCxnSpPr>
          <p:nvPr/>
        </p:nvCxnSpPr>
        <p:spPr>
          <a:xfrm>
            <a:off x="2637055" y="4756345"/>
            <a:ext cx="107842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83507" y="3975723"/>
            <a:ext cx="1634012" cy="1424682"/>
            <a:chOff x="3740298" y="4489503"/>
            <a:chExt cx="1634012" cy="142468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0298" y="4489503"/>
              <a:ext cx="1255181" cy="91807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6647" y="4948540"/>
              <a:ext cx="757663" cy="55417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9713" y="4996110"/>
              <a:ext cx="1255181" cy="918075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3743218" y="5366779"/>
            <a:ext cx="1914587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rPr>
              <a:t>DNS Server</a:t>
            </a:r>
          </a:p>
        </p:txBody>
      </p:sp>
    </p:spTree>
    <p:extLst>
      <p:ext uri="{BB962C8B-B14F-4D97-AF65-F5344CB8AC3E}">
        <p14:creationId xmlns:p14="http://schemas.microsoft.com/office/powerpoint/2010/main" val="13681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D_White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D_Black v1">
  <a:themeElements>
    <a:clrScheme name="Custom 1">
      <a:dk1>
        <a:srgbClr val="5C5C5C"/>
      </a:dk1>
      <a:lt1>
        <a:sysClr val="window" lastClr="FFFFFF"/>
      </a:lt1>
      <a:dk2>
        <a:srgbClr val="3F3F3F"/>
      </a:dk2>
      <a:lt2>
        <a:srgbClr val="E7E7E8"/>
      </a:lt2>
      <a:accent1>
        <a:srgbClr val="000000"/>
      </a:accent1>
      <a:accent2>
        <a:srgbClr val="8C8C8C"/>
      </a:accent2>
      <a:accent3>
        <a:srgbClr val="B4B4B4"/>
      </a:accent3>
      <a:accent4>
        <a:srgbClr val="DCDCDC"/>
      </a:accent4>
      <a:accent5>
        <a:srgbClr val="81BC00"/>
      </a:accent5>
      <a:accent6>
        <a:srgbClr val="00A1DE"/>
      </a:accent6>
      <a:hlink>
        <a:srgbClr val="8CC249"/>
      </a:hlink>
      <a:folHlink>
        <a:srgbClr val="8CC249"/>
      </a:folHlink>
    </a:clrScheme>
    <a:fontScheme name="Deloitte Digital">
      <a:majorFont>
        <a:latin typeface="Knockout HTF27-JuniorBantamwt"/>
        <a:ea typeface=""/>
        <a:cs typeface=""/>
      </a:majorFont>
      <a:minorFont>
        <a:latin typeface="Frutiger Nex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915BE87D957B459DD56033E3C8C214" ma:contentTypeVersion="1" ma:contentTypeDescription="Create a new document." ma:contentTypeScope="" ma:versionID="dfcab530593e001d9954193f968caf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C08844-6735-439A-8D1E-E98679DC32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7670C-82E5-4399-A861-0C903DED3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651F788-159A-4D49-8841-C65F9F7C8B7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30758</TotalTime>
  <Words>739</Words>
  <Application>Microsoft Macintosh PowerPoint</Application>
  <PresentationFormat>Widescreen</PresentationFormat>
  <Paragraphs>128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DIN Alternate</vt:lpstr>
      <vt:lpstr>Frutiger Next Pro Bold</vt:lpstr>
      <vt:lpstr>Frutiger Next Pro Light</vt:lpstr>
      <vt:lpstr>Knockout HTF27-JuniorBantamwt</vt:lpstr>
      <vt:lpstr>ＭＳ Ｐゴシック</vt:lpstr>
      <vt:lpstr>Arial</vt:lpstr>
      <vt:lpstr>DD_White v1</vt:lpstr>
      <vt:lpstr>DD_Black v1</vt:lpstr>
      <vt:lpstr>Front End Development workshop</vt:lpstr>
      <vt:lpstr>Review</vt:lpstr>
      <vt:lpstr>Review</vt:lpstr>
      <vt:lpstr>This week</vt:lpstr>
      <vt:lpstr>What is HOSTING?</vt:lpstr>
      <vt:lpstr>What is HOSTING?</vt:lpstr>
      <vt:lpstr>What is HOSTING?</vt:lpstr>
      <vt:lpstr>What is HOSTING?</vt:lpstr>
      <vt:lpstr>What is HOSTING?</vt:lpstr>
      <vt:lpstr>What is HOSTING?</vt:lpstr>
      <vt:lpstr>What is HOSTING?</vt:lpstr>
      <vt:lpstr>What is Git?</vt:lpstr>
      <vt:lpstr>What is Git?</vt:lpstr>
      <vt:lpstr>What is Git?</vt:lpstr>
      <vt:lpstr>What is Git?</vt:lpstr>
      <vt:lpstr>What is Heroku?</vt:lpstr>
      <vt:lpstr>PowerPoint Presentation</vt:lpstr>
      <vt:lpstr>A quick fix</vt:lpstr>
      <vt:lpstr>Create a repo</vt:lpstr>
      <vt:lpstr>Create an app</vt:lpstr>
      <vt:lpstr>Push the code</vt:lpstr>
      <vt:lpstr>References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Presentation-Template-PPT-Preferred-16_9</dc:title>
  <dc:creator>Stacy Reilly</dc:creator>
  <cp:lastModifiedBy>Microsoft Office User</cp:lastModifiedBy>
  <cp:revision>427</cp:revision>
  <cp:lastPrinted>2016-10-18T21:00:34Z</cp:lastPrinted>
  <dcterms:created xsi:type="dcterms:W3CDTF">2015-04-29T05:06:11Z</dcterms:created>
  <dcterms:modified xsi:type="dcterms:W3CDTF">2016-11-08T23:15:28Z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0x010100C0915BE87D957B459DD56033E3C8C214</vt:lpwstr>
  </property>
</Properties>
</file>