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Lst>
  <p:sldSz cy="5143500" cx="9144000"/>
  <p:notesSz cx="6858000" cy="9144000"/>
  <p:embeddedFontLst>
    <p:embeddedFont>
      <p:font typeface="Roboto Mono"/>
      <p:regular r:id="rId138"/>
      <p:bold r:id="rId139"/>
      <p:italic r:id="rId140"/>
      <p:boldItalic r:id="rId1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1" Type="http://schemas.openxmlformats.org/officeDocument/2006/relationships/font" Target="fonts/RobotoMono-boldItalic.fntdata"/><Relationship Id="rId140"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font" Target="fonts/RobotoMono-bold.fntdata"/><Relationship Id="rId138" Type="http://schemas.openxmlformats.org/officeDocument/2006/relationships/font" Target="fonts/RobotoMono-regular.fntdata"/><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otions.com/blog/eeg/" TargetMode="Externa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otions.com/blog/eeg/" TargetMode="Externa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otions.com/blog/eeg/" TargetMode="Externa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otions.com/blog/eeg/" TargetMode="Externa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otions.com/blog/ee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otions.com/blog/eeg/" TargetMode="Externa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epmind.com/research/alphago/"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ssetstore.unity.com/packages/tools/integration/face-detection-lib-face-tracking-sdk-quantum-vision-72408"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epmind.com/research/alphago/"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kpure.com/object-detection-and-classification-tensorflow/hash.tf.objectdetection"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d6897797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d689779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10b7b9187dd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9" name="Google Shape;2189;g10b7b9187dd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3" name="Shape 2193"/>
        <p:cNvGrpSpPr/>
        <p:nvPr/>
      </p:nvGrpSpPr>
      <p:grpSpPr>
        <a:xfrm>
          <a:off x="0" y="0"/>
          <a:ext cx="0" cy="0"/>
          <a:chOff x="0" y="0"/>
          <a:chExt cx="0" cy="0"/>
        </a:xfrm>
      </p:grpSpPr>
      <p:sp>
        <p:nvSpPr>
          <p:cNvPr id="2194" name="Google Shape;2194;g10b7b9187dd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5" name="Google Shape;2195;g10b7b9187dd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9" name="Shape 2199"/>
        <p:cNvGrpSpPr/>
        <p:nvPr/>
      </p:nvGrpSpPr>
      <p:grpSpPr>
        <a:xfrm>
          <a:off x="0" y="0"/>
          <a:ext cx="0" cy="0"/>
          <a:chOff x="0" y="0"/>
          <a:chExt cx="0" cy="0"/>
        </a:xfrm>
      </p:grpSpPr>
      <p:sp>
        <p:nvSpPr>
          <p:cNvPr id="2200" name="Google Shape;2200;g10b7b9187dd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1" name="Google Shape;2201;g10b7b9187dd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g10b7b9187d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10b7b9187d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10b7b9187dd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10b7b9187dd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10b7b9187dd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10b7b9187dd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https://imotions.com/blog/eeg/</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0" name="Shape 2260"/>
        <p:cNvGrpSpPr/>
        <p:nvPr/>
      </p:nvGrpSpPr>
      <p:grpSpPr>
        <a:xfrm>
          <a:off x="0" y="0"/>
          <a:ext cx="0" cy="0"/>
          <a:chOff x="0" y="0"/>
          <a:chExt cx="0" cy="0"/>
        </a:xfrm>
      </p:grpSpPr>
      <p:sp>
        <p:nvSpPr>
          <p:cNvPr id="2261" name="Google Shape;2261;g10b7b9187dd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2" name="Google Shape;2262;g10b7b9187dd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https://imotions.com/blog/eeg/</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 name="Shape 2277"/>
        <p:cNvGrpSpPr/>
        <p:nvPr/>
      </p:nvGrpSpPr>
      <p:grpSpPr>
        <a:xfrm>
          <a:off x="0" y="0"/>
          <a:ext cx="0" cy="0"/>
          <a:chOff x="0" y="0"/>
          <a:chExt cx="0" cy="0"/>
        </a:xfrm>
      </p:grpSpPr>
      <p:sp>
        <p:nvSpPr>
          <p:cNvPr id="2278" name="Google Shape;2278;g10b7b9187dd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9" name="Google Shape;2279;g10b7b9187dd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https://imotions.com/blog/eeg/</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10b7b9187d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10b7b9187d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https://imotions.com/blog/eeg/</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10b7b9187dd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10b7b9187dd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https://imotions.com/blog/eeg/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d6897797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d6897797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2" name="Shape 2492"/>
        <p:cNvGrpSpPr/>
        <p:nvPr/>
      </p:nvGrpSpPr>
      <p:grpSpPr>
        <a:xfrm>
          <a:off x="0" y="0"/>
          <a:ext cx="0" cy="0"/>
          <a:chOff x="0" y="0"/>
          <a:chExt cx="0" cy="0"/>
        </a:xfrm>
      </p:grpSpPr>
      <p:sp>
        <p:nvSpPr>
          <p:cNvPr id="2493" name="Google Shape;2493;g10b7b9187dd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4" name="Google Shape;2494;g10b7b9187dd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g10b7b9187dd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0" name="Google Shape;2500;g10b7b9187dd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extLst>
                    <a:ext uri="{A12FA001-AC4F-418D-AE19-62706E023703}">
                      <ahyp:hlinkClr val="tx"/>
                    </a:ext>
                  </a:extLst>
                </a:hlinkClick>
              </a:rPr>
              <a:t>https://imotions.com/blog/eeg/</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g10b7b9187dd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6" name="Google Shape;2506;g10b7b9187dd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0" name="Shape 2510"/>
        <p:cNvGrpSpPr/>
        <p:nvPr/>
      </p:nvGrpSpPr>
      <p:grpSpPr>
        <a:xfrm>
          <a:off x="0" y="0"/>
          <a:ext cx="0" cy="0"/>
          <a:chOff x="0" y="0"/>
          <a:chExt cx="0" cy="0"/>
        </a:xfrm>
      </p:grpSpPr>
      <p:sp>
        <p:nvSpPr>
          <p:cNvPr id="2511" name="Google Shape;2511;g10b7b9187dd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2" name="Google Shape;2512;g10b7b9187dd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10b7b9187dd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10b7b9187dd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g10b7b9187dd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4" name="Google Shape;2524;g10b7b9187dd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8" name="Shape 2528"/>
        <p:cNvGrpSpPr/>
        <p:nvPr/>
      </p:nvGrpSpPr>
      <p:grpSpPr>
        <a:xfrm>
          <a:off x="0" y="0"/>
          <a:ext cx="0" cy="0"/>
          <a:chOff x="0" y="0"/>
          <a:chExt cx="0" cy="0"/>
        </a:xfrm>
      </p:grpSpPr>
      <p:sp>
        <p:nvSpPr>
          <p:cNvPr id="2529" name="Google Shape;2529;g10b7b9187dd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0" name="Google Shape;2530;g10b7b9187dd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4" name="Shape 2534"/>
        <p:cNvGrpSpPr/>
        <p:nvPr/>
      </p:nvGrpSpPr>
      <p:grpSpPr>
        <a:xfrm>
          <a:off x="0" y="0"/>
          <a:ext cx="0" cy="0"/>
          <a:chOff x="0" y="0"/>
          <a:chExt cx="0" cy="0"/>
        </a:xfrm>
      </p:grpSpPr>
      <p:sp>
        <p:nvSpPr>
          <p:cNvPr id="2535" name="Google Shape;2535;g10b7b9187dd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6" name="Google Shape;2536;g10b7b9187dd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0" name="Shape 2540"/>
        <p:cNvGrpSpPr/>
        <p:nvPr/>
      </p:nvGrpSpPr>
      <p:grpSpPr>
        <a:xfrm>
          <a:off x="0" y="0"/>
          <a:ext cx="0" cy="0"/>
          <a:chOff x="0" y="0"/>
          <a:chExt cx="0" cy="0"/>
        </a:xfrm>
      </p:grpSpPr>
      <p:sp>
        <p:nvSpPr>
          <p:cNvPr id="2541" name="Google Shape;2541;g10b7b9187dd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2" name="Google Shape;2542;g10b7b9187dd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 brain can still be encoding the information in a way that we cannot observe with MEG.</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10b7b9187dd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10b7b9187dd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d6897797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d6897797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1" name="Shape 2551"/>
        <p:cNvGrpSpPr/>
        <p:nvPr/>
      </p:nvGrpSpPr>
      <p:grpSpPr>
        <a:xfrm>
          <a:off x="0" y="0"/>
          <a:ext cx="0" cy="0"/>
          <a:chOff x="0" y="0"/>
          <a:chExt cx="0" cy="0"/>
        </a:xfrm>
      </p:grpSpPr>
      <p:sp>
        <p:nvSpPr>
          <p:cNvPr id="2552" name="Google Shape;2552;g10b7b9187d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3" name="Google Shape;2553;g10b7b9187d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6" name="Shape 2556"/>
        <p:cNvGrpSpPr/>
        <p:nvPr/>
      </p:nvGrpSpPr>
      <p:grpSpPr>
        <a:xfrm>
          <a:off x="0" y="0"/>
          <a:ext cx="0" cy="0"/>
          <a:chOff x="0" y="0"/>
          <a:chExt cx="0" cy="0"/>
        </a:xfrm>
      </p:grpSpPr>
      <p:sp>
        <p:nvSpPr>
          <p:cNvPr id="2557" name="Google Shape;2557;g4c0b7f1f08_0_1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8" name="Google Shape;2558;g4c0b7f1f08_0_1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10b7b9187dd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10b7b9187dd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6" name="Shape 2566"/>
        <p:cNvGrpSpPr/>
        <p:nvPr/>
      </p:nvGrpSpPr>
      <p:grpSpPr>
        <a:xfrm>
          <a:off x="0" y="0"/>
          <a:ext cx="0" cy="0"/>
          <a:chOff x="0" y="0"/>
          <a:chExt cx="0" cy="0"/>
        </a:xfrm>
      </p:grpSpPr>
      <p:sp>
        <p:nvSpPr>
          <p:cNvPr id="2567" name="Google Shape;2567;g10b7b9187dd_0_1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8" name="Google Shape;2568;g10b7b9187dd_0_1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1" name="Shape 2571"/>
        <p:cNvGrpSpPr/>
        <p:nvPr/>
      </p:nvGrpSpPr>
      <p:grpSpPr>
        <a:xfrm>
          <a:off x="0" y="0"/>
          <a:ext cx="0" cy="0"/>
          <a:chOff x="0" y="0"/>
          <a:chExt cx="0" cy="0"/>
        </a:xfrm>
      </p:grpSpPr>
      <p:sp>
        <p:nvSpPr>
          <p:cNvPr id="2572" name="Google Shape;2572;g10b7b9187dd_0_1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3" name="Google Shape;2573;g10b7b9187dd_0_1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2" name="Shape 2612"/>
        <p:cNvGrpSpPr/>
        <p:nvPr/>
      </p:nvGrpSpPr>
      <p:grpSpPr>
        <a:xfrm>
          <a:off x="0" y="0"/>
          <a:ext cx="0" cy="0"/>
          <a:chOff x="0" y="0"/>
          <a:chExt cx="0" cy="0"/>
        </a:xfrm>
      </p:grpSpPr>
      <p:sp>
        <p:nvSpPr>
          <p:cNvPr id="2613" name="Google Shape;2613;g10b7b9187dd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4" name="Google Shape;2614;g10b7b9187dd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It is labelled.</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7" name="Shape 2617"/>
        <p:cNvGrpSpPr/>
        <p:nvPr/>
      </p:nvGrpSpPr>
      <p:grpSpPr>
        <a:xfrm>
          <a:off x="0" y="0"/>
          <a:ext cx="0" cy="0"/>
          <a:chOff x="0" y="0"/>
          <a:chExt cx="0" cy="0"/>
        </a:xfrm>
      </p:grpSpPr>
      <p:sp>
        <p:nvSpPr>
          <p:cNvPr id="2618" name="Google Shape;2618;g10b7b9187dd_0_1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9" name="Google Shape;2619;g10b7b9187dd_0_1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10b7b9187dd_0_1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10b7b9187dd_0_1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0" name="Shape 2700"/>
        <p:cNvGrpSpPr/>
        <p:nvPr/>
      </p:nvGrpSpPr>
      <p:grpSpPr>
        <a:xfrm>
          <a:off x="0" y="0"/>
          <a:ext cx="0" cy="0"/>
          <a:chOff x="0" y="0"/>
          <a:chExt cx="0" cy="0"/>
        </a:xfrm>
      </p:grpSpPr>
      <p:sp>
        <p:nvSpPr>
          <p:cNvPr id="2701" name="Google Shape;2701;g10b7b9187dd_0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2" name="Google Shape;2702;g10b7b9187dd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Square root of 5</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9" name="Shape 2709"/>
        <p:cNvGrpSpPr/>
        <p:nvPr/>
      </p:nvGrpSpPr>
      <p:grpSpPr>
        <a:xfrm>
          <a:off x="0" y="0"/>
          <a:ext cx="0" cy="0"/>
          <a:chOff x="0" y="0"/>
          <a:chExt cx="0" cy="0"/>
        </a:xfrm>
      </p:grpSpPr>
      <p:sp>
        <p:nvSpPr>
          <p:cNvPr id="2710" name="Google Shape;2710;g10b7b9187dd_0_1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1" name="Google Shape;2711;g10b7b9187dd_0_1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d6897797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d6897797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0" name="Shape 2750"/>
        <p:cNvGrpSpPr/>
        <p:nvPr/>
      </p:nvGrpSpPr>
      <p:grpSpPr>
        <a:xfrm>
          <a:off x="0" y="0"/>
          <a:ext cx="0" cy="0"/>
          <a:chOff x="0" y="0"/>
          <a:chExt cx="0" cy="0"/>
        </a:xfrm>
      </p:grpSpPr>
      <p:sp>
        <p:nvSpPr>
          <p:cNvPr id="2751" name="Google Shape;2751;g10b7b9187d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2" name="Google Shape;2752;g10b7b9187d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1" name="Shape 2791"/>
        <p:cNvGrpSpPr/>
        <p:nvPr/>
      </p:nvGrpSpPr>
      <p:grpSpPr>
        <a:xfrm>
          <a:off x="0" y="0"/>
          <a:ext cx="0" cy="0"/>
          <a:chOff x="0" y="0"/>
          <a:chExt cx="0" cy="0"/>
        </a:xfrm>
      </p:grpSpPr>
      <p:sp>
        <p:nvSpPr>
          <p:cNvPr id="2792" name="Google Shape;2792;g10b7b9187d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3" name="Google Shape;2793;g10b7b9187d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6" name="Shape 2836"/>
        <p:cNvGrpSpPr/>
        <p:nvPr/>
      </p:nvGrpSpPr>
      <p:grpSpPr>
        <a:xfrm>
          <a:off x="0" y="0"/>
          <a:ext cx="0" cy="0"/>
          <a:chOff x="0" y="0"/>
          <a:chExt cx="0" cy="0"/>
        </a:xfrm>
      </p:grpSpPr>
      <p:sp>
        <p:nvSpPr>
          <p:cNvPr id="2837" name="Google Shape;2837;g10b7b9187dd_0_1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8" name="Google Shape;2838;g10b7b9187dd_0_1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It is labelled.</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1" name="Shape 2841"/>
        <p:cNvGrpSpPr/>
        <p:nvPr/>
      </p:nvGrpSpPr>
      <p:grpSpPr>
        <a:xfrm>
          <a:off x="0" y="0"/>
          <a:ext cx="0" cy="0"/>
          <a:chOff x="0" y="0"/>
          <a:chExt cx="0" cy="0"/>
        </a:xfrm>
      </p:grpSpPr>
      <p:sp>
        <p:nvSpPr>
          <p:cNvPr id="2842" name="Google Shape;2842;g10b7b9187dd_0_1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3" name="Google Shape;2843;g10b7b9187dd_0_1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It is labelled.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d6897797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d6897797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a1c9b2d89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a1c9b2d89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Murphy, Kevin P.. Machine Learning: A Probabilistic Perspective, MIT Press, 2012. ProQuest Ebook Central, http://ebookcentral.proquest.com/lib/pensu/detail.action?docID=3339490.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d6897797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d6897797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4bfaf8e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bfaf8ea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4a1c9b2d8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a1c9b2d8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a:p>
            <a:pPr indent="-298450" lvl="0" marL="457200" rtl="0" algn="l">
              <a:spcBef>
                <a:spcPts val="0"/>
              </a:spcBef>
              <a:spcAft>
                <a:spcPts val="0"/>
              </a:spcAft>
              <a:buSzPts val="1100"/>
              <a:buAutoNum type="arabicPeriod"/>
            </a:pPr>
            <a:r>
              <a:rPr lang="en"/>
              <a:t>Picking up a glass</a:t>
            </a:r>
            <a:endParaRPr/>
          </a:p>
          <a:p>
            <a:pPr indent="-298450" lvl="0" marL="457200" rtl="0" algn="l">
              <a:spcBef>
                <a:spcPts val="0"/>
              </a:spcBef>
              <a:spcAft>
                <a:spcPts val="0"/>
              </a:spcAft>
              <a:buSzPts val="1100"/>
              <a:buAutoNum type="arabicPeriod"/>
            </a:pPr>
            <a:r>
              <a:rPr lang="en"/>
              <a:t>Walking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4a1c9b2d8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a1c9b2d8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2a85d5b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2a85d5b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a1c9b2d8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a1c9b2d8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4c0b7f1f0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c0b7f1f0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4c0b7f1f0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c0b7f1f0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d6897797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d6897797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d6897797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d6897797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Matrix of Pixel Values</a:t>
            </a:r>
            <a:endParaRPr/>
          </a:p>
          <a:p>
            <a:pPr indent="0" lvl="0" marL="0" rtl="0" algn="l">
              <a:spcBef>
                <a:spcPts val="0"/>
              </a:spcBef>
              <a:spcAft>
                <a:spcPts val="0"/>
              </a:spcAft>
              <a:buNone/>
            </a:pPr>
            <a:r>
              <a:rPr lang="en"/>
              <a:t>Output: Vector of ones and zeros where a location in the vector is 1 corresponding to cat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d6897797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d6897797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Matrix of Pixel Values</a:t>
            </a:r>
            <a:endParaRPr/>
          </a:p>
          <a:p>
            <a:pPr indent="0" lvl="0" marL="0" rtl="0" algn="l">
              <a:spcBef>
                <a:spcPts val="0"/>
              </a:spcBef>
              <a:spcAft>
                <a:spcPts val="0"/>
              </a:spcAft>
              <a:buNone/>
            </a:pPr>
            <a:r>
              <a:rPr lang="en"/>
              <a:t>Output: Vector of ones and zeros where a location in the vector is 1 corresponding to cat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d6897797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d6897797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Matrix of Pixel Values</a:t>
            </a:r>
            <a:endParaRPr/>
          </a:p>
          <a:p>
            <a:pPr indent="0" lvl="0" marL="0" rtl="0" algn="l">
              <a:spcBef>
                <a:spcPts val="0"/>
              </a:spcBef>
              <a:spcAft>
                <a:spcPts val="0"/>
              </a:spcAft>
              <a:buNone/>
            </a:pPr>
            <a:r>
              <a:rPr lang="en"/>
              <a:t>Output: Vector of ones and zeros where a location in the vector is 1 corresponding to cat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d6897797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d6897797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Matrix of Pixel Values</a:t>
            </a:r>
            <a:endParaRPr/>
          </a:p>
          <a:p>
            <a:pPr indent="0" lvl="0" marL="0" rtl="0" algn="l">
              <a:spcBef>
                <a:spcPts val="0"/>
              </a:spcBef>
              <a:spcAft>
                <a:spcPts val="0"/>
              </a:spcAft>
              <a:buNone/>
            </a:pPr>
            <a:r>
              <a:rPr lang="en"/>
              <a:t>Output: Vector of ones and zeros where a location in the vector is 1 corresponding to cat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c0b7f1f0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c0b7f1f0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c0b7f1f0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c0b7f1f0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2a85d5b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2a85d5b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4c0b7f1f0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c0b7f1f0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d899af99e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d899af99e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4a1c9b2d89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a1c9b2d89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4a1c9b2d89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a1c9b2d89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rPr lang="en" u="sng">
                <a:solidFill>
                  <a:schemeClr val="hlink"/>
                </a:solidFill>
                <a:hlinkClick r:id="rId2"/>
              </a:rPr>
              <a:t>https://deepmind.com/research/alphago/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4a1c9b2d89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a1c9b2d89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rPr lang="en"/>
              <a:t>https://assetstore.unity.com/packages/tools/integration/face-detection-lib-face-tracking-sdk-quantum-vision-72408</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4a1c9b2d8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a1c9b2d8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Resources:</a:t>
            </a:r>
            <a:endParaRPr/>
          </a:p>
          <a:p>
            <a:pPr indent="0" lvl="0" marL="0" rtl="0" algn="l">
              <a:spcBef>
                <a:spcPts val="0"/>
              </a:spcBef>
              <a:spcAft>
                <a:spcPts val="0"/>
              </a:spcAft>
              <a:buNone/>
            </a:pPr>
            <a:r>
              <a:rPr lang="en"/>
              <a:t>https://apkpure.com/object-detection-and-classification-tensorflow/hash.tf.objectdetection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4bd8f5ed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bd8f5ed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4bd8f5ed81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bd8f5ed81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4a1c9b2d89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a1c9b2d89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4a1c9b2d89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4a1c9b2d89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rPr lang="en" u="sng">
                <a:solidFill>
                  <a:schemeClr val="hlink"/>
                </a:solidFill>
                <a:hlinkClick r:id="rId2"/>
              </a:rPr>
              <a:t>https://assetstore.unity.com/packages/tools/integration/face-detection-lib-face-tracking-sdk-quantum-vision-72408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A set of labeled images of faces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a85d5b8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a85d5b8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4a1c9b2d89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4a1c9b2d89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Resources:</a:t>
            </a:r>
            <a:endParaRPr/>
          </a:p>
          <a:p>
            <a:pPr indent="0" lvl="0" marL="0" rtl="0" algn="l">
              <a:spcBef>
                <a:spcPts val="0"/>
              </a:spcBef>
              <a:spcAft>
                <a:spcPts val="0"/>
              </a:spcAft>
              <a:buClr>
                <a:srgbClr val="000000"/>
              </a:buClr>
              <a:buSzPts val="1100"/>
              <a:buFont typeface="Arial"/>
              <a:buNone/>
            </a:pPr>
            <a:r>
              <a:rPr lang="en" u="sng">
                <a:solidFill>
                  <a:schemeClr val="accent5"/>
                </a:solidFill>
                <a:hlinkClick r:id="rId2">
                  <a:extLst>
                    <a:ext uri="{A12FA001-AC4F-418D-AE19-62706E023703}">
                      <ahyp:hlinkClr val="tx"/>
                    </a:ext>
                  </a:extLst>
                </a:hlinkClick>
              </a:rPr>
              <a:t>https://deepmind.com/research/alphago/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A set of descriptions of previous games that have been played</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4a1c9b2d89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a1c9b2d89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rPr lang="en" u="sng">
                <a:solidFill>
                  <a:schemeClr val="hlink"/>
                </a:solidFill>
                <a:hlinkClick r:id="rId2"/>
              </a:rPr>
              <a:t>https://apkpure.com/object-detection-and-classification-tensorflow/hash.tf.objectdetection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A set of photos with labels that indicate where people are in said photos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4a1c9b2d89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a1c9b2d89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5d6897797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d6897797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Murphy, Kevin P.. Machine Learning: A Probabilistic Perspective, MIT Press, 2012. ProQuest Ebook Central, http://ebookcentral.proquest.com/lib/pensu/detail.action?docID=3339490.</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4bd8f5ed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4bd8f5ed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4bd8f5ed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bd8f5ed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4bd8f5ed8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4bd8f5ed8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4bd8f5ed8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4bd8f5ed8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4bd8f5ed8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4bd8f5ed8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4bd8f5ed8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4bd8f5ed8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b7b9187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b7b9187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4bd8f5ed81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bd8f5ed81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4bd8f5ed81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4bd8f5ed81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4bd8f5ed8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4bd8f5ed8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4c0b7f1f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4c0b7f1f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4c0b7f1f0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4c0b7f1f0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4bd8f5ed81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bd8f5ed81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4bd8f5ed81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4bd8f5ed8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4bd8f5ed81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4bd8f5ed81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4bd8f5ed81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4bd8f5ed8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4c0b7f1f0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4c0b7f1f08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bd8f5ed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bd8f5ed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4b879138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4b879138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bd8f5ed81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bd8f5ed81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Great resource to learn more about gradient descent: </a:t>
            </a:r>
            <a:r>
              <a:rPr lang="en"/>
              <a:t>https://towardsdatascience.com/linear-regression-using-gradient-descent-97a6c8700931</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4c0b7f1f0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4c0b7f1f0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a:t>
            </a:r>
            <a:endParaRPr/>
          </a:p>
          <a:p>
            <a:pPr indent="0" lvl="0" marL="0" rtl="0" algn="l">
              <a:spcBef>
                <a:spcPts val="0"/>
              </a:spcBef>
              <a:spcAft>
                <a:spcPts val="0"/>
              </a:spcAft>
              <a:buNone/>
            </a:pPr>
            <a:r>
              <a:rPr lang="en"/>
              <a:t>The slope and y-intercept of the line.</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4c0b7f1f0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4c0b7f1f0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Iteratively minimizing the mean square error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4c0b7f1f0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4c0b7f1f0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Supervised</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4c0b7f1f0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4c0b7f1f0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4c0b7f1f08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4c0b7f1f08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5d68977970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5d68977970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5d68977970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5d68977970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5d68977970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5d68977970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a1c9b2d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a1c9b2d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5d68977970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5d68977970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5d68977970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5d68977970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5d68977970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5d68977970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5d68977970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d68977970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5d68977970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5d68977970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6d39997d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6d39997d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Murphy, Kevin P.. Machine Learning: A Probabilistic Perspective, MIT Press, 2012. ProQuest Ebook Central, http://ebookcentral.proquest.com/lib/pensu/detail.action?docID=3339490.</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g10b7b9187d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8" name="Google Shape;1608;g10b7b9187d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d25b0551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d25b0551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d25b0551c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d25b0551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d25b0551c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d25b0551c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d689779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d689779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d2a85d5b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d2a85d5b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10b7b9187d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10b7b9187d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10b7b9187d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10b7b9187d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10b7b9187d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4" name="Google Shape;1694;g10b7b9187d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10b7b9187d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10b7b9187d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Answer:</a:t>
            </a:r>
            <a:endParaRPr/>
          </a:p>
          <a:p>
            <a:pPr indent="0" lvl="0" marL="0" rtl="0" algn="l">
              <a:spcBef>
                <a:spcPts val="0"/>
              </a:spcBef>
              <a:spcAft>
                <a:spcPts val="0"/>
              </a:spcAft>
              <a:buNone/>
            </a:pPr>
            <a:r>
              <a:rPr lang="en"/>
              <a:t>Diagnostics</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10b7b9187dd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10b7b9187dd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g10b7b9187dd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1" name="Google Shape;1811;g10b7b9187dd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10b7b9187dd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10b7b9187dd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g10b7b9187dd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1" name="Google Shape;1921;g10b7b9187dd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10b7b9187dd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6" name="Google Shape;1976;g10b7b9187dd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d689779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d689779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10b7b9187d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10b7b9187d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10b7b9187d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10b7b9187d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10b7b9187dd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10b7b9187dd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It is labelled.</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8" name="Shape 2148"/>
        <p:cNvGrpSpPr/>
        <p:nvPr/>
      </p:nvGrpSpPr>
      <p:grpSpPr>
        <a:xfrm>
          <a:off x="0" y="0"/>
          <a:ext cx="0" cy="0"/>
          <a:chOff x="0" y="0"/>
          <a:chExt cx="0" cy="0"/>
        </a:xfrm>
      </p:grpSpPr>
      <p:sp>
        <p:nvSpPr>
          <p:cNvPr id="2149" name="Google Shape;2149;g10b7b9187dd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0" name="Google Shape;2150;g10b7b9187dd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a:p>
            <a:pPr indent="0" lvl="0" marL="0" rtl="0" algn="l">
              <a:spcBef>
                <a:spcPts val="0"/>
              </a:spcBef>
              <a:spcAft>
                <a:spcPts val="0"/>
              </a:spcAft>
              <a:buNone/>
            </a:pPr>
            <a:r>
              <a:rPr lang="en"/>
              <a:t>It is labelled.</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3" name="Shape 2153"/>
        <p:cNvGrpSpPr/>
        <p:nvPr/>
      </p:nvGrpSpPr>
      <p:grpSpPr>
        <a:xfrm>
          <a:off x="0" y="0"/>
          <a:ext cx="0" cy="0"/>
          <a:chOff x="0" y="0"/>
          <a:chExt cx="0" cy="0"/>
        </a:xfrm>
      </p:grpSpPr>
      <p:sp>
        <p:nvSpPr>
          <p:cNvPr id="2154" name="Google Shape;2154;g10b7b9187dd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5" name="Google Shape;2155;g10b7b9187dd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8" name="Shape 2158"/>
        <p:cNvGrpSpPr/>
        <p:nvPr/>
      </p:nvGrpSpPr>
      <p:grpSpPr>
        <a:xfrm>
          <a:off x="0" y="0"/>
          <a:ext cx="0" cy="0"/>
          <a:chOff x="0" y="0"/>
          <a:chExt cx="0" cy="0"/>
        </a:xfrm>
      </p:grpSpPr>
      <p:sp>
        <p:nvSpPr>
          <p:cNvPr id="2159" name="Google Shape;2159;g10b7b9187dd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0" name="Google Shape;2160;g10b7b9187dd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4" name="Shape 2164"/>
        <p:cNvGrpSpPr/>
        <p:nvPr/>
      </p:nvGrpSpPr>
      <p:grpSpPr>
        <a:xfrm>
          <a:off x="0" y="0"/>
          <a:ext cx="0" cy="0"/>
          <a:chOff x="0" y="0"/>
          <a:chExt cx="0" cy="0"/>
        </a:xfrm>
      </p:grpSpPr>
      <p:sp>
        <p:nvSpPr>
          <p:cNvPr id="2165" name="Google Shape;2165;g10b7b9187dd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6" name="Google Shape;2166;g10b7b9187dd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10b7b9187dd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10b7b9187dd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rPr lang="en"/>
              <a:t>https://pixabay.com/en/brain-neuron-nerves-cell-science-2022398/</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10b7b9187dd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10b7b9187dd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rPr lang="en"/>
              <a:t>https://pixabay.com/en/brain-neuron-nerves-cell-science-2022398/</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10b7b9187dd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10b7b9187dd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rPr lang="en"/>
              <a:t>https://pixabay.com/en/brain-neuron-nerves-cell-science-2022398/</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7350" y="2797175"/>
            <a:ext cx="9129300" cy="0"/>
          </a:xfrm>
          <a:prstGeom prst="straightConnector1">
            <a:avLst/>
          </a:prstGeom>
          <a:noFill/>
          <a:ln cap="flat" cmpd="sng" w="76200">
            <a:solidFill>
              <a:srgbClr val="DDA824"/>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1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1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1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53" name="Google Shape;53;p12"/>
          <p:cNvCxnSpPr/>
          <p:nvPr/>
        </p:nvCxnSpPr>
        <p:spPr>
          <a:xfrm>
            <a:off x="7455675" y="-26775"/>
            <a:ext cx="0" cy="5154000"/>
          </a:xfrm>
          <a:prstGeom prst="straightConnector1">
            <a:avLst/>
          </a:prstGeom>
          <a:noFill/>
          <a:ln cap="flat" cmpd="sng" w="152400">
            <a:solidFill>
              <a:srgbClr val="40798C"/>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spTree>
      <p:nvGrpSpPr>
        <p:cNvPr id="54" name="Shape 54"/>
        <p:cNvGrpSpPr/>
        <p:nvPr/>
      </p:nvGrpSpPr>
      <p:grpSpPr>
        <a:xfrm>
          <a:off x="0" y="0"/>
          <a:ext cx="0" cy="0"/>
          <a:chOff x="0" y="0"/>
          <a:chExt cx="0" cy="0"/>
        </a:xfrm>
      </p:grpSpPr>
      <p:sp>
        <p:nvSpPr>
          <p:cNvPr id="55" name="Google Shape;55;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14"/>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DA824"/>
              </a:buClr>
              <a:buSzPts val="2400"/>
              <a:buNone/>
              <a:defRPr sz="2400">
                <a:solidFill>
                  <a:srgbClr val="DDA824"/>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0" name="Google Shape;60;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dk1"/>
              </a:buClr>
              <a:buSzPts val="1400"/>
              <a:buChar char="●"/>
              <a:defRPr>
                <a:solidFill>
                  <a:schemeClr val="dk1"/>
                </a:solidFill>
              </a:defRPr>
            </a:lvl1pPr>
            <a:lvl2pPr indent="-304800" lvl="1" marL="914400" rtl="0">
              <a:spcBef>
                <a:spcPts val="1600"/>
              </a:spcBef>
              <a:spcAft>
                <a:spcPts val="0"/>
              </a:spcAft>
              <a:buClr>
                <a:schemeClr val="dk1"/>
              </a:buClr>
              <a:buSzPts val="1200"/>
              <a:buChar char="○"/>
              <a:defRPr>
                <a:solidFill>
                  <a:schemeClr val="dk1"/>
                </a:solidFill>
              </a:defRPr>
            </a:lvl2pPr>
            <a:lvl3pPr indent="-304800" lvl="2" marL="1371600" rtl="0">
              <a:spcBef>
                <a:spcPts val="1600"/>
              </a:spcBef>
              <a:spcAft>
                <a:spcPts val="0"/>
              </a:spcAft>
              <a:buClr>
                <a:schemeClr val="dk1"/>
              </a:buClr>
              <a:buSzPts val="1200"/>
              <a:buChar char="■"/>
              <a:defRPr>
                <a:solidFill>
                  <a:schemeClr val="dk1"/>
                </a:solidFill>
              </a:defRPr>
            </a:lvl3pPr>
            <a:lvl4pPr indent="-304800" lvl="3" marL="1828800" rtl="0">
              <a:spcBef>
                <a:spcPts val="1600"/>
              </a:spcBef>
              <a:spcAft>
                <a:spcPts val="0"/>
              </a:spcAft>
              <a:buClr>
                <a:schemeClr val="dk1"/>
              </a:buClr>
              <a:buSzPts val="1200"/>
              <a:buChar char="●"/>
              <a:defRPr>
                <a:solidFill>
                  <a:schemeClr val="dk1"/>
                </a:solidFill>
              </a:defRPr>
            </a:lvl4pPr>
            <a:lvl5pPr indent="-304800" lvl="4" marL="2286000" rtl="0">
              <a:spcBef>
                <a:spcPts val="1600"/>
              </a:spcBef>
              <a:spcAft>
                <a:spcPts val="0"/>
              </a:spcAft>
              <a:buClr>
                <a:schemeClr val="dk1"/>
              </a:buClr>
              <a:buSzPts val="1200"/>
              <a:buChar char="○"/>
              <a:defRPr>
                <a:solidFill>
                  <a:schemeClr val="dk1"/>
                </a:solidFill>
              </a:defRPr>
            </a:lvl5pPr>
            <a:lvl6pPr indent="-304800" lvl="5" marL="2743200" rtl="0">
              <a:spcBef>
                <a:spcPts val="1600"/>
              </a:spcBef>
              <a:spcAft>
                <a:spcPts val="0"/>
              </a:spcAft>
              <a:buClr>
                <a:schemeClr val="dk1"/>
              </a:buClr>
              <a:buSzPts val="1200"/>
              <a:buChar char="■"/>
              <a:defRPr>
                <a:solidFill>
                  <a:schemeClr val="dk1"/>
                </a:solidFill>
              </a:defRPr>
            </a:lvl6pPr>
            <a:lvl7pPr indent="-304800" lvl="6" marL="3200400" rtl="0">
              <a:spcBef>
                <a:spcPts val="1600"/>
              </a:spcBef>
              <a:spcAft>
                <a:spcPts val="0"/>
              </a:spcAft>
              <a:buClr>
                <a:schemeClr val="dk1"/>
              </a:buClr>
              <a:buSzPts val="1200"/>
              <a:buChar char="●"/>
              <a:defRPr>
                <a:solidFill>
                  <a:schemeClr val="dk1"/>
                </a:solidFill>
              </a:defRPr>
            </a:lvl7pPr>
            <a:lvl8pPr indent="-304800" lvl="7" marL="3657600" rtl="0">
              <a:spcBef>
                <a:spcPts val="1600"/>
              </a:spcBef>
              <a:spcAft>
                <a:spcPts val="0"/>
              </a:spcAft>
              <a:buClr>
                <a:schemeClr val="dk1"/>
              </a:buClr>
              <a:buSzPts val="1200"/>
              <a:buChar char="○"/>
              <a:defRPr>
                <a:solidFill>
                  <a:schemeClr val="dk1"/>
                </a:solidFill>
              </a:defRPr>
            </a:lvl8pPr>
            <a:lvl9pPr indent="-304800" lvl="8" marL="4114800" rtl="0">
              <a:spcBef>
                <a:spcPts val="1600"/>
              </a:spcBef>
              <a:spcAft>
                <a:spcPts val="1600"/>
              </a:spcAft>
              <a:buClr>
                <a:schemeClr val="dk1"/>
              </a:buClr>
              <a:buSzPts val="1200"/>
              <a:buChar char="■"/>
              <a:defRPr>
                <a:solidFill>
                  <a:schemeClr val="dk1"/>
                </a:solidFill>
              </a:defRPr>
            </a:lvl9pPr>
          </a:lstStyle>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 name="Google Shape;68;p1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04800" lvl="1" marL="914400" rtl="0" algn="ctr">
              <a:spcBef>
                <a:spcPts val="1600"/>
              </a:spcBef>
              <a:spcAft>
                <a:spcPts val="0"/>
              </a:spcAft>
              <a:buSzPts val="1200"/>
              <a:buChar char="○"/>
              <a:defRPr/>
            </a:lvl2pPr>
            <a:lvl3pPr indent="-304800" lvl="2" marL="1371600" rtl="0" algn="ctr">
              <a:spcBef>
                <a:spcPts val="1600"/>
              </a:spcBef>
              <a:spcAft>
                <a:spcPts val="0"/>
              </a:spcAft>
              <a:buSzPts val="1200"/>
              <a:buChar char="■"/>
              <a:defRPr/>
            </a:lvl3pPr>
            <a:lvl4pPr indent="-304800" lvl="3" marL="1828800" rtl="0" algn="ctr">
              <a:spcBef>
                <a:spcPts val="1600"/>
              </a:spcBef>
              <a:spcAft>
                <a:spcPts val="0"/>
              </a:spcAft>
              <a:buSzPts val="1200"/>
              <a:buChar char="●"/>
              <a:defRPr/>
            </a:lvl4pPr>
            <a:lvl5pPr indent="-304800" lvl="4" marL="2286000" rtl="0" algn="ctr">
              <a:spcBef>
                <a:spcPts val="1600"/>
              </a:spcBef>
              <a:spcAft>
                <a:spcPts val="0"/>
              </a:spcAft>
              <a:buSzPts val="1200"/>
              <a:buChar char="○"/>
              <a:defRPr/>
            </a:lvl5pPr>
            <a:lvl6pPr indent="-304800" lvl="5" marL="2743200" rtl="0" algn="ctr">
              <a:spcBef>
                <a:spcPts val="1600"/>
              </a:spcBef>
              <a:spcAft>
                <a:spcPts val="0"/>
              </a:spcAft>
              <a:buSzPts val="1200"/>
              <a:buChar char="■"/>
              <a:defRPr/>
            </a:lvl6pPr>
            <a:lvl7pPr indent="-304800" lvl="6" marL="3200400" rtl="0" algn="ctr">
              <a:spcBef>
                <a:spcPts val="1600"/>
              </a:spcBef>
              <a:spcAft>
                <a:spcPts val="0"/>
              </a:spcAft>
              <a:buSzPts val="1200"/>
              <a:buChar char="●"/>
              <a:defRPr/>
            </a:lvl7pPr>
            <a:lvl8pPr indent="-304800" lvl="7" marL="3657600" rtl="0" algn="ctr">
              <a:spcBef>
                <a:spcPts val="1600"/>
              </a:spcBef>
              <a:spcAft>
                <a:spcPts val="0"/>
              </a:spcAft>
              <a:buSzPts val="1200"/>
              <a:buChar char="○"/>
              <a:defRPr/>
            </a:lvl8pPr>
            <a:lvl9pPr indent="-304800" lvl="8" marL="4114800" rtl="0" algn="ctr">
              <a:spcBef>
                <a:spcPts val="1600"/>
              </a:spcBef>
              <a:spcAft>
                <a:spcPts val="1600"/>
              </a:spcAft>
              <a:buSzPts val="12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4850" y="1854750"/>
            <a:ext cx="9144000" cy="1434000"/>
          </a:xfrm>
          <a:prstGeom prst="rect">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8" name="Shape 18"/>
        <p:cNvGrpSpPr/>
        <p:nvPr/>
      </p:nvGrpSpPr>
      <p:grpSpPr>
        <a:xfrm>
          <a:off x="0" y="0"/>
          <a:ext cx="0" cy="0"/>
          <a:chOff x="0" y="0"/>
          <a:chExt cx="0" cy="0"/>
        </a:xfrm>
      </p:grpSpPr>
      <p:sp>
        <p:nvSpPr>
          <p:cNvPr id="19" name="Google Shape;19;p4"/>
          <p:cNvSpPr/>
          <p:nvPr/>
        </p:nvSpPr>
        <p:spPr>
          <a:xfrm>
            <a:off x="4850" y="1854750"/>
            <a:ext cx="9144000" cy="1434000"/>
          </a:xfrm>
          <a:prstGeom prst="rect">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p:cSld name="SECTION_HEADER_2_1">
    <p:spTree>
      <p:nvGrpSpPr>
        <p:cNvPr id="22" name="Shape 22"/>
        <p:cNvGrpSpPr/>
        <p:nvPr/>
      </p:nvGrpSpPr>
      <p:grpSpPr>
        <a:xfrm>
          <a:off x="0" y="0"/>
          <a:ext cx="0" cy="0"/>
          <a:chOff x="0" y="0"/>
          <a:chExt cx="0" cy="0"/>
        </a:xfrm>
      </p:grpSpPr>
      <p:sp>
        <p:nvSpPr>
          <p:cNvPr id="23" name="Google Shape;23;p5"/>
          <p:cNvSpPr/>
          <p:nvPr/>
        </p:nvSpPr>
        <p:spPr>
          <a:xfrm>
            <a:off x="4850" y="1854750"/>
            <a:ext cx="9144000" cy="1434000"/>
          </a:xfrm>
          <a:prstGeom prst="rect">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1">
  <p:cSld name="SECTION_HEADER_2_1_1">
    <p:spTree>
      <p:nvGrpSpPr>
        <p:cNvPr id="26" name="Shape 26"/>
        <p:cNvGrpSpPr/>
        <p:nvPr/>
      </p:nvGrpSpPr>
      <p:grpSpPr>
        <a:xfrm>
          <a:off x="0" y="0"/>
          <a:ext cx="0" cy="0"/>
          <a:chOff x="0" y="0"/>
          <a:chExt cx="0" cy="0"/>
        </a:xfrm>
      </p:grpSpPr>
      <p:sp>
        <p:nvSpPr>
          <p:cNvPr id="27" name="Google Shape;27;p6"/>
          <p:cNvSpPr/>
          <p:nvPr/>
        </p:nvSpPr>
        <p:spPr>
          <a:xfrm>
            <a:off x="4850" y="1854750"/>
            <a:ext cx="9144000" cy="1434000"/>
          </a:xfrm>
          <a:prstGeom prst="rect">
            <a:avLst/>
          </a:prstGeom>
          <a:solidFill>
            <a:srgbClr val="ADBA2F"/>
          </a:solidFill>
          <a:ln cap="flat" cmpd="sng" w="9525">
            <a:solidFill>
              <a:srgbClr val="ADBA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0" name="Shape 30"/>
        <p:cNvGrpSpPr/>
        <p:nvPr/>
      </p:nvGrpSpPr>
      <p:grpSpPr>
        <a:xfrm>
          <a:off x="0" y="0"/>
          <a:ext cx="0" cy="0"/>
          <a:chOff x="0" y="0"/>
          <a:chExt cx="0" cy="0"/>
        </a:xfrm>
      </p:grpSpPr>
      <p:sp>
        <p:nvSpPr>
          <p:cNvPr id="31" name="Google Shape;31;p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7"/>
          <p:cNvCxnSpPr/>
          <p:nvPr/>
        </p:nvCxnSpPr>
        <p:spPr>
          <a:xfrm>
            <a:off x="7350" y="1654175"/>
            <a:ext cx="9129300" cy="0"/>
          </a:xfrm>
          <a:prstGeom prst="straightConnector1">
            <a:avLst/>
          </a:prstGeom>
          <a:noFill/>
          <a:ln cap="flat" cmpd="sng" w="76200">
            <a:solidFill>
              <a:srgbClr val="70A9A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1600"/>
              </a:spcBef>
              <a:spcAft>
                <a:spcPts val="0"/>
              </a:spcAft>
              <a:buSzPts val="1200"/>
              <a:buChar char="○"/>
              <a:defRPr/>
            </a:lvl2pPr>
            <a:lvl3pPr indent="-304800" lvl="2" marL="1371600" rtl="0">
              <a:spcBef>
                <a:spcPts val="1600"/>
              </a:spcBef>
              <a:spcAft>
                <a:spcPts val="0"/>
              </a:spcAft>
              <a:buSzPts val="12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Char char="●"/>
              <a:defRPr>
                <a:solidFill>
                  <a:schemeClr val="lt2"/>
                </a:solidFill>
              </a:defRPr>
            </a:lvl1pPr>
            <a:lvl2pPr indent="-304800" lvl="1" marL="914400" rtl="0">
              <a:lnSpc>
                <a:spcPct val="115000"/>
              </a:lnSpc>
              <a:spcBef>
                <a:spcPts val="1600"/>
              </a:spcBef>
              <a:spcAft>
                <a:spcPts val="0"/>
              </a:spcAft>
              <a:buClr>
                <a:schemeClr val="lt2"/>
              </a:buClr>
              <a:buSzPts val="1200"/>
              <a:buChar char="○"/>
              <a:defRPr sz="1200">
                <a:solidFill>
                  <a:schemeClr val="lt2"/>
                </a:solidFill>
              </a:defRPr>
            </a:lvl2pPr>
            <a:lvl3pPr indent="-304800" lvl="2" marL="1371600" rtl="0">
              <a:lnSpc>
                <a:spcPct val="115000"/>
              </a:lnSpc>
              <a:spcBef>
                <a:spcPts val="1600"/>
              </a:spcBef>
              <a:spcAft>
                <a:spcPts val="0"/>
              </a:spcAft>
              <a:buClr>
                <a:schemeClr val="lt2"/>
              </a:buClr>
              <a:buSzPts val="1200"/>
              <a:buChar char="■"/>
              <a:defRPr sz="1200">
                <a:solidFill>
                  <a:schemeClr val="lt2"/>
                </a:solidFill>
              </a:defRPr>
            </a:lvl3pPr>
            <a:lvl4pPr indent="-304800" lvl="3" marL="1828800" rtl="0">
              <a:lnSpc>
                <a:spcPct val="115000"/>
              </a:lnSpc>
              <a:spcBef>
                <a:spcPts val="1600"/>
              </a:spcBef>
              <a:spcAft>
                <a:spcPts val="0"/>
              </a:spcAft>
              <a:buClr>
                <a:schemeClr val="lt2"/>
              </a:buClr>
              <a:buSzPts val="1200"/>
              <a:buChar char="●"/>
              <a:defRPr sz="1200">
                <a:solidFill>
                  <a:schemeClr val="lt2"/>
                </a:solidFill>
              </a:defRPr>
            </a:lvl4pPr>
            <a:lvl5pPr indent="-304800" lvl="4" marL="2286000" rtl="0">
              <a:lnSpc>
                <a:spcPct val="115000"/>
              </a:lnSpc>
              <a:spcBef>
                <a:spcPts val="1600"/>
              </a:spcBef>
              <a:spcAft>
                <a:spcPts val="0"/>
              </a:spcAft>
              <a:buClr>
                <a:schemeClr val="lt2"/>
              </a:buClr>
              <a:buSzPts val="1200"/>
              <a:buChar char="○"/>
              <a:defRPr sz="1200">
                <a:solidFill>
                  <a:schemeClr val="lt2"/>
                </a:solidFill>
              </a:defRPr>
            </a:lvl5pPr>
            <a:lvl6pPr indent="-304800" lvl="5" marL="2743200" rtl="0">
              <a:lnSpc>
                <a:spcPct val="115000"/>
              </a:lnSpc>
              <a:spcBef>
                <a:spcPts val="1600"/>
              </a:spcBef>
              <a:spcAft>
                <a:spcPts val="0"/>
              </a:spcAft>
              <a:buClr>
                <a:schemeClr val="lt2"/>
              </a:buClr>
              <a:buSzPts val="1200"/>
              <a:buChar char="■"/>
              <a:defRPr sz="1200">
                <a:solidFill>
                  <a:schemeClr val="lt2"/>
                </a:solidFill>
              </a:defRPr>
            </a:lvl6pPr>
            <a:lvl7pPr indent="-304800" lvl="6" marL="3200400" rtl="0">
              <a:lnSpc>
                <a:spcPct val="115000"/>
              </a:lnSpc>
              <a:spcBef>
                <a:spcPts val="1600"/>
              </a:spcBef>
              <a:spcAft>
                <a:spcPts val="0"/>
              </a:spcAft>
              <a:buClr>
                <a:schemeClr val="lt2"/>
              </a:buClr>
              <a:buSzPts val="1200"/>
              <a:buChar char="●"/>
              <a:defRPr sz="1200">
                <a:solidFill>
                  <a:schemeClr val="lt2"/>
                </a:solidFill>
              </a:defRPr>
            </a:lvl7pPr>
            <a:lvl8pPr indent="-304800" lvl="7" marL="3657600" rtl="0">
              <a:lnSpc>
                <a:spcPct val="115000"/>
              </a:lnSpc>
              <a:spcBef>
                <a:spcPts val="1600"/>
              </a:spcBef>
              <a:spcAft>
                <a:spcPts val="0"/>
              </a:spcAft>
              <a:buClr>
                <a:schemeClr val="lt2"/>
              </a:buClr>
              <a:buSzPts val="1200"/>
              <a:buChar char="○"/>
              <a:defRPr sz="1200">
                <a:solidFill>
                  <a:schemeClr val="lt2"/>
                </a:solidFill>
              </a:defRPr>
            </a:lvl8pPr>
            <a:lvl9pPr indent="-304800" lvl="8" marL="4114800" rtl="0">
              <a:lnSpc>
                <a:spcPct val="115000"/>
              </a:lnSpc>
              <a:spcBef>
                <a:spcPts val="1600"/>
              </a:spcBef>
              <a:spcAft>
                <a:spcPts val="1600"/>
              </a:spcAft>
              <a:buClr>
                <a:schemeClr val="lt2"/>
              </a:buClr>
              <a:buSzPts val="1200"/>
              <a:buChar char="■"/>
              <a:defRPr sz="1200">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 Id="rId3" Type="http://schemas.openxmlformats.org/officeDocument/2006/relationships/image" Target="../media/image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 Id="rId3" Type="http://schemas.openxmlformats.org/officeDocument/2006/relationships/image" Target="../media/image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5.xml"/><Relationship Id="rId3" Type="http://schemas.openxmlformats.org/officeDocument/2006/relationships/image" Target="../media/image1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 Id="rId3" Type="http://schemas.openxmlformats.org/officeDocument/2006/relationships/image" Target="../media/image1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 Id="rId3" Type="http://schemas.openxmlformats.org/officeDocument/2006/relationships/image" Target="../media/image1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 Id="rId3" Type="http://schemas.openxmlformats.org/officeDocument/2006/relationships/image" Target="../media/image1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2.xml"/><Relationship Id="rId3" Type="http://schemas.openxmlformats.org/officeDocument/2006/relationships/image" Target="../media/image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3.xml"/><Relationship Id="rId3" Type="http://schemas.openxmlformats.org/officeDocument/2006/relationships/image" Target="../media/image11.png"/><Relationship Id="rId4" Type="http://schemas.openxmlformats.org/officeDocument/2006/relationships/image" Target="../media/image1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6.xml"/><Relationship Id="rId3" Type="http://schemas.openxmlformats.org/officeDocument/2006/relationships/image" Target="../media/image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7.xml"/><Relationship Id="rId3"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8.xml"/><Relationship Id="rId3" Type="http://schemas.openxmlformats.org/officeDocument/2006/relationships/image" Target="../media/image9.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hyperlink" Target="http://www.youtube.com/watch?v=wKDimrzvwYA" TargetMode="Externa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hyperlink" Target="http://www.youtube.com/watch?v=JtkTMLFFCUk" TargetMode="Externa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hyperlink" Target="http://www.youtube.com/watch?v=Zcz-Hq1NP98" TargetMode="Externa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8.xml"/><Relationship Id="rId3" Type="http://schemas.openxmlformats.org/officeDocument/2006/relationships/hyperlink" Target="http://www.youtube.com/watch?v=wKDimrzvwYA" TargetMode="External"/><Relationship Id="rId4" Type="http://schemas.openxmlformats.org/officeDocument/2006/relationships/image" Target="../media/image3.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9.xml"/><Relationship Id="rId3" Type="http://schemas.openxmlformats.org/officeDocument/2006/relationships/hyperlink" Target="http://www.youtube.com/watch?v=JtkTMLFFCUk"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0.xml"/><Relationship Id="rId3" Type="http://schemas.openxmlformats.org/officeDocument/2006/relationships/hyperlink" Target="http://www.youtube.com/watch?v=Zcz-Hq1NP98" TargetMode="External"/><Relationship Id="rId4" Type="http://schemas.openxmlformats.org/officeDocument/2006/relationships/image" Target="../media/image2.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 Id="rId3" Type="http://schemas.openxmlformats.org/officeDocument/2006/relationships/hyperlink" Target="http://www.youtube.com/watch?v=9oka8hqsOzg" TargetMode="External"/><Relationship Id="rId4" Type="http://schemas.openxmlformats.org/officeDocument/2006/relationships/image" Target="../media/image10.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 Id="rId3" Type="http://schemas.openxmlformats.org/officeDocument/2006/relationships/image" Target="../media/image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 Id="rId3" Type="http://schemas.openxmlformats.org/officeDocument/2006/relationships/image" Target="../media/image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Introduction to Machine Learning</a:t>
            </a:r>
            <a:endParaRPr sz="3600"/>
          </a:p>
        </p:txBody>
      </p:sp>
      <p:sp>
        <p:nvSpPr>
          <p:cNvPr id="77" name="Google Shape;77;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70A9A1"/>
                </a:solidFill>
              </a:rPr>
              <a:t>MIT Quantitative Methods Workshop, 2022</a:t>
            </a:r>
            <a:endParaRPr>
              <a:solidFill>
                <a:srgbClr val="70A9A1"/>
              </a:solidFill>
            </a:endParaRPr>
          </a:p>
          <a:p>
            <a:pPr indent="0" lvl="0" marL="0" rtl="0" algn="ctr">
              <a:spcBef>
                <a:spcPts val="0"/>
              </a:spcBef>
              <a:spcAft>
                <a:spcPts val="0"/>
              </a:spcAft>
              <a:buNone/>
            </a:pPr>
            <a:r>
              <a:rPr lang="en"/>
              <a:t>Taylor Baum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there is a task where the algorithm isn’t obvious?</a:t>
            </a:r>
            <a:endParaRPr/>
          </a:p>
        </p:txBody>
      </p:sp>
      <p:sp>
        <p:nvSpPr>
          <p:cNvPr id="129" name="Google Shape;129;p27"/>
          <p:cNvSpPr txBox="1"/>
          <p:nvPr/>
        </p:nvSpPr>
        <p:spPr>
          <a:xfrm>
            <a:off x="2113313" y="1255925"/>
            <a:ext cx="47037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Input: Emails</a:t>
            </a:r>
            <a:endParaRPr sz="2400">
              <a:solidFill>
                <a:srgbClr val="DDA824"/>
              </a:solidFill>
              <a:latin typeface="Roboto Mono"/>
              <a:ea typeface="Roboto Mono"/>
              <a:cs typeface="Roboto Mono"/>
              <a:sym typeface="Roboto Mono"/>
            </a:endParaRPr>
          </a:p>
        </p:txBody>
      </p:sp>
      <p:sp>
        <p:nvSpPr>
          <p:cNvPr id="130" name="Google Shape;130;p27"/>
          <p:cNvSpPr txBox="1"/>
          <p:nvPr/>
        </p:nvSpPr>
        <p:spPr>
          <a:xfrm>
            <a:off x="1166100" y="2907500"/>
            <a:ext cx="68118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Output: Indication of Spam (Yes/No)</a:t>
            </a:r>
            <a:endParaRPr sz="2400">
              <a:solidFill>
                <a:srgbClr val="DDA824"/>
              </a:solidFill>
              <a:latin typeface="Roboto Mono"/>
              <a:ea typeface="Roboto Mono"/>
              <a:cs typeface="Roboto Mono"/>
              <a:sym typeface="Roboto Mono"/>
            </a:endParaRPr>
          </a:p>
        </p:txBody>
      </p:sp>
      <p:sp>
        <p:nvSpPr>
          <p:cNvPr id="131" name="Google Shape;131;p27"/>
          <p:cNvSpPr txBox="1"/>
          <p:nvPr/>
        </p:nvSpPr>
        <p:spPr>
          <a:xfrm>
            <a:off x="4379588" y="2397975"/>
            <a:ext cx="2651100" cy="7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7A7A"/>
                </a:solidFill>
                <a:latin typeface="Roboto Mono"/>
                <a:ea typeface="Roboto Mono"/>
                <a:cs typeface="Roboto Mono"/>
                <a:sym typeface="Roboto Mono"/>
              </a:rPr>
              <a:t>Algorithm?</a:t>
            </a:r>
            <a:endParaRPr sz="2400">
              <a:solidFill>
                <a:srgbClr val="FF7A7A"/>
              </a:solidFill>
              <a:latin typeface="Roboto Mono"/>
              <a:ea typeface="Roboto Mono"/>
              <a:cs typeface="Roboto Mono"/>
              <a:sym typeface="Roboto Mono"/>
            </a:endParaRPr>
          </a:p>
        </p:txBody>
      </p:sp>
      <p:cxnSp>
        <p:nvCxnSpPr>
          <p:cNvPr id="132" name="Google Shape;132;p27"/>
          <p:cNvCxnSpPr/>
          <p:nvPr/>
        </p:nvCxnSpPr>
        <p:spPr>
          <a:xfrm>
            <a:off x="4465163" y="2397975"/>
            <a:ext cx="0" cy="764100"/>
          </a:xfrm>
          <a:prstGeom prst="straightConnector1">
            <a:avLst/>
          </a:prstGeom>
          <a:noFill/>
          <a:ln cap="flat" cmpd="sng" w="38100">
            <a:solidFill>
              <a:srgbClr val="FF7A7A"/>
            </a:solidFill>
            <a:prstDash val="solid"/>
            <a:round/>
            <a:headEnd len="med" w="med" type="none"/>
            <a:tailEnd len="med" w="med" type="triangl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experiment, we are using an </a:t>
            </a:r>
            <a:r>
              <a:rPr lang="en">
                <a:solidFill>
                  <a:srgbClr val="FF7A7A"/>
                </a:solidFill>
              </a:rPr>
              <a:t>MEG</a:t>
            </a:r>
            <a:r>
              <a:rPr lang="en"/>
              <a:t>, which is a huge machine that measures the magnetic activity of neurons.</a:t>
            </a:r>
            <a:endParaRPr/>
          </a:p>
        </p:txBody>
      </p:sp>
      <p:pic>
        <p:nvPicPr>
          <p:cNvPr id="2192" name="Google Shape;2192;p117"/>
          <p:cNvPicPr preferRelativeResize="0"/>
          <p:nvPr/>
        </p:nvPicPr>
        <p:blipFill>
          <a:blip r:embed="rId3">
            <a:alphaModFix/>
          </a:blip>
          <a:stretch>
            <a:fillRect/>
          </a:stretch>
        </p:blipFill>
        <p:spPr>
          <a:xfrm>
            <a:off x="2601989" y="1313425"/>
            <a:ext cx="3940024" cy="3432749"/>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6" name="Shape 2196"/>
        <p:cNvGrpSpPr/>
        <p:nvPr/>
      </p:nvGrpSpPr>
      <p:grpSpPr>
        <a:xfrm>
          <a:off x="0" y="0"/>
          <a:ext cx="0" cy="0"/>
          <a:chOff x="0" y="0"/>
          <a:chExt cx="0" cy="0"/>
        </a:xfrm>
      </p:grpSpPr>
      <p:sp>
        <p:nvSpPr>
          <p:cNvPr id="2197" name="Google Shape;2197;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do a bit of review to begin to understanding what it means to read magnetic signals from the brain.</a:t>
            </a:r>
            <a:endParaRPr/>
          </a:p>
        </p:txBody>
      </p:sp>
      <p:pic>
        <p:nvPicPr>
          <p:cNvPr id="2198" name="Google Shape;2198;p118"/>
          <p:cNvPicPr preferRelativeResize="0"/>
          <p:nvPr/>
        </p:nvPicPr>
        <p:blipFill>
          <a:blip r:embed="rId3">
            <a:alphaModFix/>
          </a:blip>
          <a:stretch>
            <a:fillRect/>
          </a:stretch>
        </p:blipFill>
        <p:spPr>
          <a:xfrm>
            <a:off x="2601989" y="1313425"/>
            <a:ext cx="3940024" cy="3432749"/>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2" name="Shape 2202"/>
        <p:cNvGrpSpPr/>
        <p:nvPr/>
      </p:nvGrpSpPr>
      <p:grpSpPr>
        <a:xfrm>
          <a:off x="0" y="0"/>
          <a:ext cx="0" cy="0"/>
          <a:chOff x="0" y="0"/>
          <a:chExt cx="0" cy="0"/>
        </a:xfrm>
      </p:grpSpPr>
      <p:sp>
        <p:nvSpPr>
          <p:cNvPr id="2203" name="Google Shape;2203;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let’s think about voltage and current.</a:t>
            </a:r>
            <a:endParaRPr/>
          </a:p>
        </p:txBody>
      </p:sp>
      <p:sp>
        <p:nvSpPr>
          <p:cNvPr id="2204" name="Google Shape;2204;p11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DDA824"/>
                </a:solidFill>
              </a:rPr>
              <a:t>V = IR</a:t>
            </a:r>
            <a:endParaRPr sz="4800">
              <a:solidFill>
                <a:srgbClr val="DDA824"/>
              </a:solidFill>
            </a:endParaRPr>
          </a:p>
          <a:p>
            <a:pPr indent="0" lvl="0" marL="0" rtl="0" algn="ctr">
              <a:spcBef>
                <a:spcPts val="1600"/>
              </a:spcBef>
              <a:spcAft>
                <a:spcPts val="1600"/>
              </a:spcAft>
              <a:buNone/>
            </a:pPr>
            <a:r>
              <a:rPr lang="en" sz="3600">
                <a:solidFill>
                  <a:srgbClr val="DDA824"/>
                </a:solidFill>
              </a:rPr>
              <a:t>Voltage = Current * Resistance</a:t>
            </a:r>
            <a:endParaRPr sz="3600">
              <a:solidFill>
                <a:srgbClr val="DDA824"/>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sp>
        <p:nvSpPr>
          <p:cNvPr id="2209" name="Google Shape;2209;p12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DDA824"/>
                </a:solidFill>
              </a:rPr>
              <a:t>V = IR</a:t>
            </a:r>
            <a:endParaRPr sz="4800">
              <a:solidFill>
                <a:srgbClr val="DDA824"/>
              </a:solidFill>
            </a:endParaRPr>
          </a:p>
          <a:p>
            <a:pPr indent="0" lvl="0" marL="0" rtl="0" algn="ctr">
              <a:spcBef>
                <a:spcPts val="1600"/>
              </a:spcBef>
              <a:spcAft>
                <a:spcPts val="1600"/>
              </a:spcAft>
              <a:buNone/>
            </a:pPr>
            <a:r>
              <a:t/>
            </a:r>
            <a:endParaRPr sz="3600">
              <a:solidFill>
                <a:srgbClr val="DDA824"/>
              </a:solidFill>
            </a:endParaRPr>
          </a:p>
        </p:txBody>
      </p:sp>
      <p:sp>
        <p:nvSpPr>
          <p:cNvPr id="2210" name="Google Shape;2210;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let’s think about voltage and current.</a:t>
            </a:r>
            <a:endParaRPr/>
          </a:p>
          <a:p>
            <a:pPr indent="0" lvl="0" marL="0" rtl="0" algn="l">
              <a:spcBef>
                <a:spcPts val="0"/>
              </a:spcBef>
              <a:spcAft>
                <a:spcPts val="0"/>
              </a:spcAft>
              <a:buNone/>
            </a:pPr>
            <a:r>
              <a:t/>
            </a:r>
            <a:endParaRPr/>
          </a:p>
        </p:txBody>
      </p:sp>
      <p:cxnSp>
        <p:nvCxnSpPr>
          <p:cNvPr id="2211" name="Google Shape;2211;p120"/>
          <p:cNvCxnSpPr/>
          <p:nvPr/>
        </p:nvCxnSpPr>
        <p:spPr>
          <a:xfrm>
            <a:off x="2645338" y="3146775"/>
            <a:ext cx="1365900" cy="0"/>
          </a:xfrm>
          <a:prstGeom prst="straightConnector1">
            <a:avLst/>
          </a:prstGeom>
          <a:noFill/>
          <a:ln cap="flat" cmpd="sng" w="38100">
            <a:solidFill>
              <a:srgbClr val="70A9A1"/>
            </a:solidFill>
            <a:prstDash val="solid"/>
            <a:round/>
            <a:headEnd len="med" w="med" type="none"/>
            <a:tailEnd len="med" w="med" type="none"/>
          </a:ln>
        </p:spPr>
      </p:cxnSp>
      <p:cxnSp>
        <p:nvCxnSpPr>
          <p:cNvPr id="2212" name="Google Shape;2212;p120"/>
          <p:cNvCxnSpPr/>
          <p:nvPr/>
        </p:nvCxnSpPr>
        <p:spPr>
          <a:xfrm flipH="1" rot="10800000">
            <a:off x="3929613" y="2904225"/>
            <a:ext cx="280200" cy="485100"/>
          </a:xfrm>
          <a:prstGeom prst="straightConnector1">
            <a:avLst/>
          </a:prstGeom>
          <a:noFill/>
          <a:ln cap="flat" cmpd="sng" w="38100">
            <a:solidFill>
              <a:srgbClr val="70A9A1"/>
            </a:solidFill>
            <a:prstDash val="solid"/>
            <a:round/>
            <a:headEnd len="med" w="med" type="none"/>
            <a:tailEnd len="med" w="med" type="none"/>
          </a:ln>
        </p:spPr>
      </p:cxnSp>
      <p:cxnSp>
        <p:nvCxnSpPr>
          <p:cNvPr id="2213" name="Google Shape;2213;p120"/>
          <p:cNvCxnSpPr/>
          <p:nvPr/>
        </p:nvCxnSpPr>
        <p:spPr>
          <a:xfrm rot="10800000">
            <a:off x="4209813" y="2903025"/>
            <a:ext cx="283800" cy="487500"/>
          </a:xfrm>
          <a:prstGeom prst="straightConnector1">
            <a:avLst/>
          </a:prstGeom>
          <a:noFill/>
          <a:ln cap="flat" cmpd="sng" w="38100">
            <a:solidFill>
              <a:srgbClr val="70A9A1"/>
            </a:solidFill>
            <a:prstDash val="solid"/>
            <a:round/>
            <a:headEnd len="med" w="med" type="none"/>
            <a:tailEnd len="med" w="med" type="none"/>
          </a:ln>
        </p:spPr>
      </p:cxnSp>
      <p:cxnSp>
        <p:nvCxnSpPr>
          <p:cNvPr id="2214" name="Google Shape;2214;p120"/>
          <p:cNvCxnSpPr/>
          <p:nvPr/>
        </p:nvCxnSpPr>
        <p:spPr>
          <a:xfrm flipH="1" rot="10800000">
            <a:off x="4493613" y="2904225"/>
            <a:ext cx="280200" cy="485100"/>
          </a:xfrm>
          <a:prstGeom prst="straightConnector1">
            <a:avLst/>
          </a:prstGeom>
          <a:noFill/>
          <a:ln cap="flat" cmpd="sng" w="38100">
            <a:solidFill>
              <a:srgbClr val="70A9A1"/>
            </a:solidFill>
            <a:prstDash val="solid"/>
            <a:round/>
            <a:headEnd len="med" w="med" type="none"/>
            <a:tailEnd len="med" w="med" type="none"/>
          </a:ln>
        </p:spPr>
      </p:cxnSp>
      <p:cxnSp>
        <p:nvCxnSpPr>
          <p:cNvPr id="2215" name="Google Shape;2215;p120"/>
          <p:cNvCxnSpPr/>
          <p:nvPr/>
        </p:nvCxnSpPr>
        <p:spPr>
          <a:xfrm rot="10800000">
            <a:off x="4773813" y="2903025"/>
            <a:ext cx="283800" cy="487500"/>
          </a:xfrm>
          <a:prstGeom prst="straightConnector1">
            <a:avLst/>
          </a:prstGeom>
          <a:noFill/>
          <a:ln cap="flat" cmpd="sng" w="38100">
            <a:solidFill>
              <a:srgbClr val="70A9A1"/>
            </a:solidFill>
            <a:prstDash val="solid"/>
            <a:round/>
            <a:headEnd len="med" w="med" type="none"/>
            <a:tailEnd len="med" w="med" type="none"/>
          </a:ln>
        </p:spPr>
      </p:cxnSp>
      <p:cxnSp>
        <p:nvCxnSpPr>
          <p:cNvPr id="2216" name="Google Shape;2216;p120"/>
          <p:cNvCxnSpPr/>
          <p:nvPr/>
        </p:nvCxnSpPr>
        <p:spPr>
          <a:xfrm>
            <a:off x="5256288" y="3146775"/>
            <a:ext cx="1227300" cy="0"/>
          </a:xfrm>
          <a:prstGeom prst="straightConnector1">
            <a:avLst/>
          </a:prstGeom>
          <a:noFill/>
          <a:ln cap="flat" cmpd="sng" w="38100">
            <a:solidFill>
              <a:srgbClr val="70A9A1"/>
            </a:solidFill>
            <a:prstDash val="solid"/>
            <a:round/>
            <a:headEnd len="med" w="med" type="none"/>
            <a:tailEnd len="med" w="med" type="none"/>
          </a:ln>
        </p:spPr>
      </p:cxnSp>
      <p:cxnSp>
        <p:nvCxnSpPr>
          <p:cNvPr id="2217" name="Google Shape;2217;p120"/>
          <p:cNvCxnSpPr/>
          <p:nvPr/>
        </p:nvCxnSpPr>
        <p:spPr>
          <a:xfrm flipH="1" rot="10800000">
            <a:off x="5057613" y="2904225"/>
            <a:ext cx="280200" cy="485100"/>
          </a:xfrm>
          <a:prstGeom prst="straightConnector1">
            <a:avLst/>
          </a:prstGeom>
          <a:noFill/>
          <a:ln cap="flat" cmpd="sng" w="38100">
            <a:solidFill>
              <a:srgbClr val="70A9A1"/>
            </a:solidFill>
            <a:prstDash val="solid"/>
            <a:round/>
            <a:headEnd len="med" w="med" type="none"/>
            <a:tailEnd len="med" w="med" type="none"/>
          </a:ln>
        </p:spPr>
      </p:cxnSp>
      <p:sp>
        <p:nvSpPr>
          <p:cNvPr id="2218" name="Google Shape;2218;p120"/>
          <p:cNvSpPr/>
          <p:nvPr/>
        </p:nvSpPr>
        <p:spPr>
          <a:xfrm>
            <a:off x="4162738" y="3771825"/>
            <a:ext cx="228000" cy="2280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20"/>
          <p:cNvSpPr/>
          <p:nvPr/>
        </p:nvSpPr>
        <p:spPr>
          <a:xfrm>
            <a:off x="4712388" y="3771825"/>
            <a:ext cx="228000" cy="2280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0" name="Google Shape;2220;p120"/>
          <p:cNvCxnSpPr/>
          <p:nvPr/>
        </p:nvCxnSpPr>
        <p:spPr>
          <a:xfrm>
            <a:off x="2645338" y="3150350"/>
            <a:ext cx="0" cy="1081800"/>
          </a:xfrm>
          <a:prstGeom prst="straightConnector1">
            <a:avLst/>
          </a:prstGeom>
          <a:noFill/>
          <a:ln cap="flat" cmpd="sng" w="38100">
            <a:solidFill>
              <a:srgbClr val="70A9A1"/>
            </a:solidFill>
            <a:prstDash val="solid"/>
            <a:round/>
            <a:headEnd len="med" w="med" type="none"/>
            <a:tailEnd len="med" w="med" type="none"/>
          </a:ln>
        </p:spPr>
      </p:cxnSp>
      <p:cxnSp>
        <p:nvCxnSpPr>
          <p:cNvPr id="2221" name="Google Shape;2221;p120"/>
          <p:cNvCxnSpPr/>
          <p:nvPr/>
        </p:nvCxnSpPr>
        <p:spPr>
          <a:xfrm>
            <a:off x="6498663" y="3150350"/>
            <a:ext cx="0" cy="1081800"/>
          </a:xfrm>
          <a:prstGeom prst="straightConnector1">
            <a:avLst/>
          </a:prstGeom>
          <a:noFill/>
          <a:ln cap="flat" cmpd="sng" w="38100">
            <a:solidFill>
              <a:srgbClr val="70A9A1"/>
            </a:solidFill>
            <a:prstDash val="solid"/>
            <a:round/>
            <a:headEnd len="med" w="med" type="none"/>
            <a:tailEnd len="med" w="med" type="none"/>
          </a:ln>
        </p:spPr>
      </p:cxnSp>
      <p:cxnSp>
        <p:nvCxnSpPr>
          <p:cNvPr id="2222" name="Google Shape;2222;p120"/>
          <p:cNvCxnSpPr/>
          <p:nvPr/>
        </p:nvCxnSpPr>
        <p:spPr>
          <a:xfrm>
            <a:off x="4826388" y="4258050"/>
            <a:ext cx="1657500" cy="0"/>
          </a:xfrm>
          <a:prstGeom prst="straightConnector1">
            <a:avLst/>
          </a:prstGeom>
          <a:noFill/>
          <a:ln cap="flat" cmpd="sng" w="38100">
            <a:solidFill>
              <a:srgbClr val="70A9A1"/>
            </a:solidFill>
            <a:prstDash val="solid"/>
            <a:round/>
            <a:headEnd len="med" w="med" type="none"/>
            <a:tailEnd len="med" w="med" type="none"/>
          </a:ln>
        </p:spPr>
      </p:cxnSp>
      <p:cxnSp>
        <p:nvCxnSpPr>
          <p:cNvPr id="2223" name="Google Shape;2223;p120"/>
          <p:cNvCxnSpPr/>
          <p:nvPr/>
        </p:nvCxnSpPr>
        <p:spPr>
          <a:xfrm>
            <a:off x="2645338" y="4258050"/>
            <a:ext cx="1631400" cy="0"/>
          </a:xfrm>
          <a:prstGeom prst="straightConnector1">
            <a:avLst/>
          </a:prstGeom>
          <a:noFill/>
          <a:ln cap="flat" cmpd="sng" w="38100">
            <a:solidFill>
              <a:srgbClr val="70A9A1"/>
            </a:solidFill>
            <a:prstDash val="solid"/>
            <a:round/>
            <a:headEnd len="med" w="med" type="none"/>
            <a:tailEnd len="med" w="med" type="none"/>
          </a:ln>
        </p:spPr>
      </p:cxnSp>
      <p:cxnSp>
        <p:nvCxnSpPr>
          <p:cNvPr id="2224" name="Google Shape;2224;p120"/>
          <p:cNvCxnSpPr/>
          <p:nvPr/>
        </p:nvCxnSpPr>
        <p:spPr>
          <a:xfrm>
            <a:off x="4276738" y="4039050"/>
            <a:ext cx="0" cy="438000"/>
          </a:xfrm>
          <a:prstGeom prst="straightConnector1">
            <a:avLst/>
          </a:prstGeom>
          <a:noFill/>
          <a:ln cap="flat" cmpd="sng" w="38100">
            <a:solidFill>
              <a:srgbClr val="70A9A1"/>
            </a:solidFill>
            <a:prstDash val="solid"/>
            <a:round/>
            <a:headEnd len="med" w="med" type="none"/>
            <a:tailEnd len="med" w="med" type="none"/>
          </a:ln>
        </p:spPr>
      </p:cxnSp>
      <p:cxnSp>
        <p:nvCxnSpPr>
          <p:cNvPr id="2225" name="Google Shape;2225;p120"/>
          <p:cNvCxnSpPr/>
          <p:nvPr/>
        </p:nvCxnSpPr>
        <p:spPr>
          <a:xfrm>
            <a:off x="4826388" y="4039050"/>
            <a:ext cx="0" cy="438000"/>
          </a:xfrm>
          <a:prstGeom prst="straightConnector1">
            <a:avLst/>
          </a:prstGeom>
          <a:noFill/>
          <a:ln cap="flat" cmpd="sng" w="38100">
            <a:solidFill>
              <a:srgbClr val="70A9A1"/>
            </a:solidFill>
            <a:prstDash val="solid"/>
            <a:round/>
            <a:headEnd len="med" w="med" type="none"/>
            <a:tailEnd len="med" w="med" type="none"/>
          </a:ln>
        </p:spPr>
      </p:cxn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12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DDA824"/>
                </a:solidFill>
              </a:rPr>
              <a:t>V = IR</a:t>
            </a:r>
            <a:endParaRPr sz="4800">
              <a:solidFill>
                <a:srgbClr val="DDA824"/>
              </a:solidFill>
            </a:endParaRPr>
          </a:p>
          <a:p>
            <a:pPr indent="0" lvl="0" marL="0" rtl="0" algn="ctr">
              <a:spcBef>
                <a:spcPts val="1600"/>
              </a:spcBef>
              <a:spcAft>
                <a:spcPts val="1600"/>
              </a:spcAft>
              <a:buNone/>
            </a:pPr>
            <a:r>
              <a:t/>
            </a:r>
            <a:endParaRPr sz="3600">
              <a:solidFill>
                <a:srgbClr val="DDA824"/>
              </a:solidFill>
            </a:endParaRPr>
          </a:p>
        </p:txBody>
      </p:sp>
      <p:sp>
        <p:nvSpPr>
          <p:cNvPr id="2231" name="Google Shape;2231;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let’s think about voltage and current.</a:t>
            </a:r>
            <a:endParaRPr/>
          </a:p>
          <a:p>
            <a:pPr indent="0" lvl="0" marL="0" rtl="0" algn="l">
              <a:spcBef>
                <a:spcPts val="0"/>
              </a:spcBef>
              <a:spcAft>
                <a:spcPts val="0"/>
              </a:spcAft>
              <a:buNone/>
            </a:pPr>
            <a:r>
              <a:t/>
            </a:r>
            <a:endParaRPr/>
          </a:p>
        </p:txBody>
      </p:sp>
      <p:cxnSp>
        <p:nvCxnSpPr>
          <p:cNvPr id="2232" name="Google Shape;2232;p121"/>
          <p:cNvCxnSpPr/>
          <p:nvPr/>
        </p:nvCxnSpPr>
        <p:spPr>
          <a:xfrm>
            <a:off x="2018325" y="3680175"/>
            <a:ext cx="1872000" cy="0"/>
          </a:xfrm>
          <a:prstGeom prst="straightConnector1">
            <a:avLst/>
          </a:prstGeom>
          <a:noFill/>
          <a:ln cap="flat" cmpd="sng" w="38100">
            <a:solidFill>
              <a:srgbClr val="70A9A1"/>
            </a:solidFill>
            <a:prstDash val="solid"/>
            <a:round/>
            <a:headEnd len="med" w="med" type="none"/>
            <a:tailEnd len="med" w="med" type="none"/>
          </a:ln>
        </p:spPr>
      </p:cxnSp>
      <p:cxnSp>
        <p:nvCxnSpPr>
          <p:cNvPr id="2233" name="Google Shape;2233;p121"/>
          <p:cNvCxnSpPr/>
          <p:nvPr/>
        </p:nvCxnSpPr>
        <p:spPr>
          <a:xfrm flipH="1" rot="10800000">
            <a:off x="3808800" y="3437625"/>
            <a:ext cx="280200" cy="485100"/>
          </a:xfrm>
          <a:prstGeom prst="straightConnector1">
            <a:avLst/>
          </a:prstGeom>
          <a:noFill/>
          <a:ln cap="flat" cmpd="sng" w="38100">
            <a:solidFill>
              <a:srgbClr val="70A9A1"/>
            </a:solidFill>
            <a:prstDash val="solid"/>
            <a:round/>
            <a:headEnd len="med" w="med" type="none"/>
            <a:tailEnd len="med" w="med" type="none"/>
          </a:ln>
        </p:spPr>
      </p:cxnSp>
      <p:cxnSp>
        <p:nvCxnSpPr>
          <p:cNvPr id="2234" name="Google Shape;2234;p121"/>
          <p:cNvCxnSpPr/>
          <p:nvPr/>
        </p:nvCxnSpPr>
        <p:spPr>
          <a:xfrm rot="10800000">
            <a:off x="4089000" y="3436425"/>
            <a:ext cx="283800" cy="487500"/>
          </a:xfrm>
          <a:prstGeom prst="straightConnector1">
            <a:avLst/>
          </a:prstGeom>
          <a:noFill/>
          <a:ln cap="flat" cmpd="sng" w="38100">
            <a:solidFill>
              <a:srgbClr val="70A9A1"/>
            </a:solidFill>
            <a:prstDash val="solid"/>
            <a:round/>
            <a:headEnd len="med" w="med" type="none"/>
            <a:tailEnd len="med" w="med" type="none"/>
          </a:ln>
        </p:spPr>
      </p:cxnSp>
      <p:cxnSp>
        <p:nvCxnSpPr>
          <p:cNvPr id="2235" name="Google Shape;2235;p121"/>
          <p:cNvCxnSpPr/>
          <p:nvPr/>
        </p:nvCxnSpPr>
        <p:spPr>
          <a:xfrm flipH="1" rot="10800000">
            <a:off x="4372800" y="3437625"/>
            <a:ext cx="280200" cy="485100"/>
          </a:xfrm>
          <a:prstGeom prst="straightConnector1">
            <a:avLst/>
          </a:prstGeom>
          <a:noFill/>
          <a:ln cap="flat" cmpd="sng" w="38100">
            <a:solidFill>
              <a:srgbClr val="70A9A1"/>
            </a:solidFill>
            <a:prstDash val="solid"/>
            <a:round/>
            <a:headEnd len="med" w="med" type="none"/>
            <a:tailEnd len="med" w="med" type="none"/>
          </a:ln>
        </p:spPr>
      </p:cxnSp>
      <p:cxnSp>
        <p:nvCxnSpPr>
          <p:cNvPr id="2236" name="Google Shape;2236;p121"/>
          <p:cNvCxnSpPr/>
          <p:nvPr/>
        </p:nvCxnSpPr>
        <p:spPr>
          <a:xfrm rot="10800000">
            <a:off x="4653000" y="3436425"/>
            <a:ext cx="283800" cy="487500"/>
          </a:xfrm>
          <a:prstGeom prst="straightConnector1">
            <a:avLst/>
          </a:prstGeom>
          <a:noFill/>
          <a:ln cap="flat" cmpd="sng" w="38100">
            <a:solidFill>
              <a:srgbClr val="70A9A1"/>
            </a:solidFill>
            <a:prstDash val="solid"/>
            <a:round/>
            <a:headEnd len="med" w="med" type="none"/>
            <a:tailEnd len="med" w="med" type="none"/>
          </a:ln>
        </p:spPr>
      </p:cxnSp>
      <p:cxnSp>
        <p:nvCxnSpPr>
          <p:cNvPr id="2237" name="Google Shape;2237;p121"/>
          <p:cNvCxnSpPr/>
          <p:nvPr/>
        </p:nvCxnSpPr>
        <p:spPr>
          <a:xfrm>
            <a:off x="5135475" y="3680175"/>
            <a:ext cx="1872000" cy="0"/>
          </a:xfrm>
          <a:prstGeom prst="straightConnector1">
            <a:avLst/>
          </a:prstGeom>
          <a:noFill/>
          <a:ln cap="flat" cmpd="sng" w="38100">
            <a:solidFill>
              <a:srgbClr val="70A9A1"/>
            </a:solidFill>
            <a:prstDash val="solid"/>
            <a:round/>
            <a:headEnd len="med" w="med" type="none"/>
            <a:tailEnd len="med" w="med" type="none"/>
          </a:ln>
        </p:spPr>
      </p:cxnSp>
      <p:cxnSp>
        <p:nvCxnSpPr>
          <p:cNvPr id="2238" name="Google Shape;2238;p121"/>
          <p:cNvCxnSpPr/>
          <p:nvPr/>
        </p:nvCxnSpPr>
        <p:spPr>
          <a:xfrm flipH="1" rot="10800000">
            <a:off x="4936800" y="3437625"/>
            <a:ext cx="280200" cy="485100"/>
          </a:xfrm>
          <a:prstGeom prst="straightConnector1">
            <a:avLst/>
          </a:prstGeom>
          <a:noFill/>
          <a:ln cap="flat" cmpd="sng" w="38100">
            <a:solidFill>
              <a:srgbClr val="70A9A1"/>
            </a:solidFill>
            <a:prstDash val="solid"/>
            <a:round/>
            <a:headEnd len="med" w="med" type="none"/>
            <a:tailEnd len="med" w="med" type="none"/>
          </a:ln>
        </p:spPr>
      </p:cxnSp>
      <p:sp>
        <p:nvSpPr>
          <p:cNvPr id="2239" name="Google Shape;2239;p121"/>
          <p:cNvSpPr/>
          <p:nvPr/>
        </p:nvSpPr>
        <p:spPr>
          <a:xfrm>
            <a:off x="1790450" y="3580925"/>
            <a:ext cx="228000" cy="2280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240" name="Google Shape;2240;p121"/>
          <p:cNvSpPr/>
          <p:nvPr/>
        </p:nvSpPr>
        <p:spPr>
          <a:xfrm>
            <a:off x="7007350" y="3566175"/>
            <a:ext cx="228000" cy="2280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241" name="Google Shape;2241;p121"/>
          <p:cNvSpPr/>
          <p:nvPr/>
        </p:nvSpPr>
        <p:spPr>
          <a:xfrm>
            <a:off x="1723475" y="3338175"/>
            <a:ext cx="228000" cy="2280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21"/>
          <p:cNvSpPr/>
          <p:nvPr/>
        </p:nvSpPr>
        <p:spPr>
          <a:xfrm>
            <a:off x="7007350" y="3338175"/>
            <a:ext cx="228000" cy="2280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voltage sources in the brain which we can look at with noninvasive techniques.</a:t>
            </a:r>
            <a:endParaRPr/>
          </a:p>
        </p:txBody>
      </p:sp>
      <p:cxnSp>
        <p:nvCxnSpPr>
          <p:cNvPr id="2248" name="Google Shape;2248;p122"/>
          <p:cNvCxnSpPr/>
          <p:nvPr/>
        </p:nvCxnSpPr>
        <p:spPr>
          <a:xfrm rot="-5400000">
            <a:off x="6617150" y="3902715"/>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249" name="Google Shape;2249;p122"/>
          <p:cNvCxnSpPr/>
          <p:nvPr/>
        </p:nvCxnSpPr>
        <p:spPr>
          <a:xfrm flipH="1" rot="5400000">
            <a:off x="7053344" y="3225018"/>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250" name="Google Shape;2250;p122"/>
          <p:cNvCxnSpPr/>
          <p:nvPr/>
        </p:nvCxnSpPr>
        <p:spPr>
          <a:xfrm rot="5400000">
            <a:off x="7052201" y="3069904"/>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251" name="Google Shape;2251;p122"/>
          <p:cNvCxnSpPr/>
          <p:nvPr/>
        </p:nvCxnSpPr>
        <p:spPr>
          <a:xfrm flipH="1" rot="5400000">
            <a:off x="7053344" y="2916004"/>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252" name="Google Shape;2252;p122"/>
          <p:cNvCxnSpPr/>
          <p:nvPr/>
        </p:nvCxnSpPr>
        <p:spPr>
          <a:xfrm rot="5400000">
            <a:off x="7052201" y="2760890"/>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253" name="Google Shape;2253;p122"/>
          <p:cNvCxnSpPr/>
          <p:nvPr/>
        </p:nvCxnSpPr>
        <p:spPr>
          <a:xfrm rot="-5400000">
            <a:off x="6617150" y="2194836"/>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254" name="Google Shape;2254;p122"/>
          <p:cNvCxnSpPr/>
          <p:nvPr/>
        </p:nvCxnSpPr>
        <p:spPr>
          <a:xfrm flipH="1" rot="5400000">
            <a:off x="7053344" y="2606990"/>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255" name="Google Shape;2255;p122"/>
          <p:cNvSpPr/>
          <p:nvPr/>
        </p:nvSpPr>
        <p:spPr>
          <a:xfrm rot="-5400000">
            <a:off x="7075621" y="4415617"/>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256" name="Google Shape;2256;p122"/>
          <p:cNvSpPr/>
          <p:nvPr/>
        </p:nvSpPr>
        <p:spPr>
          <a:xfrm rot="-5400000">
            <a:off x="7067539" y="1557291"/>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257" name="Google Shape;2257;p122"/>
          <p:cNvSpPr/>
          <p:nvPr/>
        </p:nvSpPr>
        <p:spPr>
          <a:xfrm rot="-5400000">
            <a:off x="6874965" y="4491419"/>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22"/>
          <p:cNvSpPr/>
          <p:nvPr/>
        </p:nvSpPr>
        <p:spPr>
          <a:xfrm rot="-5400000">
            <a:off x="6919537" y="1481489"/>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9" name="Google Shape;2259;p122"/>
          <p:cNvPicPr preferRelativeResize="0"/>
          <p:nvPr/>
        </p:nvPicPr>
        <p:blipFill>
          <a:blip r:embed="rId3">
            <a:alphaModFix/>
          </a:blip>
          <a:stretch>
            <a:fillRect/>
          </a:stretch>
        </p:blipFill>
        <p:spPr>
          <a:xfrm>
            <a:off x="1880456" y="1516538"/>
            <a:ext cx="3906119" cy="3064625"/>
          </a:xfrm>
          <a:prstGeom prst="rect">
            <a:avLst/>
          </a:prstGeom>
          <a:noFill/>
          <a:ln cap="flat" cmpd="sng" w="38100">
            <a:solidFill>
              <a:srgbClr val="FF7A7A"/>
            </a:solidFill>
            <a:prstDash val="solid"/>
            <a:round/>
            <a:headEnd len="sm" w="sm" type="none"/>
            <a:tailEnd len="sm" w="sm" type="none"/>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3" name="Shape 2263"/>
        <p:cNvGrpSpPr/>
        <p:nvPr/>
      </p:nvGrpSpPr>
      <p:grpSpPr>
        <a:xfrm>
          <a:off x="0" y="0"/>
          <a:ext cx="0" cy="0"/>
          <a:chOff x="0" y="0"/>
          <a:chExt cx="0" cy="0"/>
        </a:xfrm>
      </p:grpSpPr>
      <p:sp>
        <p:nvSpPr>
          <p:cNvPr id="2264" name="Google Shape;2264;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indicates that it is primarily the synchronized activity of pyramidal neurons in cortical brain regions which can be measured from the outside. </a:t>
            </a:r>
            <a:endParaRPr/>
          </a:p>
        </p:txBody>
      </p:sp>
      <p:cxnSp>
        <p:nvCxnSpPr>
          <p:cNvPr id="2265" name="Google Shape;2265;p123"/>
          <p:cNvCxnSpPr/>
          <p:nvPr/>
        </p:nvCxnSpPr>
        <p:spPr>
          <a:xfrm rot="-5400000">
            <a:off x="6617150" y="3902715"/>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266" name="Google Shape;2266;p123"/>
          <p:cNvCxnSpPr/>
          <p:nvPr/>
        </p:nvCxnSpPr>
        <p:spPr>
          <a:xfrm flipH="1" rot="5400000">
            <a:off x="7053344" y="3225018"/>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267" name="Google Shape;2267;p123"/>
          <p:cNvCxnSpPr/>
          <p:nvPr/>
        </p:nvCxnSpPr>
        <p:spPr>
          <a:xfrm rot="5400000">
            <a:off x="7052201" y="3069904"/>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268" name="Google Shape;2268;p123"/>
          <p:cNvCxnSpPr/>
          <p:nvPr/>
        </p:nvCxnSpPr>
        <p:spPr>
          <a:xfrm flipH="1" rot="5400000">
            <a:off x="7053344" y="2916004"/>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269" name="Google Shape;2269;p123"/>
          <p:cNvCxnSpPr/>
          <p:nvPr/>
        </p:nvCxnSpPr>
        <p:spPr>
          <a:xfrm rot="5400000">
            <a:off x="7052201" y="2760890"/>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270" name="Google Shape;2270;p123"/>
          <p:cNvCxnSpPr/>
          <p:nvPr/>
        </p:nvCxnSpPr>
        <p:spPr>
          <a:xfrm rot="-5400000">
            <a:off x="6617150" y="2194836"/>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271" name="Google Shape;2271;p123"/>
          <p:cNvCxnSpPr/>
          <p:nvPr/>
        </p:nvCxnSpPr>
        <p:spPr>
          <a:xfrm flipH="1" rot="5400000">
            <a:off x="7053344" y="2606990"/>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272" name="Google Shape;2272;p123"/>
          <p:cNvSpPr/>
          <p:nvPr/>
        </p:nvSpPr>
        <p:spPr>
          <a:xfrm rot="-5400000">
            <a:off x="7075621" y="4415617"/>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273" name="Google Shape;2273;p123"/>
          <p:cNvSpPr/>
          <p:nvPr/>
        </p:nvSpPr>
        <p:spPr>
          <a:xfrm rot="-5400000">
            <a:off x="7067539" y="1557291"/>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274" name="Google Shape;2274;p123"/>
          <p:cNvSpPr/>
          <p:nvPr/>
        </p:nvSpPr>
        <p:spPr>
          <a:xfrm rot="-5400000">
            <a:off x="6874965" y="4491419"/>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23"/>
          <p:cNvSpPr/>
          <p:nvPr/>
        </p:nvSpPr>
        <p:spPr>
          <a:xfrm rot="-5400000">
            <a:off x="6919537" y="1481489"/>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6" name="Google Shape;2276;p123"/>
          <p:cNvPicPr preferRelativeResize="0"/>
          <p:nvPr/>
        </p:nvPicPr>
        <p:blipFill>
          <a:blip r:embed="rId3">
            <a:alphaModFix/>
          </a:blip>
          <a:stretch>
            <a:fillRect/>
          </a:stretch>
        </p:blipFill>
        <p:spPr>
          <a:xfrm>
            <a:off x="1880456" y="1516538"/>
            <a:ext cx="3906119" cy="3064625"/>
          </a:xfrm>
          <a:prstGeom prst="rect">
            <a:avLst/>
          </a:prstGeom>
          <a:noFill/>
          <a:ln cap="flat" cmpd="sng" w="38100">
            <a:solidFill>
              <a:srgbClr val="FF7A7A"/>
            </a:solidFill>
            <a:prstDash val="solid"/>
            <a:round/>
            <a:headEnd len="sm" w="sm" type="none"/>
            <a:tailEnd len="sm" w="sm" type="none"/>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0" name="Shape 2280"/>
        <p:cNvGrpSpPr/>
        <p:nvPr/>
      </p:nvGrpSpPr>
      <p:grpSpPr>
        <a:xfrm>
          <a:off x="0" y="0"/>
          <a:ext cx="0" cy="0"/>
          <a:chOff x="0" y="0"/>
          <a:chExt cx="0" cy="0"/>
        </a:xfrm>
      </p:grpSpPr>
      <p:sp>
        <p:nvSpPr>
          <p:cNvPr id="2281" name="Google Shape;2281;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because pyramidal neurons are oriented together, and there are a bunch of them we can actually read these synchronous signals through the scalp and bone and things!</a:t>
            </a:r>
            <a:endParaRPr/>
          </a:p>
        </p:txBody>
      </p:sp>
      <p:cxnSp>
        <p:nvCxnSpPr>
          <p:cNvPr id="2282" name="Google Shape;2282;p124"/>
          <p:cNvCxnSpPr/>
          <p:nvPr/>
        </p:nvCxnSpPr>
        <p:spPr>
          <a:xfrm rot="-5400000">
            <a:off x="5386850" y="3902715"/>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283" name="Google Shape;2283;p124"/>
          <p:cNvCxnSpPr/>
          <p:nvPr/>
        </p:nvCxnSpPr>
        <p:spPr>
          <a:xfrm flipH="1" rot="5400000">
            <a:off x="5823044" y="3225018"/>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284" name="Google Shape;2284;p124"/>
          <p:cNvCxnSpPr/>
          <p:nvPr/>
        </p:nvCxnSpPr>
        <p:spPr>
          <a:xfrm rot="5400000">
            <a:off x="5821901" y="3069904"/>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285" name="Google Shape;2285;p124"/>
          <p:cNvCxnSpPr/>
          <p:nvPr/>
        </p:nvCxnSpPr>
        <p:spPr>
          <a:xfrm flipH="1" rot="5400000">
            <a:off x="5823044" y="2916004"/>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286" name="Google Shape;2286;p124"/>
          <p:cNvCxnSpPr/>
          <p:nvPr/>
        </p:nvCxnSpPr>
        <p:spPr>
          <a:xfrm rot="5400000">
            <a:off x="5821901" y="2760890"/>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287" name="Google Shape;2287;p124"/>
          <p:cNvCxnSpPr/>
          <p:nvPr/>
        </p:nvCxnSpPr>
        <p:spPr>
          <a:xfrm rot="-5400000">
            <a:off x="5386850" y="2194836"/>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288" name="Google Shape;2288;p124"/>
          <p:cNvCxnSpPr/>
          <p:nvPr/>
        </p:nvCxnSpPr>
        <p:spPr>
          <a:xfrm flipH="1" rot="5400000">
            <a:off x="5823044" y="2606990"/>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289" name="Google Shape;2289;p124"/>
          <p:cNvSpPr/>
          <p:nvPr/>
        </p:nvSpPr>
        <p:spPr>
          <a:xfrm rot="-5400000">
            <a:off x="5845321" y="4415617"/>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290" name="Google Shape;2290;p124"/>
          <p:cNvSpPr/>
          <p:nvPr/>
        </p:nvSpPr>
        <p:spPr>
          <a:xfrm rot="-5400000">
            <a:off x="5837239" y="1557291"/>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291" name="Google Shape;2291;p124"/>
          <p:cNvSpPr/>
          <p:nvPr/>
        </p:nvSpPr>
        <p:spPr>
          <a:xfrm rot="-5400000">
            <a:off x="5644665" y="4491419"/>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24"/>
          <p:cNvSpPr/>
          <p:nvPr/>
        </p:nvSpPr>
        <p:spPr>
          <a:xfrm rot="-5400000">
            <a:off x="5689237" y="1481489"/>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3" name="Google Shape;2293;p124"/>
          <p:cNvCxnSpPr/>
          <p:nvPr/>
        </p:nvCxnSpPr>
        <p:spPr>
          <a:xfrm rot="-5400000">
            <a:off x="4869475" y="3902752"/>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294" name="Google Shape;2294;p124"/>
          <p:cNvCxnSpPr/>
          <p:nvPr/>
        </p:nvCxnSpPr>
        <p:spPr>
          <a:xfrm flipH="1" rot="5400000">
            <a:off x="5305669" y="3225056"/>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295" name="Google Shape;2295;p124"/>
          <p:cNvCxnSpPr/>
          <p:nvPr/>
        </p:nvCxnSpPr>
        <p:spPr>
          <a:xfrm rot="5400000">
            <a:off x="5304526" y="306994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296" name="Google Shape;2296;p124"/>
          <p:cNvCxnSpPr/>
          <p:nvPr/>
        </p:nvCxnSpPr>
        <p:spPr>
          <a:xfrm flipH="1" rot="5400000">
            <a:off x="5305669" y="2916042"/>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297" name="Google Shape;2297;p124"/>
          <p:cNvCxnSpPr/>
          <p:nvPr/>
        </p:nvCxnSpPr>
        <p:spPr>
          <a:xfrm rot="5400000">
            <a:off x="5304526" y="276092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298" name="Google Shape;2298;p124"/>
          <p:cNvCxnSpPr/>
          <p:nvPr/>
        </p:nvCxnSpPr>
        <p:spPr>
          <a:xfrm rot="-5400000">
            <a:off x="4869475" y="2194874"/>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299" name="Google Shape;2299;p124"/>
          <p:cNvCxnSpPr/>
          <p:nvPr/>
        </p:nvCxnSpPr>
        <p:spPr>
          <a:xfrm flipH="1" rot="5400000">
            <a:off x="5305669" y="2607027"/>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300" name="Google Shape;2300;p124"/>
          <p:cNvSpPr/>
          <p:nvPr/>
        </p:nvSpPr>
        <p:spPr>
          <a:xfrm rot="-5400000">
            <a:off x="5327946" y="4415655"/>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01" name="Google Shape;2301;p124"/>
          <p:cNvSpPr/>
          <p:nvPr/>
        </p:nvSpPr>
        <p:spPr>
          <a:xfrm rot="-5400000">
            <a:off x="5319864" y="1557328"/>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02" name="Google Shape;2302;p124"/>
          <p:cNvSpPr/>
          <p:nvPr/>
        </p:nvSpPr>
        <p:spPr>
          <a:xfrm rot="-5400000">
            <a:off x="5127290" y="4491456"/>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24"/>
          <p:cNvSpPr/>
          <p:nvPr/>
        </p:nvSpPr>
        <p:spPr>
          <a:xfrm rot="-5400000">
            <a:off x="5171862" y="1481527"/>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4" name="Google Shape;2304;p124"/>
          <p:cNvCxnSpPr/>
          <p:nvPr/>
        </p:nvCxnSpPr>
        <p:spPr>
          <a:xfrm rot="-5400000">
            <a:off x="4352100" y="3902752"/>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05" name="Google Shape;2305;p124"/>
          <p:cNvCxnSpPr/>
          <p:nvPr/>
        </p:nvCxnSpPr>
        <p:spPr>
          <a:xfrm flipH="1" rot="5400000">
            <a:off x="4788294" y="3225056"/>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06" name="Google Shape;2306;p124"/>
          <p:cNvCxnSpPr/>
          <p:nvPr/>
        </p:nvCxnSpPr>
        <p:spPr>
          <a:xfrm rot="5400000">
            <a:off x="4787151" y="306994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07" name="Google Shape;2307;p124"/>
          <p:cNvCxnSpPr/>
          <p:nvPr/>
        </p:nvCxnSpPr>
        <p:spPr>
          <a:xfrm flipH="1" rot="5400000">
            <a:off x="4788294" y="2916042"/>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08" name="Google Shape;2308;p124"/>
          <p:cNvCxnSpPr/>
          <p:nvPr/>
        </p:nvCxnSpPr>
        <p:spPr>
          <a:xfrm rot="5400000">
            <a:off x="4787151" y="276092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09" name="Google Shape;2309;p124"/>
          <p:cNvCxnSpPr/>
          <p:nvPr/>
        </p:nvCxnSpPr>
        <p:spPr>
          <a:xfrm rot="-5400000">
            <a:off x="4352100" y="2194874"/>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10" name="Google Shape;2310;p124"/>
          <p:cNvCxnSpPr/>
          <p:nvPr/>
        </p:nvCxnSpPr>
        <p:spPr>
          <a:xfrm flipH="1" rot="5400000">
            <a:off x="4788294" y="2607027"/>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311" name="Google Shape;2311;p124"/>
          <p:cNvSpPr/>
          <p:nvPr/>
        </p:nvSpPr>
        <p:spPr>
          <a:xfrm rot="-5400000">
            <a:off x="4810571" y="4415655"/>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12" name="Google Shape;2312;p124"/>
          <p:cNvSpPr/>
          <p:nvPr/>
        </p:nvSpPr>
        <p:spPr>
          <a:xfrm rot="-5400000">
            <a:off x="4802489" y="1557328"/>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13" name="Google Shape;2313;p124"/>
          <p:cNvSpPr/>
          <p:nvPr/>
        </p:nvSpPr>
        <p:spPr>
          <a:xfrm rot="-5400000">
            <a:off x="4609915" y="4491456"/>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24"/>
          <p:cNvSpPr/>
          <p:nvPr/>
        </p:nvSpPr>
        <p:spPr>
          <a:xfrm rot="-5400000">
            <a:off x="4654487" y="1481527"/>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5" name="Google Shape;2315;p124"/>
          <p:cNvCxnSpPr/>
          <p:nvPr/>
        </p:nvCxnSpPr>
        <p:spPr>
          <a:xfrm rot="-5400000">
            <a:off x="3887675" y="3902790"/>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16" name="Google Shape;2316;p124"/>
          <p:cNvCxnSpPr/>
          <p:nvPr/>
        </p:nvCxnSpPr>
        <p:spPr>
          <a:xfrm flipH="1" rot="5400000">
            <a:off x="4323869" y="3225093"/>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17" name="Google Shape;2317;p124"/>
          <p:cNvCxnSpPr/>
          <p:nvPr/>
        </p:nvCxnSpPr>
        <p:spPr>
          <a:xfrm rot="5400000">
            <a:off x="4322726" y="3069979"/>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18" name="Google Shape;2318;p124"/>
          <p:cNvCxnSpPr/>
          <p:nvPr/>
        </p:nvCxnSpPr>
        <p:spPr>
          <a:xfrm flipH="1" rot="5400000">
            <a:off x="4323869" y="2916079"/>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19" name="Google Shape;2319;p124"/>
          <p:cNvCxnSpPr/>
          <p:nvPr/>
        </p:nvCxnSpPr>
        <p:spPr>
          <a:xfrm rot="5400000">
            <a:off x="4322726" y="2760965"/>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20" name="Google Shape;2320;p124"/>
          <p:cNvCxnSpPr/>
          <p:nvPr/>
        </p:nvCxnSpPr>
        <p:spPr>
          <a:xfrm rot="-5400000">
            <a:off x="3887675" y="2194911"/>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21" name="Google Shape;2321;p124"/>
          <p:cNvCxnSpPr/>
          <p:nvPr/>
        </p:nvCxnSpPr>
        <p:spPr>
          <a:xfrm flipH="1" rot="5400000">
            <a:off x="4323869" y="2607065"/>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322" name="Google Shape;2322;p124"/>
          <p:cNvSpPr/>
          <p:nvPr/>
        </p:nvSpPr>
        <p:spPr>
          <a:xfrm rot="-5400000">
            <a:off x="4346146" y="4415692"/>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23" name="Google Shape;2323;p124"/>
          <p:cNvSpPr/>
          <p:nvPr/>
        </p:nvSpPr>
        <p:spPr>
          <a:xfrm rot="-5400000">
            <a:off x="4338064" y="1557366"/>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24" name="Google Shape;2324;p124"/>
          <p:cNvSpPr/>
          <p:nvPr/>
        </p:nvSpPr>
        <p:spPr>
          <a:xfrm rot="-5400000">
            <a:off x="4145490" y="4491494"/>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24"/>
          <p:cNvSpPr/>
          <p:nvPr/>
        </p:nvSpPr>
        <p:spPr>
          <a:xfrm rot="-5400000">
            <a:off x="4190062" y="1481564"/>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6" name="Google Shape;2326;p124"/>
          <p:cNvCxnSpPr/>
          <p:nvPr/>
        </p:nvCxnSpPr>
        <p:spPr>
          <a:xfrm rot="-5400000">
            <a:off x="3370300" y="3902827"/>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27" name="Google Shape;2327;p124"/>
          <p:cNvCxnSpPr/>
          <p:nvPr/>
        </p:nvCxnSpPr>
        <p:spPr>
          <a:xfrm flipH="1" rot="5400000">
            <a:off x="3806494" y="3225131"/>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28" name="Google Shape;2328;p124"/>
          <p:cNvCxnSpPr/>
          <p:nvPr/>
        </p:nvCxnSpPr>
        <p:spPr>
          <a:xfrm rot="5400000">
            <a:off x="3805351" y="307001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29" name="Google Shape;2329;p124"/>
          <p:cNvCxnSpPr/>
          <p:nvPr/>
        </p:nvCxnSpPr>
        <p:spPr>
          <a:xfrm flipH="1" rot="5400000">
            <a:off x="3806494" y="2916117"/>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30" name="Google Shape;2330;p124"/>
          <p:cNvCxnSpPr/>
          <p:nvPr/>
        </p:nvCxnSpPr>
        <p:spPr>
          <a:xfrm rot="5400000">
            <a:off x="3805351" y="276100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31" name="Google Shape;2331;p124"/>
          <p:cNvCxnSpPr/>
          <p:nvPr/>
        </p:nvCxnSpPr>
        <p:spPr>
          <a:xfrm rot="-5400000">
            <a:off x="3370300" y="2194949"/>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32" name="Google Shape;2332;p124"/>
          <p:cNvCxnSpPr/>
          <p:nvPr/>
        </p:nvCxnSpPr>
        <p:spPr>
          <a:xfrm flipH="1" rot="5400000">
            <a:off x="3806494" y="2607102"/>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333" name="Google Shape;2333;p124"/>
          <p:cNvSpPr/>
          <p:nvPr/>
        </p:nvSpPr>
        <p:spPr>
          <a:xfrm rot="-5400000">
            <a:off x="3828771" y="4415730"/>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34" name="Google Shape;2334;p124"/>
          <p:cNvSpPr/>
          <p:nvPr/>
        </p:nvSpPr>
        <p:spPr>
          <a:xfrm rot="-5400000">
            <a:off x="3820689" y="1557403"/>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35" name="Google Shape;2335;p124"/>
          <p:cNvSpPr/>
          <p:nvPr/>
        </p:nvSpPr>
        <p:spPr>
          <a:xfrm rot="-5400000">
            <a:off x="3628115" y="4491531"/>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24"/>
          <p:cNvSpPr/>
          <p:nvPr/>
        </p:nvSpPr>
        <p:spPr>
          <a:xfrm rot="-5400000">
            <a:off x="3672687" y="1481602"/>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7" name="Google Shape;2337;p124"/>
          <p:cNvCxnSpPr/>
          <p:nvPr/>
        </p:nvCxnSpPr>
        <p:spPr>
          <a:xfrm rot="-5400000">
            <a:off x="2852925" y="3902827"/>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38" name="Google Shape;2338;p124"/>
          <p:cNvCxnSpPr/>
          <p:nvPr/>
        </p:nvCxnSpPr>
        <p:spPr>
          <a:xfrm flipH="1" rot="5400000">
            <a:off x="3289119" y="3225131"/>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39" name="Google Shape;2339;p124"/>
          <p:cNvCxnSpPr/>
          <p:nvPr/>
        </p:nvCxnSpPr>
        <p:spPr>
          <a:xfrm rot="5400000">
            <a:off x="3287976" y="307001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40" name="Google Shape;2340;p124"/>
          <p:cNvCxnSpPr/>
          <p:nvPr/>
        </p:nvCxnSpPr>
        <p:spPr>
          <a:xfrm flipH="1" rot="5400000">
            <a:off x="3289119" y="2916117"/>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41" name="Google Shape;2341;p124"/>
          <p:cNvCxnSpPr/>
          <p:nvPr/>
        </p:nvCxnSpPr>
        <p:spPr>
          <a:xfrm rot="5400000">
            <a:off x="3287976" y="276100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42" name="Google Shape;2342;p124"/>
          <p:cNvCxnSpPr/>
          <p:nvPr/>
        </p:nvCxnSpPr>
        <p:spPr>
          <a:xfrm rot="-5400000">
            <a:off x="2852925" y="2194949"/>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43" name="Google Shape;2343;p124"/>
          <p:cNvCxnSpPr/>
          <p:nvPr/>
        </p:nvCxnSpPr>
        <p:spPr>
          <a:xfrm flipH="1" rot="5400000">
            <a:off x="3289119" y="2607102"/>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344" name="Google Shape;2344;p124"/>
          <p:cNvSpPr/>
          <p:nvPr/>
        </p:nvSpPr>
        <p:spPr>
          <a:xfrm rot="-5400000">
            <a:off x="3311396" y="4415730"/>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45" name="Google Shape;2345;p124"/>
          <p:cNvSpPr/>
          <p:nvPr/>
        </p:nvSpPr>
        <p:spPr>
          <a:xfrm rot="-5400000">
            <a:off x="3303314" y="1557403"/>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46" name="Google Shape;2346;p124"/>
          <p:cNvSpPr/>
          <p:nvPr/>
        </p:nvSpPr>
        <p:spPr>
          <a:xfrm rot="-5400000">
            <a:off x="3110740" y="4491531"/>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24"/>
          <p:cNvSpPr/>
          <p:nvPr/>
        </p:nvSpPr>
        <p:spPr>
          <a:xfrm rot="-5400000">
            <a:off x="3155312" y="1481602"/>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instead of </a:t>
            </a:r>
            <a:r>
              <a:rPr lang="en">
                <a:solidFill>
                  <a:srgbClr val="DDA824"/>
                </a:solidFill>
              </a:rPr>
              <a:t>single neuron recordings</a:t>
            </a:r>
            <a:r>
              <a:rPr lang="en"/>
              <a:t>, we look at the summed activity of many pyramidal neurons.</a:t>
            </a:r>
            <a:endParaRPr/>
          </a:p>
        </p:txBody>
      </p:sp>
      <p:cxnSp>
        <p:nvCxnSpPr>
          <p:cNvPr id="2353" name="Google Shape;2353;p125"/>
          <p:cNvCxnSpPr/>
          <p:nvPr/>
        </p:nvCxnSpPr>
        <p:spPr>
          <a:xfrm rot="-5400000">
            <a:off x="5386850" y="3902715"/>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54" name="Google Shape;2354;p125"/>
          <p:cNvCxnSpPr/>
          <p:nvPr/>
        </p:nvCxnSpPr>
        <p:spPr>
          <a:xfrm flipH="1" rot="5400000">
            <a:off x="5823044" y="3225018"/>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55" name="Google Shape;2355;p125"/>
          <p:cNvCxnSpPr/>
          <p:nvPr/>
        </p:nvCxnSpPr>
        <p:spPr>
          <a:xfrm rot="5400000">
            <a:off x="5821901" y="3069904"/>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56" name="Google Shape;2356;p125"/>
          <p:cNvCxnSpPr/>
          <p:nvPr/>
        </p:nvCxnSpPr>
        <p:spPr>
          <a:xfrm flipH="1" rot="5400000">
            <a:off x="5823044" y="2916004"/>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57" name="Google Shape;2357;p125"/>
          <p:cNvCxnSpPr/>
          <p:nvPr/>
        </p:nvCxnSpPr>
        <p:spPr>
          <a:xfrm rot="5400000">
            <a:off x="5821901" y="2760890"/>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58" name="Google Shape;2358;p125"/>
          <p:cNvCxnSpPr/>
          <p:nvPr/>
        </p:nvCxnSpPr>
        <p:spPr>
          <a:xfrm rot="-5400000">
            <a:off x="5386850" y="2194836"/>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59" name="Google Shape;2359;p125"/>
          <p:cNvCxnSpPr/>
          <p:nvPr/>
        </p:nvCxnSpPr>
        <p:spPr>
          <a:xfrm flipH="1" rot="5400000">
            <a:off x="5823044" y="2606990"/>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360" name="Google Shape;2360;p125"/>
          <p:cNvSpPr/>
          <p:nvPr/>
        </p:nvSpPr>
        <p:spPr>
          <a:xfrm rot="-5400000">
            <a:off x="5845321" y="4415617"/>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61" name="Google Shape;2361;p125"/>
          <p:cNvSpPr/>
          <p:nvPr/>
        </p:nvSpPr>
        <p:spPr>
          <a:xfrm rot="-5400000">
            <a:off x="5837239" y="1557291"/>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62" name="Google Shape;2362;p125"/>
          <p:cNvSpPr/>
          <p:nvPr/>
        </p:nvSpPr>
        <p:spPr>
          <a:xfrm rot="-5400000">
            <a:off x="5644665" y="4491419"/>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25"/>
          <p:cNvSpPr/>
          <p:nvPr/>
        </p:nvSpPr>
        <p:spPr>
          <a:xfrm rot="-5400000">
            <a:off x="5689237" y="1481489"/>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4" name="Google Shape;2364;p125"/>
          <p:cNvCxnSpPr/>
          <p:nvPr/>
        </p:nvCxnSpPr>
        <p:spPr>
          <a:xfrm rot="-5400000">
            <a:off x="4869475" y="3902752"/>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65" name="Google Shape;2365;p125"/>
          <p:cNvCxnSpPr/>
          <p:nvPr/>
        </p:nvCxnSpPr>
        <p:spPr>
          <a:xfrm flipH="1" rot="5400000">
            <a:off x="5305669" y="3225056"/>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66" name="Google Shape;2366;p125"/>
          <p:cNvCxnSpPr/>
          <p:nvPr/>
        </p:nvCxnSpPr>
        <p:spPr>
          <a:xfrm rot="5400000">
            <a:off x="5304526" y="306994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67" name="Google Shape;2367;p125"/>
          <p:cNvCxnSpPr/>
          <p:nvPr/>
        </p:nvCxnSpPr>
        <p:spPr>
          <a:xfrm flipH="1" rot="5400000">
            <a:off x="5305669" y="2916042"/>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68" name="Google Shape;2368;p125"/>
          <p:cNvCxnSpPr/>
          <p:nvPr/>
        </p:nvCxnSpPr>
        <p:spPr>
          <a:xfrm rot="5400000">
            <a:off x="5304526" y="276092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69" name="Google Shape;2369;p125"/>
          <p:cNvCxnSpPr/>
          <p:nvPr/>
        </p:nvCxnSpPr>
        <p:spPr>
          <a:xfrm rot="-5400000">
            <a:off x="4869475" y="2194874"/>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70" name="Google Shape;2370;p125"/>
          <p:cNvCxnSpPr/>
          <p:nvPr/>
        </p:nvCxnSpPr>
        <p:spPr>
          <a:xfrm flipH="1" rot="5400000">
            <a:off x="5305669" y="2607027"/>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371" name="Google Shape;2371;p125"/>
          <p:cNvSpPr/>
          <p:nvPr/>
        </p:nvSpPr>
        <p:spPr>
          <a:xfrm rot="-5400000">
            <a:off x="5327946" y="4415655"/>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72" name="Google Shape;2372;p125"/>
          <p:cNvSpPr/>
          <p:nvPr/>
        </p:nvSpPr>
        <p:spPr>
          <a:xfrm rot="-5400000">
            <a:off x="5319864" y="1557328"/>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73" name="Google Shape;2373;p125"/>
          <p:cNvSpPr/>
          <p:nvPr/>
        </p:nvSpPr>
        <p:spPr>
          <a:xfrm rot="-5400000">
            <a:off x="5127290" y="4491456"/>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25"/>
          <p:cNvSpPr/>
          <p:nvPr/>
        </p:nvSpPr>
        <p:spPr>
          <a:xfrm rot="-5400000">
            <a:off x="5171862" y="1481527"/>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5" name="Google Shape;2375;p125"/>
          <p:cNvCxnSpPr/>
          <p:nvPr/>
        </p:nvCxnSpPr>
        <p:spPr>
          <a:xfrm rot="-5400000">
            <a:off x="4352100" y="3902752"/>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76" name="Google Shape;2376;p125"/>
          <p:cNvCxnSpPr/>
          <p:nvPr/>
        </p:nvCxnSpPr>
        <p:spPr>
          <a:xfrm flipH="1" rot="5400000">
            <a:off x="4788294" y="3225056"/>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77" name="Google Shape;2377;p125"/>
          <p:cNvCxnSpPr/>
          <p:nvPr/>
        </p:nvCxnSpPr>
        <p:spPr>
          <a:xfrm rot="5400000">
            <a:off x="4787151" y="306994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78" name="Google Shape;2378;p125"/>
          <p:cNvCxnSpPr/>
          <p:nvPr/>
        </p:nvCxnSpPr>
        <p:spPr>
          <a:xfrm flipH="1" rot="5400000">
            <a:off x="4788294" y="2916042"/>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79" name="Google Shape;2379;p125"/>
          <p:cNvCxnSpPr/>
          <p:nvPr/>
        </p:nvCxnSpPr>
        <p:spPr>
          <a:xfrm rot="5400000">
            <a:off x="4787151" y="276092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80" name="Google Shape;2380;p125"/>
          <p:cNvCxnSpPr/>
          <p:nvPr/>
        </p:nvCxnSpPr>
        <p:spPr>
          <a:xfrm rot="-5400000">
            <a:off x="4352100" y="2194874"/>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81" name="Google Shape;2381;p125"/>
          <p:cNvCxnSpPr/>
          <p:nvPr/>
        </p:nvCxnSpPr>
        <p:spPr>
          <a:xfrm flipH="1" rot="5400000">
            <a:off x="4788294" y="2607027"/>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382" name="Google Shape;2382;p125"/>
          <p:cNvSpPr/>
          <p:nvPr/>
        </p:nvSpPr>
        <p:spPr>
          <a:xfrm rot="-5400000">
            <a:off x="4810571" y="4415655"/>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83" name="Google Shape;2383;p125"/>
          <p:cNvSpPr/>
          <p:nvPr/>
        </p:nvSpPr>
        <p:spPr>
          <a:xfrm rot="-5400000">
            <a:off x="4802489" y="1557328"/>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84" name="Google Shape;2384;p125"/>
          <p:cNvSpPr/>
          <p:nvPr/>
        </p:nvSpPr>
        <p:spPr>
          <a:xfrm rot="-5400000">
            <a:off x="4609915" y="4491456"/>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25"/>
          <p:cNvSpPr/>
          <p:nvPr/>
        </p:nvSpPr>
        <p:spPr>
          <a:xfrm rot="-5400000">
            <a:off x="4654487" y="1481527"/>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6" name="Google Shape;2386;p125"/>
          <p:cNvCxnSpPr/>
          <p:nvPr/>
        </p:nvCxnSpPr>
        <p:spPr>
          <a:xfrm rot="-5400000">
            <a:off x="3887675" y="3902790"/>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87" name="Google Shape;2387;p125"/>
          <p:cNvCxnSpPr/>
          <p:nvPr/>
        </p:nvCxnSpPr>
        <p:spPr>
          <a:xfrm flipH="1" rot="5400000">
            <a:off x="4323869" y="3225093"/>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88" name="Google Shape;2388;p125"/>
          <p:cNvCxnSpPr/>
          <p:nvPr/>
        </p:nvCxnSpPr>
        <p:spPr>
          <a:xfrm rot="5400000">
            <a:off x="4322726" y="3069979"/>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89" name="Google Shape;2389;p125"/>
          <p:cNvCxnSpPr/>
          <p:nvPr/>
        </p:nvCxnSpPr>
        <p:spPr>
          <a:xfrm flipH="1" rot="5400000">
            <a:off x="4323869" y="2916079"/>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90" name="Google Shape;2390;p125"/>
          <p:cNvCxnSpPr/>
          <p:nvPr/>
        </p:nvCxnSpPr>
        <p:spPr>
          <a:xfrm rot="5400000">
            <a:off x="4322726" y="2760965"/>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391" name="Google Shape;2391;p125"/>
          <p:cNvCxnSpPr/>
          <p:nvPr/>
        </p:nvCxnSpPr>
        <p:spPr>
          <a:xfrm rot="-5400000">
            <a:off x="3887675" y="2194911"/>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92" name="Google Shape;2392;p125"/>
          <p:cNvCxnSpPr/>
          <p:nvPr/>
        </p:nvCxnSpPr>
        <p:spPr>
          <a:xfrm flipH="1" rot="5400000">
            <a:off x="4323869" y="2607065"/>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393" name="Google Shape;2393;p125"/>
          <p:cNvSpPr/>
          <p:nvPr/>
        </p:nvSpPr>
        <p:spPr>
          <a:xfrm rot="-5400000">
            <a:off x="4346146" y="4415692"/>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94" name="Google Shape;2394;p125"/>
          <p:cNvSpPr/>
          <p:nvPr/>
        </p:nvSpPr>
        <p:spPr>
          <a:xfrm rot="-5400000">
            <a:off x="4338064" y="1557366"/>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395" name="Google Shape;2395;p125"/>
          <p:cNvSpPr/>
          <p:nvPr/>
        </p:nvSpPr>
        <p:spPr>
          <a:xfrm rot="-5400000">
            <a:off x="4145490" y="4491494"/>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25"/>
          <p:cNvSpPr/>
          <p:nvPr/>
        </p:nvSpPr>
        <p:spPr>
          <a:xfrm rot="-5400000">
            <a:off x="4190062" y="1481564"/>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7" name="Google Shape;2397;p125"/>
          <p:cNvCxnSpPr/>
          <p:nvPr/>
        </p:nvCxnSpPr>
        <p:spPr>
          <a:xfrm rot="-5400000">
            <a:off x="3370300" y="3902827"/>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398" name="Google Shape;2398;p125"/>
          <p:cNvCxnSpPr/>
          <p:nvPr/>
        </p:nvCxnSpPr>
        <p:spPr>
          <a:xfrm flipH="1" rot="5400000">
            <a:off x="3806494" y="3225131"/>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399" name="Google Shape;2399;p125"/>
          <p:cNvCxnSpPr/>
          <p:nvPr/>
        </p:nvCxnSpPr>
        <p:spPr>
          <a:xfrm rot="5400000">
            <a:off x="3805351" y="307001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00" name="Google Shape;2400;p125"/>
          <p:cNvCxnSpPr/>
          <p:nvPr/>
        </p:nvCxnSpPr>
        <p:spPr>
          <a:xfrm flipH="1" rot="5400000">
            <a:off x="3806494" y="2916117"/>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01" name="Google Shape;2401;p125"/>
          <p:cNvCxnSpPr/>
          <p:nvPr/>
        </p:nvCxnSpPr>
        <p:spPr>
          <a:xfrm rot="5400000">
            <a:off x="3805351" y="276100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02" name="Google Shape;2402;p125"/>
          <p:cNvCxnSpPr/>
          <p:nvPr/>
        </p:nvCxnSpPr>
        <p:spPr>
          <a:xfrm rot="-5400000">
            <a:off x="3370300" y="2194949"/>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03" name="Google Shape;2403;p125"/>
          <p:cNvCxnSpPr/>
          <p:nvPr/>
        </p:nvCxnSpPr>
        <p:spPr>
          <a:xfrm flipH="1" rot="5400000">
            <a:off x="3806494" y="2607102"/>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404" name="Google Shape;2404;p125"/>
          <p:cNvSpPr/>
          <p:nvPr/>
        </p:nvSpPr>
        <p:spPr>
          <a:xfrm rot="-5400000">
            <a:off x="3828771" y="4415730"/>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05" name="Google Shape;2405;p125"/>
          <p:cNvSpPr/>
          <p:nvPr/>
        </p:nvSpPr>
        <p:spPr>
          <a:xfrm rot="-5400000">
            <a:off x="3820689" y="1557403"/>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06" name="Google Shape;2406;p125"/>
          <p:cNvSpPr/>
          <p:nvPr/>
        </p:nvSpPr>
        <p:spPr>
          <a:xfrm rot="-5400000">
            <a:off x="3628115" y="4491531"/>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25"/>
          <p:cNvSpPr/>
          <p:nvPr/>
        </p:nvSpPr>
        <p:spPr>
          <a:xfrm rot="-5400000">
            <a:off x="3672687" y="1481602"/>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25"/>
          <p:cNvCxnSpPr/>
          <p:nvPr/>
        </p:nvCxnSpPr>
        <p:spPr>
          <a:xfrm rot="-5400000">
            <a:off x="2852925" y="3902827"/>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09" name="Google Shape;2409;p125"/>
          <p:cNvCxnSpPr/>
          <p:nvPr/>
        </p:nvCxnSpPr>
        <p:spPr>
          <a:xfrm flipH="1" rot="5400000">
            <a:off x="3289119" y="3225131"/>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10" name="Google Shape;2410;p125"/>
          <p:cNvCxnSpPr/>
          <p:nvPr/>
        </p:nvCxnSpPr>
        <p:spPr>
          <a:xfrm rot="5400000">
            <a:off x="3287976" y="307001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11" name="Google Shape;2411;p125"/>
          <p:cNvCxnSpPr/>
          <p:nvPr/>
        </p:nvCxnSpPr>
        <p:spPr>
          <a:xfrm flipH="1" rot="5400000">
            <a:off x="3289119" y="2916117"/>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12" name="Google Shape;2412;p125"/>
          <p:cNvCxnSpPr/>
          <p:nvPr/>
        </p:nvCxnSpPr>
        <p:spPr>
          <a:xfrm rot="5400000">
            <a:off x="3287976" y="276100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13" name="Google Shape;2413;p125"/>
          <p:cNvCxnSpPr/>
          <p:nvPr/>
        </p:nvCxnSpPr>
        <p:spPr>
          <a:xfrm rot="-5400000">
            <a:off x="2852925" y="2194949"/>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14" name="Google Shape;2414;p125"/>
          <p:cNvCxnSpPr/>
          <p:nvPr/>
        </p:nvCxnSpPr>
        <p:spPr>
          <a:xfrm flipH="1" rot="5400000">
            <a:off x="3289119" y="2607102"/>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415" name="Google Shape;2415;p125"/>
          <p:cNvSpPr/>
          <p:nvPr/>
        </p:nvSpPr>
        <p:spPr>
          <a:xfrm rot="-5400000">
            <a:off x="3311396" y="4415730"/>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16" name="Google Shape;2416;p125"/>
          <p:cNvSpPr/>
          <p:nvPr/>
        </p:nvSpPr>
        <p:spPr>
          <a:xfrm rot="-5400000">
            <a:off x="3303314" y="1557403"/>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17" name="Google Shape;2417;p125"/>
          <p:cNvSpPr/>
          <p:nvPr/>
        </p:nvSpPr>
        <p:spPr>
          <a:xfrm rot="-5400000">
            <a:off x="3110740" y="4491531"/>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25"/>
          <p:cNvSpPr/>
          <p:nvPr/>
        </p:nvSpPr>
        <p:spPr>
          <a:xfrm rot="-5400000">
            <a:off x="3155312" y="1481602"/>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25"/>
          <p:cNvSpPr/>
          <p:nvPr/>
        </p:nvSpPr>
        <p:spPr>
          <a:xfrm rot="8100000">
            <a:off x="1971549" y="876153"/>
            <a:ext cx="243528" cy="2844266"/>
          </a:xfrm>
          <a:prstGeom prst="triangle">
            <a:avLst>
              <a:gd fmla="val 50000"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instead of </a:t>
            </a:r>
            <a:r>
              <a:rPr lang="en">
                <a:solidFill>
                  <a:srgbClr val="EEEEEE"/>
                </a:solidFill>
              </a:rPr>
              <a:t>single neuron recordings</a:t>
            </a:r>
            <a:r>
              <a:rPr lang="en"/>
              <a:t>, we look at the </a:t>
            </a:r>
            <a:r>
              <a:rPr lang="en">
                <a:solidFill>
                  <a:srgbClr val="DDA824"/>
                </a:solidFill>
              </a:rPr>
              <a:t>summed activity</a:t>
            </a:r>
            <a:r>
              <a:rPr lang="en"/>
              <a:t> of many pyramidal neurons.</a:t>
            </a:r>
            <a:endParaRPr/>
          </a:p>
        </p:txBody>
      </p:sp>
      <p:cxnSp>
        <p:nvCxnSpPr>
          <p:cNvPr id="2425" name="Google Shape;2425;p126"/>
          <p:cNvCxnSpPr/>
          <p:nvPr/>
        </p:nvCxnSpPr>
        <p:spPr>
          <a:xfrm rot="-5400000">
            <a:off x="5386850" y="3902715"/>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26" name="Google Shape;2426;p126"/>
          <p:cNvCxnSpPr/>
          <p:nvPr/>
        </p:nvCxnSpPr>
        <p:spPr>
          <a:xfrm flipH="1" rot="5400000">
            <a:off x="5823044" y="3225018"/>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27" name="Google Shape;2427;p126"/>
          <p:cNvCxnSpPr/>
          <p:nvPr/>
        </p:nvCxnSpPr>
        <p:spPr>
          <a:xfrm rot="5400000">
            <a:off x="5821901" y="3069904"/>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28" name="Google Shape;2428;p126"/>
          <p:cNvCxnSpPr/>
          <p:nvPr/>
        </p:nvCxnSpPr>
        <p:spPr>
          <a:xfrm flipH="1" rot="5400000">
            <a:off x="5823044" y="2916004"/>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29" name="Google Shape;2429;p126"/>
          <p:cNvCxnSpPr/>
          <p:nvPr/>
        </p:nvCxnSpPr>
        <p:spPr>
          <a:xfrm rot="5400000">
            <a:off x="5821901" y="2760890"/>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30" name="Google Shape;2430;p126"/>
          <p:cNvCxnSpPr/>
          <p:nvPr/>
        </p:nvCxnSpPr>
        <p:spPr>
          <a:xfrm rot="-5400000">
            <a:off x="5386850" y="2194836"/>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31" name="Google Shape;2431;p126"/>
          <p:cNvCxnSpPr/>
          <p:nvPr/>
        </p:nvCxnSpPr>
        <p:spPr>
          <a:xfrm flipH="1" rot="5400000">
            <a:off x="5823044" y="2606990"/>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432" name="Google Shape;2432;p126"/>
          <p:cNvSpPr/>
          <p:nvPr/>
        </p:nvSpPr>
        <p:spPr>
          <a:xfrm rot="-5400000">
            <a:off x="5845321" y="4415617"/>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33" name="Google Shape;2433;p126"/>
          <p:cNvSpPr/>
          <p:nvPr/>
        </p:nvSpPr>
        <p:spPr>
          <a:xfrm rot="-5400000">
            <a:off x="5837239" y="1557291"/>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34" name="Google Shape;2434;p126"/>
          <p:cNvSpPr/>
          <p:nvPr/>
        </p:nvSpPr>
        <p:spPr>
          <a:xfrm rot="-5400000">
            <a:off x="5644665" y="4491419"/>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26"/>
          <p:cNvSpPr/>
          <p:nvPr/>
        </p:nvSpPr>
        <p:spPr>
          <a:xfrm rot="-5400000">
            <a:off x="5689237" y="1481489"/>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26"/>
          <p:cNvCxnSpPr/>
          <p:nvPr/>
        </p:nvCxnSpPr>
        <p:spPr>
          <a:xfrm rot="-5400000">
            <a:off x="4869475" y="3902752"/>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37" name="Google Shape;2437;p126"/>
          <p:cNvCxnSpPr/>
          <p:nvPr/>
        </p:nvCxnSpPr>
        <p:spPr>
          <a:xfrm flipH="1" rot="5400000">
            <a:off x="5305669" y="3225056"/>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38" name="Google Shape;2438;p126"/>
          <p:cNvCxnSpPr/>
          <p:nvPr/>
        </p:nvCxnSpPr>
        <p:spPr>
          <a:xfrm rot="5400000">
            <a:off x="5304526" y="306994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39" name="Google Shape;2439;p126"/>
          <p:cNvCxnSpPr/>
          <p:nvPr/>
        </p:nvCxnSpPr>
        <p:spPr>
          <a:xfrm flipH="1" rot="5400000">
            <a:off x="5305669" y="2916042"/>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40" name="Google Shape;2440;p126"/>
          <p:cNvCxnSpPr/>
          <p:nvPr/>
        </p:nvCxnSpPr>
        <p:spPr>
          <a:xfrm rot="5400000">
            <a:off x="5304526" y="276092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41" name="Google Shape;2441;p126"/>
          <p:cNvCxnSpPr/>
          <p:nvPr/>
        </p:nvCxnSpPr>
        <p:spPr>
          <a:xfrm rot="-5400000">
            <a:off x="4869475" y="2194874"/>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42" name="Google Shape;2442;p126"/>
          <p:cNvCxnSpPr/>
          <p:nvPr/>
        </p:nvCxnSpPr>
        <p:spPr>
          <a:xfrm flipH="1" rot="5400000">
            <a:off x="5305669" y="2607027"/>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443" name="Google Shape;2443;p126"/>
          <p:cNvSpPr/>
          <p:nvPr/>
        </p:nvSpPr>
        <p:spPr>
          <a:xfrm rot="-5400000">
            <a:off x="5327946" y="4415655"/>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44" name="Google Shape;2444;p126"/>
          <p:cNvSpPr/>
          <p:nvPr/>
        </p:nvSpPr>
        <p:spPr>
          <a:xfrm rot="-5400000">
            <a:off x="5319864" y="1557328"/>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45" name="Google Shape;2445;p126"/>
          <p:cNvSpPr/>
          <p:nvPr/>
        </p:nvSpPr>
        <p:spPr>
          <a:xfrm rot="-5400000">
            <a:off x="5127290" y="4491456"/>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26"/>
          <p:cNvSpPr/>
          <p:nvPr/>
        </p:nvSpPr>
        <p:spPr>
          <a:xfrm rot="-5400000">
            <a:off x="5171862" y="1481527"/>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7" name="Google Shape;2447;p126"/>
          <p:cNvCxnSpPr/>
          <p:nvPr/>
        </p:nvCxnSpPr>
        <p:spPr>
          <a:xfrm rot="-5400000">
            <a:off x="4352100" y="3902752"/>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48" name="Google Shape;2448;p126"/>
          <p:cNvCxnSpPr/>
          <p:nvPr/>
        </p:nvCxnSpPr>
        <p:spPr>
          <a:xfrm flipH="1" rot="5400000">
            <a:off x="4788294" y="3225056"/>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49" name="Google Shape;2449;p126"/>
          <p:cNvCxnSpPr/>
          <p:nvPr/>
        </p:nvCxnSpPr>
        <p:spPr>
          <a:xfrm rot="5400000">
            <a:off x="4787151" y="306994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50" name="Google Shape;2450;p126"/>
          <p:cNvCxnSpPr/>
          <p:nvPr/>
        </p:nvCxnSpPr>
        <p:spPr>
          <a:xfrm flipH="1" rot="5400000">
            <a:off x="4788294" y="2916042"/>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51" name="Google Shape;2451;p126"/>
          <p:cNvCxnSpPr/>
          <p:nvPr/>
        </p:nvCxnSpPr>
        <p:spPr>
          <a:xfrm rot="5400000">
            <a:off x="4787151" y="276092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52" name="Google Shape;2452;p126"/>
          <p:cNvCxnSpPr/>
          <p:nvPr/>
        </p:nvCxnSpPr>
        <p:spPr>
          <a:xfrm rot="-5400000">
            <a:off x="4352100" y="2194874"/>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53" name="Google Shape;2453;p126"/>
          <p:cNvCxnSpPr/>
          <p:nvPr/>
        </p:nvCxnSpPr>
        <p:spPr>
          <a:xfrm flipH="1" rot="5400000">
            <a:off x="4788294" y="2607027"/>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454" name="Google Shape;2454;p126"/>
          <p:cNvSpPr/>
          <p:nvPr/>
        </p:nvSpPr>
        <p:spPr>
          <a:xfrm rot="-5400000">
            <a:off x="4810571" y="4415655"/>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55" name="Google Shape;2455;p126"/>
          <p:cNvSpPr/>
          <p:nvPr/>
        </p:nvSpPr>
        <p:spPr>
          <a:xfrm rot="-5400000">
            <a:off x="4802489" y="1557328"/>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56" name="Google Shape;2456;p126"/>
          <p:cNvSpPr/>
          <p:nvPr/>
        </p:nvSpPr>
        <p:spPr>
          <a:xfrm rot="-5400000">
            <a:off x="4609915" y="4491456"/>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26"/>
          <p:cNvSpPr/>
          <p:nvPr/>
        </p:nvSpPr>
        <p:spPr>
          <a:xfrm rot="-5400000">
            <a:off x="4654487" y="1481527"/>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8" name="Google Shape;2458;p126"/>
          <p:cNvCxnSpPr/>
          <p:nvPr/>
        </p:nvCxnSpPr>
        <p:spPr>
          <a:xfrm rot="-5400000">
            <a:off x="3887675" y="3902790"/>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59" name="Google Shape;2459;p126"/>
          <p:cNvCxnSpPr/>
          <p:nvPr/>
        </p:nvCxnSpPr>
        <p:spPr>
          <a:xfrm flipH="1" rot="5400000">
            <a:off x="4323869" y="3225093"/>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60" name="Google Shape;2460;p126"/>
          <p:cNvCxnSpPr/>
          <p:nvPr/>
        </p:nvCxnSpPr>
        <p:spPr>
          <a:xfrm rot="5400000">
            <a:off x="4322726" y="3069979"/>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61" name="Google Shape;2461;p126"/>
          <p:cNvCxnSpPr/>
          <p:nvPr/>
        </p:nvCxnSpPr>
        <p:spPr>
          <a:xfrm flipH="1" rot="5400000">
            <a:off x="4323869" y="2916079"/>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62" name="Google Shape;2462;p126"/>
          <p:cNvCxnSpPr/>
          <p:nvPr/>
        </p:nvCxnSpPr>
        <p:spPr>
          <a:xfrm rot="5400000">
            <a:off x="4322726" y="2760965"/>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63" name="Google Shape;2463;p126"/>
          <p:cNvCxnSpPr/>
          <p:nvPr/>
        </p:nvCxnSpPr>
        <p:spPr>
          <a:xfrm rot="-5400000">
            <a:off x="3887675" y="2194911"/>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64" name="Google Shape;2464;p126"/>
          <p:cNvCxnSpPr/>
          <p:nvPr/>
        </p:nvCxnSpPr>
        <p:spPr>
          <a:xfrm flipH="1" rot="5400000">
            <a:off x="4323869" y="2607065"/>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465" name="Google Shape;2465;p126"/>
          <p:cNvSpPr/>
          <p:nvPr/>
        </p:nvSpPr>
        <p:spPr>
          <a:xfrm rot="-5400000">
            <a:off x="4346146" y="4415692"/>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66" name="Google Shape;2466;p126"/>
          <p:cNvSpPr/>
          <p:nvPr/>
        </p:nvSpPr>
        <p:spPr>
          <a:xfrm rot="-5400000">
            <a:off x="4338064" y="1557366"/>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67" name="Google Shape;2467;p126"/>
          <p:cNvSpPr/>
          <p:nvPr/>
        </p:nvSpPr>
        <p:spPr>
          <a:xfrm rot="-5400000">
            <a:off x="4145490" y="4491494"/>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26"/>
          <p:cNvSpPr/>
          <p:nvPr/>
        </p:nvSpPr>
        <p:spPr>
          <a:xfrm rot="-5400000">
            <a:off x="4190062" y="1481564"/>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9" name="Google Shape;2469;p126"/>
          <p:cNvCxnSpPr/>
          <p:nvPr/>
        </p:nvCxnSpPr>
        <p:spPr>
          <a:xfrm rot="-5400000">
            <a:off x="3370300" y="3902827"/>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70" name="Google Shape;2470;p126"/>
          <p:cNvCxnSpPr/>
          <p:nvPr/>
        </p:nvCxnSpPr>
        <p:spPr>
          <a:xfrm flipH="1" rot="5400000">
            <a:off x="3806494" y="3225131"/>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71" name="Google Shape;2471;p126"/>
          <p:cNvCxnSpPr/>
          <p:nvPr/>
        </p:nvCxnSpPr>
        <p:spPr>
          <a:xfrm rot="5400000">
            <a:off x="3805351" y="307001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72" name="Google Shape;2472;p126"/>
          <p:cNvCxnSpPr/>
          <p:nvPr/>
        </p:nvCxnSpPr>
        <p:spPr>
          <a:xfrm flipH="1" rot="5400000">
            <a:off x="3806494" y="2916117"/>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73" name="Google Shape;2473;p126"/>
          <p:cNvCxnSpPr/>
          <p:nvPr/>
        </p:nvCxnSpPr>
        <p:spPr>
          <a:xfrm rot="5400000">
            <a:off x="3805351" y="276100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74" name="Google Shape;2474;p126"/>
          <p:cNvCxnSpPr/>
          <p:nvPr/>
        </p:nvCxnSpPr>
        <p:spPr>
          <a:xfrm rot="-5400000">
            <a:off x="3370300" y="2194949"/>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75" name="Google Shape;2475;p126"/>
          <p:cNvCxnSpPr/>
          <p:nvPr/>
        </p:nvCxnSpPr>
        <p:spPr>
          <a:xfrm flipH="1" rot="5400000">
            <a:off x="3806494" y="2607102"/>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476" name="Google Shape;2476;p126"/>
          <p:cNvSpPr/>
          <p:nvPr/>
        </p:nvSpPr>
        <p:spPr>
          <a:xfrm rot="-5400000">
            <a:off x="3828771" y="4415730"/>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77" name="Google Shape;2477;p126"/>
          <p:cNvSpPr/>
          <p:nvPr/>
        </p:nvSpPr>
        <p:spPr>
          <a:xfrm rot="-5400000">
            <a:off x="3820689" y="1557403"/>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78" name="Google Shape;2478;p126"/>
          <p:cNvSpPr/>
          <p:nvPr/>
        </p:nvSpPr>
        <p:spPr>
          <a:xfrm rot="-5400000">
            <a:off x="3628115" y="4491531"/>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26"/>
          <p:cNvSpPr/>
          <p:nvPr/>
        </p:nvSpPr>
        <p:spPr>
          <a:xfrm rot="-5400000">
            <a:off x="3672687" y="1481602"/>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0" name="Google Shape;2480;p126"/>
          <p:cNvCxnSpPr/>
          <p:nvPr/>
        </p:nvCxnSpPr>
        <p:spPr>
          <a:xfrm rot="-5400000">
            <a:off x="2852925" y="3902827"/>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81" name="Google Shape;2481;p126"/>
          <p:cNvCxnSpPr/>
          <p:nvPr/>
        </p:nvCxnSpPr>
        <p:spPr>
          <a:xfrm flipH="1" rot="5400000">
            <a:off x="3289119" y="3225131"/>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82" name="Google Shape;2482;p126"/>
          <p:cNvCxnSpPr/>
          <p:nvPr/>
        </p:nvCxnSpPr>
        <p:spPr>
          <a:xfrm rot="5400000">
            <a:off x="3287976" y="3070017"/>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83" name="Google Shape;2483;p126"/>
          <p:cNvCxnSpPr/>
          <p:nvPr/>
        </p:nvCxnSpPr>
        <p:spPr>
          <a:xfrm flipH="1" rot="5400000">
            <a:off x="3289119" y="2916117"/>
            <a:ext cx="153300" cy="265800"/>
          </a:xfrm>
          <a:prstGeom prst="straightConnector1">
            <a:avLst/>
          </a:prstGeom>
          <a:noFill/>
          <a:ln cap="flat" cmpd="sng" w="38100">
            <a:solidFill>
              <a:srgbClr val="70A9A1"/>
            </a:solidFill>
            <a:prstDash val="solid"/>
            <a:round/>
            <a:headEnd len="med" w="med" type="none"/>
            <a:tailEnd len="med" w="med" type="none"/>
          </a:ln>
        </p:spPr>
      </p:cxnSp>
      <p:cxnSp>
        <p:nvCxnSpPr>
          <p:cNvPr id="2484" name="Google Shape;2484;p126"/>
          <p:cNvCxnSpPr/>
          <p:nvPr/>
        </p:nvCxnSpPr>
        <p:spPr>
          <a:xfrm rot="5400000">
            <a:off x="3287976" y="2761002"/>
            <a:ext cx="155700" cy="267000"/>
          </a:xfrm>
          <a:prstGeom prst="straightConnector1">
            <a:avLst/>
          </a:prstGeom>
          <a:noFill/>
          <a:ln cap="flat" cmpd="sng" w="38100">
            <a:solidFill>
              <a:srgbClr val="70A9A1"/>
            </a:solidFill>
            <a:prstDash val="solid"/>
            <a:round/>
            <a:headEnd len="med" w="med" type="none"/>
            <a:tailEnd len="med" w="med" type="none"/>
          </a:ln>
        </p:spPr>
      </p:cxnSp>
      <p:cxnSp>
        <p:nvCxnSpPr>
          <p:cNvPr id="2485" name="Google Shape;2485;p126"/>
          <p:cNvCxnSpPr/>
          <p:nvPr/>
        </p:nvCxnSpPr>
        <p:spPr>
          <a:xfrm rot="-5400000">
            <a:off x="2852925" y="2194949"/>
            <a:ext cx="1025700" cy="0"/>
          </a:xfrm>
          <a:prstGeom prst="straightConnector1">
            <a:avLst/>
          </a:prstGeom>
          <a:noFill/>
          <a:ln cap="flat" cmpd="sng" w="38100">
            <a:solidFill>
              <a:srgbClr val="70A9A1"/>
            </a:solidFill>
            <a:prstDash val="solid"/>
            <a:round/>
            <a:headEnd len="med" w="med" type="none"/>
            <a:tailEnd len="med" w="med" type="none"/>
          </a:ln>
        </p:spPr>
      </p:cxnSp>
      <p:cxnSp>
        <p:nvCxnSpPr>
          <p:cNvPr id="2486" name="Google Shape;2486;p126"/>
          <p:cNvCxnSpPr/>
          <p:nvPr/>
        </p:nvCxnSpPr>
        <p:spPr>
          <a:xfrm flipH="1" rot="5400000">
            <a:off x="3289119" y="2607102"/>
            <a:ext cx="153300" cy="265800"/>
          </a:xfrm>
          <a:prstGeom prst="straightConnector1">
            <a:avLst/>
          </a:prstGeom>
          <a:noFill/>
          <a:ln cap="flat" cmpd="sng" w="38100">
            <a:solidFill>
              <a:srgbClr val="70A9A1"/>
            </a:solidFill>
            <a:prstDash val="solid"/>
            <a:round/>
            <a:headEnd len="med" w="med" type="none"/>
            <a:tailEnd len="med" w="med" type="none"/>
          </a:ln>
        </p:spPr>
      </p:cxnSp>
      <p:sp>
        <p:nvSpPr>
          <p:cNvPr id="2487" name="Google Shape;2487;p126"/>
          <p:cNvSpPr/>
          <p:nvPr/>
        </p:nvSpPr>
        <p:spPr>
          <a:xfrm rot="-5400000">
            <a:off x="3311396" y="4415730"/>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88" name="Google Shape;2488;p126"/>
          <p:cNvSpPr/>
          <p:nvPr/>
        </p:nvSpPr>
        <p:spPr>
          <a:xfrm rot="-5400000">
            <a:off x="3303314" y="1557403"/>
            <a:ext cx="124800" cy="12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0A9A1"/>
              </a:solidFill>
            </a:endParaRPr>
          </a:p>
        </p:txBody>
      </p:sp>
      <p:sp>
        <p:nvSpPr>
          <p:cNvPr id="2489" name="Google Shape;2489;p126"/>
          <p:cNvSpPr/>
          <p:nvPr/>
        </p:nvSpPr>
        <p:spPr>
          <a:xfrm rot="-5400000">
            <a:off x="3110740" y="4491531"/>
            <a:ext cx="124800" cy="124800"/>
          </a:xfrm>
          <a:prstGeom prst="mathPl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26"/>
          <p:cNvSpPr/>
          <p:nvPr/>
        </p:nvSpPr>
        <p:spPr>
          <a:xfrm rot="-5400000">
            <a:off x="3155312" y="1481602"/>
            <a:ext cx="124800" cy="124800"/>
          </a:xfrm>
          <a:prstGeom prst="mathMinus">
            <a:avLst>
              <a:gd fmla="val 23520" name="adj1"/>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26"/>
          <p:cNvSpPr/>
          <p:nvPr/>
        </p:nvSpPr>
        <p:spPr>
          <a:xfrm>
            <a:off x="3065500" y="1090525"/>
            <a:ext cx="3039600" cy="300900"/>
          </a:xfrm>
          <a:prstGeom prst="rect">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we do?</a:t>
            </a:r>
            <a:endParaRPr/>
          </a:p>
        </p:txBody>
      </p:sp>
      <p:sp>
        <p:nvSpPr>
          <p:cNvPr id="138" name="Google Shape;138;p28"/>
          <p:cNvSpPr txBox="1"/>
          <p:nvPr/>
        </p:nvSpPr>
        <p:spPr>
          <a:xfrm>
            <a:off x="2113313" y="1255925"/>
            <a:ext cx="47037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Input: Emails</a:t>
            </a:r>
            <a:endParaRPr sz="2400">
              <a:solidFill>
                <a:srgbClr val="DDA824"/>
              </a:solidFill>
              <a:latin typeface="Roboto Mono"/>
              <a:ea typeface="Roboto Mono"/>
              <a:cs typeface="Roboto Mono"/>
              <a:sym typeface="Roboto Mono"/>
            </a:endParaRPr>
          </a:p>
        </p:txBody>
      </p:sp>
      <p:sp>
        <p:nvSpPr>
          <p:cNvPr id="139" name="Google Shape;139;p28"/>
          <p:cNvSpPr txBox="1"/>
          <p:nvPr/>
        </p:nvSpPr>
        <p:spPr>
          <a:xfrm>
            <a:off x="1166100" y="2907500"/>
            <a:ext cx="68118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Output: Indication of Spam (Yes/No)</a:t>
            </a:r>
            <a:endParaRPr sz="2400">
              <a:solidFill>
                <a:srgbClr val="DDA824"/>
              </a:solidFill>
              <a:latin typeface="Roboto Mono"/>
              <a:ea typeface="Roboto Mono"/>
              <a:cs typeface="Roboto Mono"/>
              <a:sym typeface="Roboto Mono"/>
            </a:endParaRPr>
          </a:p>
        </p:txBody>
      </p:sp>
      <p:sp>
        <p:nvSpPr>
          <p:cNvPr id="140" name="Google Shape;140;p28"/>
          <p:cNvSpPr txBox="1"/>
          <p:nvPr/>
        </p:nvSpPr>
        <p:spPr>
          <a:xfrm>
            <a:off x="4379588" y="2397975"/>
            <a:ext cx="2651100" cy="7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7A7A"/>
                </a:solidFill>
                <a:latin typeface="Roboto Mono"/>
                <a:ea typeface="Roboto Mono"/>
                <a:cs typeface="Roboto Mono"/>
                <a:sym typeface="Roboto Mono"/>
              </a:rPr>
              <a:t>Algorithm?</a:t>
            </a:r>
            <a:endParaRPr sz="2400">
              <a:solidFill>
                <a:srgbClr val="FF7A7A"/>
              </a:solidFill>
              <a:latin typeface="Roboto Mono"/>
              <a:ea typeface="Roboto Mono"/>
              <a:cs typeface="Roboto Mono"/>
              <a:sym typeface="Roboto Mono"/>
            </a:endParaRPr>
          </a:p>
        </p:txBody>
      </p:sp>
      <p:cxnSp>
        <p:nvCxnSpPr>
          <p:cNvPr id="141" name="Google Shape;141;p28"/>
          <p:cNvCxnSpPr/>
          <p:nvPr/>
        </p:nvCxnSpPr>
        <p:spPr>
          <a:xfrm>
            <a:off x="4465163" y="2397975"/>
            <a:ext cx="0" cy="764100"/>
          </a:xfrm>
          <a:prstGeom prst="straightConnector1">
            <a:avLst/>
          </a:prstGeom>
          <a:noFill/>
          <a:ln cap="flat" cmpd="sng" w="38100">
            <a:solidFill>
              <a:srgbClr val="FF7A7A"/>
            </a:solidFill>
            <a:prstDash val="solid"/>
            <a:round/>
            <a:headEnd len="med" w="med" type="none"/>
            <a:tailEnd len="med" w="med" type="triangle"/>
          </a:ln>
        </p:spPr>
      </p:cxn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5" name="Shape 2495"/>
        <p:cNvGrpSpPr/>
        <p:nvPr/>
      </p:nvGrpSpPr>
      <p:grpSpPr>
        <a:xfrm>
          <a:off x="0" y="0"/>
          <a:ext cx="0" cy="0"/>
          <a:chOff x="0" y="0"/>
          <a:chExt cx="0" cy="0"/>
        </a:xfrm>
      </p:grpSpPr>
      <p:sp>
        <p:nvSpPr>
          <p:cNvPr id="2496" name="Google Shape;2496;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instead of </a:t>
            </a:r>
            <a:r>
              <a:rPr lang="en">
                <a:solidFill>
                  <a:srgbClr val="EEEEEE"/>
                </a:solidFill>
              </a:rPr>
              <a:t>single neuron recordings</a:t>
            </a:r>
            <a:r>
              <a:rPr lang="en"/>
              <a:t>, we look at the </a:t>
            </a:r>
            <a:r>
              <a:rPr lang="en">
                <a:solidFill>
                  <a:srgbClr val="EEEEEE"/>
                </a:solidFill>
              </a:rPr>
              <a:t>summed activity</a:t>
            </a:r>
            <a:r>
              <a:rPr lang="en"/>
              <a:t> of many pyramidal neurons.</a:t>
            </a:r>
            <a:endParaRPr/>
          </a:p>
        </p:txBody>
      </p:sp>
      <p:pic>
        <p:nvPicPr>
          <p:cNvPr id="2497" name="Google Shape;2497;p127"/>
          <p:cNvPicPr preferRelativeResize="0"/>
          <p:nvPr/>
        </p:nvPicPr>
        <p:blipFill>
          <a:blip r:embed="rId3">
            <a:alphaModFix/>
          </a:blip>
          <a:stretch>
            <a:fillRect/>
          </a:stretch>
        </p:blipFill>
        <p:spPr>
          <a:xfrm>
            <a:off x="2260626" y="1264650"/>
            <a:ext cx="4622751" cy="3432325"/>
          </a:xfrm>
          <a:prstGeom prst="rect">
            <a:avLst/>
          </a:prstGeom>
          <a:noFill/>
          <a:ln cap="flat" cmpd="sng" w="38100">
            <a:solidFill>
              <a:srgbClr val="FF7A7A"/>
            </a:solidFill>
            <a:prstDash val="solid"/>
            <a:round/>
            <a:headEnd len="sm" w="sm" type="none"/>
            <a:tailEnd len="sm" w="sm" type="none"/>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1" name="Shape 2501"/>
        <p:cNvGrpSpPr/>
        <p:nvPr/>
      </p:nvGrpSpPr>
      <p:grpSpPr>
        <a:xfrm>
          <a:off x="0" y="0"/>
          <a:ext cx="0" cy="0"/>
          <a:chOff x="0" y="0"/>
          <a:chExt cx="0" cy="0"/>
        </a:xfrm>
      </p:grpSpPr>
      <p:sp>
        <p:nvSpPr>
          <p:cNvPr id="2502" name="Google Shape;2502;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Electroencephalography (EEG) looks like this!</a:t>
            </a:r>
            <a:endParaRPr/>
          </a:p>
        </p:txBody>
      </p:sp>
      <p:pic>
        <p:nvPicPr>
          <p:cNvPr id="2503" name="Google Shape;2503;p128"/>
          <p:cNvPicPr preferRelativeResize="0"/>
          <p:nvPr/>
        </p:nvPicPr>
        <p:blipFill>
          <a:blip r:embed="rId3">
            <a:alphaModFix/>
          </a:blip>
          <a:stretch>
            <a:fillRect/>
          </a:stretch>
        </p:blipFill>
        <p:spPr>
          <a:xfrm>
            <a:off x="1467838" y="1058500"/>
            <a:ext cx="6208326" cy="3820975"/>
          </a:xfrm>
          <a:prstGeom prst="rect">
            <a:avLst/>
          </a:prstGeom>
          <a:noFill/>
          <a:ln cap="flat" cmpd="sng" w="38100">
            <a:solidFill>
              <a:srgbClr val="FF7A7A"/>
            </a:solidFill>
            <a:prstDash val="solid"/>
            <a:round/>
            <a:headEnd len="sm" w="sm" type="none"/>
            <a:tailEnd len="sm" w="sm" type="none"/>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7" name="Shape 2507"/>
        <p:cNvGrpSpPr/>
        <p:nvPr/>
      </p:nvGrpSpPr>
      <p:grpSpPr>
        <a:xfrm>
          <a:off x="0" y="0"/>
          <a:ext cx="0" cy="0"/>
          <a:chOff x="0" y="0"/>
          <a:chExt cx="0" cy="0"/>
        </a:xfrm>
      </p:grpSpPr>
      <p:sp>
        <p:nvSpPr>
          <p:cNvPr id="2508" name="Google Shape;2508;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the heck does a magnetic field come in?</a:t>
            </a:r>
            <a:endParaRPr/>
          </a:p>
        </p:txBody>
      </p:sp>
      <p:pic>
        <p:nvPicPr>
          <p:cNvPr id="2509" name="Google Shape;2509;p129"/>
          <p:cNvPicPr preferRelativeResize="0"/>
          <p:nvPr/>
        </p:nvPicPr>
        <p:blipFill>
          <a:blip r:embed="rId3">
            <a:alphaModFix/>
          </a:blip>
          <a:stretch>
            <a:fillRect/>
          </a:stretch>
        </p:blipFill>
        <p:spPr>
          <a:xfrm>
            <a:off x="2601989" y="1313425"/>
            <a:ext cx="3940024" cy="3432749"/>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3" name="Shape 2513"/>
        <p:cNvGrpSpPr/>
        <p:nvPr/>
      </p:nvGrpSpPr>
      <p:grpSpPr>
        <a:xfrm>
          <a:off x="0" y="0"/>
          <a:ext cx="0" cy="0"/>
          <a:chOff x="0" y="0"/>
          <a:chExt cx="0" cy="0"/>
        </a:xfrm>
      </p:grpSpPr>
      <p:sp>
        <p:nvSpPr>
          <p:cNvPr id="2514" name="Google Shape;2514;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Maxwell’s equations: changing magnetic fields produce electric fields</a:t>
            </a:r>
            <a:endParaRPr/>
          </a:p>
        </p:txBody>
      </p:sp>
      <p:pic>
        <p:nvPicPr>
          <p:cNvPr id="2515" name="Google Shape;2515;p130"/>
          <p:cNvPicPr preferRelativeResize="0"/>
          <p:nvPr/>
        </p:nvPicPr>
        <p:blipFill>
          <a:blip r:embed="rId3">
            <a:alphaModFix/>
          </a:blip>
          <a:stretch>
            <a:fillRect/>
          </a:stretch>
        </p:blipFill>
        <p:spPr>
          <a:xfrm>
            <a:off x="684800" y="1728250"/>
            <a:ext cx="3429000" cy="2286000"/>
          </a:xfrm>
          <a:prstGeom prst="rect">
            <a:avLst/>
          </a:prstGeom>
          <a:noFill/>
          <a:ln cap="flat" cmpd="sng" w="38100">
            <a:solidFill>
              <a:srgbClr val="FF7A7A"/>
            </a:solidFill>
            <a:prstDash val="solid"/>
            <a:round/>
            <a:headEnd len="sm" w="sm" type="none"/>
            <a:tailEnd len="sm" w="sm" type="none"/>
          </a:ln>
        </p:spPr>
      </p:pic>
      <p:pic>
        <p:nvPicPr>
          <p:cNvPr id="2516" name="Google Shape;2516;p130"/>
          <p:cNvPicPr preferRelativeResize="0"/>
          <p:nvPr/>
        </p:nvPicPr>
        <p:blipFill>
          <a:blip r:embed="rId4">
            <a:alphaModFix/>
          </a:blip>
          <a:stretch>
            <a:fillRect/>
          </a:stretch>
        </p:blipFill>
        <p:spPr>
          <a:xfrm>
            <a:off x="5245100" y="1371063"/>
            <a:ext cx="3200400" cy="3000375"/>
          </a:xfrm>
          <a:prstGeom prst="rect">
            <a:avLst/>
          </a:prstGeom>
          <a:noFill/>
          <a:ln cap="flat" cmpd="sng" w="38100">
            <a:solidFill>
              <a:srgbClr val="FF7A7A"/>
            </a:solidFill>
            <a:prstDash val="solid"/>
            <a:round/>
            <a:headEnd len="sm" w="sm" type="none"/>
            <a:tailEnd len="sm" w="sm" type="none"/>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Experimental Setup</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sp>
        <p:nvSpPr>
          <p:cNvPr id="2526" name="Google Shape;2526;p13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 our experiment we have..</a:t>
            </a:r>
            <a:endParaRPr/>
          </a:p>
        </p:txBody>
      </p:sp>
      <p:sp>
        <p:nvSpPr>
          <p:cNvPr id="2527" name="Google Shape;2527;p1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7A7A"/>
                </a:solidFill>
              </a:rPr>
              <a:t>306 </a:t>
            </a:r>
            <a:r>
              <a:rPr lang="en" sz="1800"/>
              <a:t>sensors</a:t>
            </a:r>
            <a:endParaRPr sz="1800"/>
          </a:p>
          <a:p>
            <a:pPr indent="0" lvl="0" marL="0" rtl="0" algn="l">
              <a:spcBef>
                <a:spcPts val="1600"/>
              </a:spcBef>
              <a:spcAft>
                <a:spcPts val="0"/>
              </a:spcAft>
              <a:buNone/>
            </a:pPr>
            <a:r>
              <a:rPr lang="en" sz="1800">
                <a:solidFill>
                  <a:srgbClr val="70A9A1"/>
                </a:solidFill>
              </a:rPr>
              <a:t>25 </a:t>
            </a:r>
            <a:r>
              <a:rPr lang="en" sz="1800"/>
              <a:t>different scene images</a:t>
            </a:r>
            <a:endParaRPr sz="1800"/>
          </a:p>
          <a:p>
            <a:pPr indent="0" lvl="0" marL="0" rtl="0" algn="l">
              <a:spcBef>
                <a:spcPts val="1600"/>
              </a:spcBef>
              <a:spcAft>
                <a:spcPts val="1600"/>
              </a:spcAft>
              <a:buNone/>
            </a:pPr>
            <a:r>
              <a:rPr lang="en" sz="1800">
                <a:solidFill>
                  <a:srgbClr val="DDA824"/>
                </a:solidFill>
              </a:rPr>
              <a:t>5</a:t>
            </a:r>
            <a:r>
              <a:rPr lang="en" sz="1800"/>
              <a:t> different scene categories</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1" name="Shape 2531"/>
        <p:cNvGrpSpPr/>
        <p:nvPr/>
      </p:nvGrpSpPr>
      <p:grpSpPr>
        <a:xfrm>
          <a:off x="0" y="0"/>
          <a:ext cx="0" cy="0"/>
          <a:chOff x="0" y="0"/>
          <a:chExt cx="0" cy="0"/>
        </a:xfrm>
      </p:grpSpPr>
      <p:sp>
        <p:nvSpPr>
          <p:cNvPr id="2532" name="Google Shape;2532;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see if we can identify when someone is viewing each scene category, such that we could predict the categories of MEG data from new trials. </a:t>
            </a:r>
            <a:endParaRPr/>
          </a:p>
        </p:txBody>
      </p:sp>
      <p:pic>
        <p:nvPicPr>
          <p:cNvPr id="2533" name="Google Shape;2533;p133"/>
          <p:cNvPicPr preferRelativeResize="0"/>
          <p:nvPr/>
        </p:nvPicPr>
        <p:blipFill>
          <a:blip r:embed="rId3">
            <a:alphaModFix/>
          </a:blip>
          <a:stretch>
            <a:fillRect/>
          </a:stretch>
        </p:blipFill>
        <p:spPr>
          <a:xfrm>
            <a:off x="2601989" y="1313425"/>
            <a:ext cx="3940024" cy="3432749"/>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7" name="Shape 2537"/>
        <p:cNvGrpSpPr/>
        <p:nvPr/>
      </p:nvGrpSpPr>
      <p:grpSpPr>
        <a:xfrm>
          <a:off x="0" y="0"/>
          <a:ext cx="0" cy="0"/>
          <a:chOff x="0" y="0"/>
          <a:chExt cx="0" cy="0"/>
        </a:xfrm>
      </p:grpSpPr>
      <p:sp>
        <p:nvSpPr>
          <p:cNvPr id="2538" name="Google Shape;2538;p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can do this, this means that the brain is encoding the visual stimuli in a way that is decodable by MEG signals.</a:t>
            </a:r>
            <a:endParaRPr/>
          </a:p>
        </p:txBody>
      </p:sp>
      <p:pic>
        <p:nvPicPr>
          <p:cNvPr id="2539" name="Google Shape;2539;p134"/>
          <p:cNvPicPr preferRelativeResize="0"/>
          <p:nvPr/>
        </p:nvPicPr>
        <p:blipFill>
          <a:blip r:embed="rId3">
            <a:alphaModFix/>
          </a:blip>
          <a:stretch>
            <a:fillRect/>
          </a:stretch>
        </p:blipFill>
        <p:spPr>
          <a:xfrm>
            <a:off x="2601989" y="1313425"/>
            <a:ext cx="3940024" cy="343274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3" name="Shape 2543"/>
        <p:cNvGrpSpPr/>
        <p:nvPr/>
      </p:nvGrpSpPr>
      <p:grpSpPr>
        <a:xfrm>
          <a:off x="0" y="0"/>
          <a:ext cx="0" cy="0"/>
          <a:chOff x="0" y="0"/>
          <a:chExt cx="0" cy="0"/>
        </a:xfrm>
      </p:grpSpPr>
      <p:sp>
        <p:nvSpPr>
          <p:cNvPr id="2544" name="Google Shape;2544;p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cannot do this, however, it does </a:t>
            </a:r>
            <a:r>
              <a:rPr lang="en">
                <a:solidFill>
                  <a:srgbClr val="DDA824"/>
                </a:solidFill>
              </a:rPr>
              <a:t>NOT</a:t>
            </a:r>
            <a:r>
              <a:rPr lang="en"/>
              <a:t> mean that the brain is not encoding this information. Why?</a:t>
            </a:r>
            <a:endParaRPr/>
          </a:p>
        </p:txBody>
      </p:sp>
      <p:pic>
        <p:nvPicPr>
          <p:cNvPr id="2545" name="Google Shape;2545;p135"/>
          <p:cNvPicPr preferRelativeResize="0"/>
          <p:nvPr/>
        </p:nvPicPr>
        <p:blipFill>
          <a:blip r:embed="rId3">
            <a:alphaModFix/>
          </a:blip>
          <a:stretch>
            <a:fillRect/>
          </a:stretch>
        </p:blipFill>
        <p:spPr>
          <a:xfrm>
            <a:off x="2601989" y="1313425"/>
            <a:ext cx="3940024" cy="3432749"/>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sp>
        <p:nvSpPr>
          <p:cNvPr id="2550" name="Google Shape;2550;p1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Tutorial: K-Means </a:t>
            </a:r>
            <a:endParaRPr sz="3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a:t>
            </a:r>
            <a:r>
              <a:rPr lang="en"/>
              <a:t>, we often have a large amount of data that we can use to help inform how we produce appropriate outputs from these inputs.</a:t>
            </a:r>
            <a:endParaRPr/>
          </a:p>
        </p:txBody>
      </p:sp>
      <p:sp>
        <p:nvSpPr>
          <p:cNvPr id="147" name="Google Shape;147;p29"/>
          <p:cNvSpPr txBox="1"/>
          <p:nvPr/>
        </p:nvSpPr>
        <p:spPr>
          <a:xfrm>
            <a:off x="3278100" y="2139900"/>
            <a:ext cx="2587800" cy="8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0A9A1"/>
                </a:solidFill>
                <a:latin typeface="Roboto Mono"/>
                <a:ea typeface="Roboto Mono"/>
                <a:cs typeface="Roboto Mono"/>
                <a:sym typeface="Roboto Mono"/>
              </a:rPr>
              <a:t>DATA</a:t>
            </a:r>
            <a:endParaRPr sz="6000">
              <a:solidFill>
                <a:srgbClr val="70A9A1"/>
              </a:solidFill>
              <a:latin typeface="Roboto Mono"/>
              <a:ea typeface="Roboto Mono"/>
              <a:cs typeface="Roboto Mono"/>
              <a:sym typeface="Roboto Mono"/>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4" name="Shape 2554"/>
        <p:cNvGrpSpPr/>
        <p:nvPr/>
      </p:nvGrpSpPr>
      <p:grpSpPr>
        <a:xfrm>
          <a:off x="0" y="0"/>
          <a:ext cx="0" cy="0"/>
          <a:chOff x="0" y="0"/>
          <a:chExt cx="0" cy="0"/>
        </a:xfrm>
      </p:grpSpPr>
      <p:sp>
        <p:nvSpPr>
          <p:cNvPr id="2555" name="Google Shape;2555;p1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Today, we are going to get introduced to </a:t>
            </a:r>
            <a:r>
              <a:rPr b="1" lang="en" sz="3500">
                <a:solidFill>
                  <a:srgbClr val="FF7A7A"/>
                </a:solidFill>
              </a:rPr>
              <a:t>machine learning</a:t>
            </a:r>
            <a:r>
              <a:rPr lang="en" sz="3500"/>
              <a:t>, and then </a:t>
            </a:r>
            <a:r>
              <a:rPr b="1" lang="en" sz="3500">
                <a:solidFill>
                  <a:srgbClr val="ADBA2F"/>
                </a:solidFill>
              </a:rPr>
              <a:t>apply it to neuroscience data</a:t>
            </a:r>
            <a:r>
              <a:rPr lang="en" sz="3500"/>
              <a:t>.</a:t>
            </a:r>
            <a:endParaRPr sz="35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9" name="Shape 2559"/>
        <p:cNvGrpSpPr/>
        <p:nvPr/>
      </p:nvGrpSpPr>
      <p:grpSpPr>
        <a:xfrm>
          <a:off x="0" y="0"/>
          <a:ext cx="0" cy="0"/>
          <a:chOff x="0" y="0"/>
          <a:chExt cx="0" cy="0"/>
        </a:xfrm>
      </p:grpSpPr>
      <p:sp>
        <p:nvSpPr>
          <p:cNvPr id="2560" name="Google Shape;2560;p138"/>
          <p:cNvSpPr txBox="1"/>
          <p:nvPr>
            <p:ph type="title"/>
          </p:nvPr>
        </p:nvSpPr>
        <p:spPr>
          <a:xfrm>
            <a:off x="311700" y="1487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sp>
        <p:nvSpPr>
          <p:cNvPr id="2565" name="Google Shape;2565;p1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9" name="Shape 2569"/>
        <p:cNvGrpSpPr/>
        <p:nvPr/>
      </p:nvGrpSpPr>
      <p:grpSpPr>
        <a:xfrm>
          <a:off x="0" y="0"/>
          <a:ext cx="0" cy="0"/>
          <a:chOff x="0" y="0"/>
          <a:chExt cx="0" cy="0"/>
        </a:xfrm>
      </p:grpSpPr>
      <p:sp>
        <p:nvSpPr>
          <p:cNvPr id="2570" name="Google Shape;2570;p1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Support Vector Machine</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4" name="Shape 2574"/>
        <p:cNvGrpSpPr/>
        <p:nvPr/>
      </p:nvGrpSpPr>
      <p:grpSpPr>
        <a:xfrm>
          <a:off x="0" y="0"/>
          <a:ext cx="0" cy="0"/>
          <a:chOff x="0" y="0"/>
          <a:chExt cx="0" cy="0"/>
        </a:xfrm>
      </p:grpSpPr>
      <p:sp>
        <p:nvSpPr>
          <p:cNvPr id="2575" name="Google Shape;2575;p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SVMs are a supervised learning example and are used to classify data.</a:t>
            </a:r>
            <a:endParaRPr/>
          </a:p>
        </p:txBody>
      </p:sp>
      <p:cxnSp>
        <p:nvCxnSpPr>
          <p:cNvPr id="2576" name="Google Shape;2576;p141"/>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577" name="Google Shape;2577;p141"/>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578" name="Google Shape;2578;p141"/>
          <p:cNvSpPr/>
          <p:nvPr/>
        </p:nvSpPr>
        <p:spPr>
          <a:xfrm>
            <a:off x="4930250" y="2376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41"/>
          <p:cNvSpPr/>
          <p:nvPr/>
        </p:nvSpPr>
        <p:spPr>
          <a:xfrm>
            <a:off x="5064375" y="26718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41"/>
          <p:cNvSpPr/>
          <p:nvPr/>
        </p:nvSpPr>
        <p:spPr>
          <a:xfrm>
            <a:off x="4473275" y="28193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41"/>
          <p:cNvSpPr/>
          <p:nvPr/>
        </p:nvSpPr>
        <p:spPr>
          <a:xfrm>
            <a:off x="5064375" y="2376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41"/>
          <p:cNvSpPr/>
          <p:nvPr/>
        </p:nvSpPr>
        <p:spPr>
          <a:xfrm>
            <a:off x="3698925" y="37791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41"/>
          <p:cNvSpPr/>
          <p:nvPr/>
        </p:nvSpPr>
        <p:spPr>
          <a:xfrm>
            <a:off x="4213575" y="3715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41"/>
          <p:cNvSpPr/>
          <p:nvPr/>
        </p:nvSpPr>
        <p:spPr>
          <a:xfrm>
            <a:off x="3762525" y="34044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5" name="Google Shape;2585;p141"/>
          <p:cNvCxnSpPr/>
          <p:nvPr/>
        </p:nvCxnSpPr>
        <p:spPr>
          <a:xfrm>
            <a:off x="3132850" y="1825125"/>
            <a:ext cx="2388600" cy="2388600"/>
          </a:xfrm>
          <a:prstGeom prst="straightConnector1">
            <a:avLst/>
          </a:prstGeom>
          <a:noFill/>
          <a:ln cap="flat" cmpd="sng" w="9525">
            <a:solidFill>
              <a:schemeClr val="accent2"/>
            </a:solidFill>
            <a:prstDash val="solid"/>
            <a:round/>
            <a:headEnd len="med" w="med" type="none"/>
            <a:tailEnd len="med" w="med" type="none"/>
          </a:ln>
        </p:spPr>
      </p:cxnSp>
      <p:cxnSp>
        <p:nvCxnSpPr>
          <p:cNvPr id="2586" name="Google Shape;2586;p141"/>
          <p:cNvCxnSpPr/>
          <p:nvPr/>
        </p:nvCxnSpPr>
        <p:spPr>
          <a:xfrm>
            <a:off x="3136325" y="1482350"/>
            <a:ext cx="2737500" cy="2737500"/>
          </a:xfrm>
          <a:prstGeom prst="straightConnector1">
            <a:avLst/>
          </a:prstGeom>
          <a:noFill/>
          <a:ln cap="flat" cmpd="sng" w="9525">
            <a:solidFill>
              <a:schemeClr val="accent2"/>
            </a:solidFill>
            <a:prstDash val="lgDash"/>
            <a:round/>
            <a:headEnd len="med" w="med" type="none"/>
            <a:tailEnd len="med" w="med" type="none"/>
          </a:ln>
        </p:spPr>
      </p:cxnSp>
      <p:cxnSp>
        <p:nvCxnSpPr>
          <p:cNvPr id="2587" name="Google Shape;2587;p141"/>
          <p:cNvCxnSpPr/>
          <p:nvPr/>
        </p:nvCxnSpPr>
        <p:spPr>
          <a:xfrm>
            <a:off x="3150375" y="2185850"/>
            <a:ext cx="2028000" cy="2028000"/>
          </a:xfrm>
          <a:prstGeom prst="straightConnector1">
            <a:avLst/>
          </a:prstGeom>
          <a:noFill/>
          <a:ln cap="flat" cmpd="sng" w="9525">
            <a:solidFill>
              <a:schemeClr val="accent2"/>
            </a:solidFill>
            <a:prstDash val="lgDash"/>
            <a:round/>
            <a:headEnd len="med" w="med" type="none"/>
            <a:tailEnd len="med" w="med" type="none"/>
          </a:ln>
        </p:spPr>
      </p:cxnSp>
      <p:sp>
        <p:nvSpPr>
          <p:cNvPr id="2588" name="Google Shape;2588;p141"/>
          <p:cNvSpPr/>
          <p:nvPr/>
        </p:nvSpPr>
        <p:spPr>
          <a:xfrm>
            <a:off x="3826125" y="28894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41"/>
          <p:cNvSpPr/>
          <p:nvPr/>
        </p:nvSpPr>
        <p:spPr>
          <a:xfrm>
            <a:off x="4371850" y="34680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41"/>
          <p:cNvSpPr/>
          <p:nvPr/>
        </p:nvSpPr>
        <p:spPr>
          <a:xfrm>
            <a:off x="4689250" y="29876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41"/>
          <p:cNvSpPr/>
          <p:nvPr/>
        </p:nvSpPr>
        <p:spPr>
          <a:xfrm>
            <a:off x="4689250" y="26718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41"/>
          <p:cNvSpPr/>
          <p:nvPr/>
        </p:nvSpPr>
        <p:spPr>
          <a:xfrm>
            <a:off x="4930250" y="2481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41"/>
          <p:cNvSpPr/>
          <p:nvPr/>
        </p:nvSpPr>
        <p:spPr>
          <a:xfrm>
            <a:off x="4752850" y="2481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41"/>
          <p:cNvSpPr/>
          <p:nvPr/>
        </p:nvSpPr>
        <p:spPr>
          <a:xfrm>
            <a:off x="5292975" y="2625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41"/>
          <p:cNvSpPr/>
          <p:nvPr/>
        </p:nvSpPr>
        <p:spPr>
          <a:xfrm>
            <a:off x="3548550" y="36519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41"/>
          <p:cNvSpPr/>
          <p:nvPr/>
        </p:nvSpPr>
        <p:spPr>
          <a:xfrm>
            <a:off x="3826125" y="3555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41"/>
          <p:cNvSpPr/>
          <p:nvPr/>
        </p:nvSpPr>
        <p:spPr>
          <a:xfrm>
            <a:off x="4015300" y="37791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41"/>
          <p:cNvSpPr/>
          <p:nvPr/>
        </p:nvSpPr>
        <p:spPr>
          <a:xfrm>
            <a:off x="3388850" y="39781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41"/>
          <p:cNvSpPr/>
          <p:nvPr/>
        </p:nvSpPr>
        <p:spPr>
          <a:xfrm>
            <a:off x="3622725" y="3550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41"/>
          <p:cNvSpPr/>
          <p:nvPr/>
        </p:nvSpPr>
        <p:spPr>
          <a:xfrm>
            <a:off x="3686325" y="31758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41"/>
          <p:cNvSpPr/>
          <p:nvPr/>
        </p:nvSpPr>
        <p:spPr>
          <a:xfrm>
            <a:off x="3472350" y="34233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41"/>
          <p:cNvSpPr/>
          <p:nvPr/>
        </p:nvSpPr>
        <p:spPr>
          <a:xfrm>
            <a:off x="3749925" y="33269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41"/>
          <p:cNvSpPr/>
          <p:nvPr/>
        </p:nvSpPr>
        <p:spPr>
          <a:xfrm>
            <a:off x="3939100" y="3550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41"/>
          <p:cNvSpPr/>
          <p:nvPr/>
        </p:nvSpPr>
        <p:spPr>
          <a:xfrm>
            <a:off x="5082650" y="2681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41"/>
          <p:cNvSpPr/>
          <p:nvPr/>
        </p:nvSpPr>
        <p:spPr>
          <a:xfrm>
            <a:off x="5216775" y="29766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41"/>
          <p:cNvSpPr/>
          <p:nvPr/>
        </p:nvSpPr>
        <p:spPr>
          <a:xfrm>
            <a:off x="5216775" y="2681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41"/>
          <p:cNvSpPr/>
          <p:nvPr/>
        </p:nvSpPr>
        <p:spPr>
          <a:xfrm>
            <a:off x="5082650" y="27860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41"/>
          <p:cNvSpPr/>
          <p:nvPr/>
        </p:nvSpPr>
        <p:spPr>
          <a:xfrm>
            <a:off x="4905250" y="27860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41"/>
          <p:cNvSpPr/>
          <p:nvPr/>
        </p:nvSpPr>
        <p:spPr>
          <a:xfrm>
            <a:off x="5445375" y="29307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0" name="Google Shape;2610;p141"/>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611" name="Google Shape;2611;p141"/>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5" name="Shape 2615"/>
        <p:cNvGrpSpPr/>
        <p:nvPr/>
      </p:nvGrpSpPr>
      <p:grpSpPr>
        <a:xfrm>
          <a:off x="0" y="0"/>
          <a:ext cx="0" cy="0"/>
          <a:chOff x="0" y="0"/>
          <a:chExt cx="0" cy="0"/>
        </a:xfrm>
      </p:grpSpPr>
      <p:sp>
        <p:nvSpPr>
          <p:cNvPr id="2616" name="Google Shape;2616;p14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If this is supervised learning, what does that mean about the input data?</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0" name="Shape 2620"/>
        <p:cNvGrpSpPr/>
        <p:nvPr/>
      </p:nvGrpSpPr>
      <p:grpSpPr>
        <a:xfrm>
          <a:off x="0" y="0"/>
          <a:ext cx="0" cy="0"/>
          <a:chOff x="0" y="0"/>
          <a:chExt cx="0" cy="0"/>
        </a:xfrm>
      </p:grpSpPr>
      <p:sp>
        <p:nvSpPr>
          <p:cNvPr id="2621" name="Google Shape;2621;p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simply separating the data, it tries to maximize the margin (indicated by the double arrow below) of each of the closest data points to the separating line.</a:t>
            </a:r>
            <a:endParaRPr/>
          </a:p>
        </p:txBody>
      </p:sp>
      <p:cxnSp>
        <p:nvCxnSpPr>
          <p:cNvPr id="2622" name="Google Shape;2622;p143"/>
          <p:cNvCxnSpPr/>
          <p:nvPr/>
        </p:nvCxnSpPr>
        <p:spPr>
          <a:xfrm flipH="1" rot="10800000">
            <a:off x="4536875" y="3239800"/>
            <a:ext cx="263700" cy="237900"/>
          </a:xfrm>
          <a:prstGeom prst="straightConnector1">
            <a:avLst/>
          </a:prstGeom>
          <a:noFill/>
          <a:ln cap="flat" cmpd="sng" w="9525">
            <a:solidFill>
              <a:srgbClr val="40798C"/>
            </a:solidFill>
            <a:prstDash val="solid"/>
            <a:round/>
            <a:headEnd len="med" w="med" type="stealth"/>
            <a:tailEnd len="med" w="med" type="stealth"/>
          </a:ln>
        </p:spPr>
      </p:cxnSp>
      <p:cxnSp>
        <p:nvCxnSpPr>
          <p:cNvPr id="2623" name="Google Shape;2623;p143"/>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624" name="Google Shape;2624;p143"/>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625" name="Google Shape;2625;p143"/>
          <p:cNvSpPr/>
          <p:nvPr/>
        </p:nvSpPr>
        <p:spPr>
          <a:xfrm>
            <a:off x="4930250" y="2376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43"/>
          <p:cNvSpPr/>
          <p:nvPr/>
        </p:nvSpPr>
        <p:spPr>
          <a:xfrm>
            <a:off x="5064375" y="26718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43"/>
          <p:cNvSpPr/>
          <p:nvPr/>
        </p:nvSpPr>
        <p:spPr>
          <a:xfrm>
            <a:off x="4473275" y="28193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43"/>
          <p:cNvSpPr/>
          <p:nvPr/>
        </p:nvSpPr>
        <p:spPr>
          <a:xfrm>
            <a:off x="5064375" y="2376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43"/>
          <p:cNvSpPr/>
          <p:nvPr/>
        </p:nvSpPr>
        <p:spPr>
          <a:xfrm>
            <a:off x="3698925" y="37791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43"/>
          <p:cNvSpPr/>
          <p:nvPr/>
        </p:nvSpPr>
        <p:spPr>
          <a:xfrm>
            <a:off x="4213575" y="3715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43"/>
          <p:cNvSpPr/>
          <p:nvPr/>
        </p:nvSpPr>
        <p:spPr>
          <a:xfrm>
            <a:off x="3762525" y="34044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2" name="Google Shape;2632;p143"/>
          <p:cNvCxnSpPr/>
          <p:nvPr/>
        </p:nvCxnSpPr>
        <p:spPr>
          <a:xfrm>
            <a:off x="3132850" y="1825125"/>
            <a:ext cx="2388600" cy="2388600"/>
          </a:xfrm>
          <a:prstGeom prst="straightConnector1">
            <a:avLst/>
          </a:prstGeom>
          <a:noFill/>
          <a:ln cap="flat" cmpd="sng" w="9525">
            <a:solidFill>
              <a:schemeClr val="accent2"/>
            </a:solidFill>
            <a:prstDash val="solid"/>
            <a:round/>
            <a:headEnd len="med" w="med" type="none"/>
            <a:tailEnd len="med" w="med" type="none"/>
          </a:ln>
        </p:spPr>
      </p:cxnSp>
      <p:cxnSp>
        <p:nvCxnSpPr>
          <p:cNvPr id="2633" name="Google Shape;2633;p143"/>
          <p:cNvCxnSpPr/>
          <p:nvPr/>
        </p:nvCxnSpPr>
        <p:spPr>
          <a:xfrm>
            <a:off x="3136325" y="1482350"/>
            <a:ext cx="2737500" cy="2737500"/>
          </a:xfrm>
          <a:prstGeom prst="straightConnector1">
            <a:avLst/>
          </a:prstGeom>
          <a:noFill/>
          <a:ln cap="flat" cmpd="sng" w="9525">
            <a:solidFill>
              <a:schemeClr val="accent2"/>
            </a:solidFill>
            <a:prstDash val="lgDash"/>
            <a:round/>
            <a:headEnd len="med" w="med" type="none"/>
            <a:tailEnd len="med" w="med" type="none"/>
          </a:ln>
        </p:spPr>
      </p:cxnSp>
      <p:cxnSp>
        <p:nvCxnSpPr>
          <p:cNvPr id="2634" name="Google Shape;2634;p143"/>
          <p:cNvCxnSpPr/>
          <p:nvPr/>
        </p:nvCxnSpPr>
        <p:spPr>
          <a:xfrm>
            <a:off x="3150375" y="2185850"/>
            <a:ext cx="2028000" cy="2028000"/>
          </a:xfrm>
          <a:prstGeom prst="straightConnector1">
            <a:avLst/>
          </a:prstGeom>
          <a:noFill/>
          <a:ln cap="flat" cmpd="sng" w="9525">
            <a:solidFill>
              <a:schemeClr val="accent2"/>
            </a:solidFill>
            <a:prstDash val="lgDash"/>
            <a:round/>
            <a:headEnd len="med" w="med" type="none"/>
            <a:tailEnd len="med" w="med" type="none"/>
          </a:ln>
        </p:spPr>
      </p:cxnSp>
      <p:sp>
        <p:nvSpPr>
          <p:cNvPr id="2635" name="Google Shape;2635;p143"/>
          <p:cNvSpPr/>
          <p:nvPr/>
        </p:nvSpPr>
        <p:spPr>
          <a:xfrm>
            <a:off x="3826125" y="28894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43"/>
          <p:cNvSpPr/>
          <p:nvPr/>
        </p:nvSpPr>
        <p:spPr>
          <a:xfrm>
            <a:off x="4371850" y="34680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43"/>
          <p:cNvSpPr/>
          <p:nvPr/>
        </p:nvSpPr>
        <p:spPr>
          <a:xfrm>
            <a:off x="4689250" y="29876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43"/>
          <p:cNvSpPr/>
          <p:nvPr/>
        </p:nvSpPr>
        <p:spPr>
          <a:xfrm>
            <a:off x="4689250" y="26718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43"/>
          <p:cNvSpPr/>
          <p:nvPr/>
        </p:nvSpPr>
        <p:spPr>
          <a:xfrm>
            <a:off x="4930250" y="2481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43"/>
          <p:cNvSpPr/>
          <p:nvPr/>
        </p:nvSpPr>
        <p:spPr>
          <a:xfrm>
            <a:off x="4752850" y="2481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43"/>
          <p:cNvSpPr/>
          <p:nvPr/>
        </p:nvSpPr>
        <p:spPr>
          <a:xfrm>
            <a:off x="5292975" y="2625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43"/>
          <p:cNvSpPr/>
          <p:nvPr/>
        </p:nvSpPr>
        <p:spPr>
          <a:xfrm>
            <a:off x="3548550" y="36519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43"/>
          <p:cNvSpPr/>
          <p:nvPr/>
        </p:nvSpPr>
        <p:spPr>
          <a:xfrm>
            <a:off x="3826125" y="3555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43"/>
          <p:cNvSpPr/>
          <p:nvPr/>
        </p:nvSpPr>
        <p:spPr>
          <a:xfrm>
            <a:off x="4015300" y="37791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43"/>
          <p:cNvSpPr/>
          <p:nvPr/>
        </p:nvSpPr>
        <p:spPr>
          <a:xfrm>
            <a:off x="3388850" y="39781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43"/>
          <p:cNvSpPr/>
          <p:nvPr/>
        </p:nvSpPr>
        <p:spPr>
          <a:xfrm>
            <a:off x="3622725" y="3550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43"/>
          <p:cNvSpPr/>
          <p:nvPr/>
        </p:nvSpPr>
        <p:spPr>
          <a:xfrm>
            <a:off x="3686325" y="31758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43"/>
          <p:cNvSpPr/>
          <p:nvPr/>
        </p:nvSpPr>
        <p:spPr>
          <a:xfrm>
            <a:off x="3472350" y="34233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43"/>
          <p:cNvSpPr/>
          <p:nvPr/>
        </p:nvSpPr>
        <p:spPr>
          <a:xfrm>
            <a:off x="3749925" y="33269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43"/>
          <p:cNvSpPr/>
          <p:nvPr/>
        </p:nvSpPr>
        <p:spPr>
          <a:xfrm>
            <a:off x="3939100" y="3550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43"/>
          <p:cNvSpPr/>
          <p:nvPr/>
        </p:nvSpPr>
        <p:spPr>
          <a:xfrm>
            <a:off x="5082650" y="2681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43"/>
          <p:cNvSpPr/>
          <p:nvPr/>
        </p:nvSpPr>
        <p:spPr>
          <a:xfrm>
            <a:off x="5216775" y="29766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43"/>
          <p:cNvSpPr/>
          <p:nvPr/>
        </p:nvSpPr>
        <p:spPr>
          <a:xfrm>
            <a:off x="5216775" y="2681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43"/>
          <p:cNvSpPr/>
          <p:nvPr/>
        </p:nvSpPr>
        <p:spPr>
          <a:xfrm>
            <a:off x="5082650" y="27860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43"/>
          <p:cNvSpPr/>
          <p:nvPr/>
        </p:nvSpPr>
        <p:spPr>
          <a:xfrm>
            <a:off x="4905250" y="27860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43"/>
          <p:cNvSpPr/>
          <p:nvPr/>
        </p:nvSpPr>
        <p:spPr>
          <a:xfrm>
            <a:off x="5445375" y="29307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7" name="Google Shape;2657;p143"/>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658" name="Google Shape;2658;p143"/>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SVMs do this in a similar way to the method used for the parameters of our linear regression example.</a:t>
            </a:r>
            <a:endParaRPr/>
          </a:p>
        </p:txBody>
      </p:sp>
      <p:cxnSp>
        <p:nvCxnSpPr>
          <p:cNvPr id="2664" name="Google Shape;2664;p144"/>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665" name="Google Shape;2665;p144"/>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666" name="Google Shape;2666;p144"/>
          <p:cNvSpPr/>
          <p:nvPr/>
        </p:nvSpPr>
        <p:spPr>
          <a:xfrm>
            <a:off x="4930250" y="2376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44"/>
          <p:cNvSpPr/>
          <p:nvPr/>
        </p:nvSpPr>
        <p:spPr>
          <a:xfrm>
            <a:off x="5064375" y="26718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44"/>
          <p:cNvSpPr/>
          <p:nvPr/>
        </p:nvSpPr>
        <p:spPr>
          <a:xfrm>
            <a:off x="4473275" y="28193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44"/>
          <p:cNvSpPr/>
          <p:nvPr/>
        </p:nvSpPr>
        <p:spPr>
          <a:xfrm>
            <a:off x="5064375" y="2376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44"/>
          <p:cNvSpPr/>
          <p:nvPr/>
        </p:nvSpPr>
        <p:spPr>
          <a:xfrm>
            <a:off x="3698925" y="37791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44"/>
          <p:cNvSpPr/>
          <p:nvPr/>
        </p:nvSpPr>
        <p:spPr>
          <a:xfrm>
            <a:off x="4213575" y="3715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44"/>
          <p:cNvSpPr/>
          <p:nvPr/>
        </p:nvSpPr>
        <p:spPr>
          <a:xfrm>
            <a:off x="3762525" y="34044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3" name="Google Shape;2673;p144"/>
          <p:cNvCxnSpPr/>
          <p:nvPr/>
        </p:nvCxnSpPr>
        <p:spPr>
          <a:xfrm>
            <a:off x="3132850" y="1825125"/>
            <a:ext cx="2388600" cy="2388600"/>
          </a:xfrm>
          <a:prstGeom prst="straightConnector1">
            <a:avLst/>
          </a:prstGeom>
          <a:noFill/>
          <a:ln cap="flat" cmpd="sng" w="9525">
            <a:solidFill>
              <a:schemeClr val="accent2"/>
            </a:solidFill>
            <a:prstDash val="solid"/>
            <a:round/>
            <a:headEnd len="med" w="med" type="none"/>
            <a:tailEnd len="med" w="med" type="none"/>
          </a:ln>
        </p:spPr>
      </p:cxnSp>
      <p:cxnSp>
        <p:nvCxnSpPr>
          <p:cNvPr id="2674" name="Google Shape;2674;p144"/>
          <p:cNvCxnSpPr/>
          <p:nvPr/>
        </p:nvCxnSpPr>
        <p:spPr>
          <a:xfrm>
            <a:off x="3136325" y="1482350"/>
            <a:ext cx="2737500" cy="2737500"/>
          </a:xfrm>
          <a:prstGeom prst="straightConnector1">
            <a:avLst/>
          </a:prstGeom>
          <a:noFill/>
          <a:ln cap="flat" cmpd="sng" w="9525">
            <a:solidFill>
              <a:schemeClr val="accent2"/>
            </a:solidFill>
            <a:prstDash val="lgDash"/>
            <a:round/>
            <a:headEnd len="med" w="med" type="none"/>
            <a:tailEnd len="med" w="med" type="none"/>
          </a:ln>
        </p:spPr>
      </p:cxnSp>
      <p:cxnSp>
        <p:nvCxnSpPr>
          <p:cNvPr id="2675" name="Google Shape;2675;p144"/>
          <p:cNvCxnSpPr/>
          <p:nvPr/>
        </p:nvCxnSpPr>
        <p:spPr>
          <a:xfrm>
            <a:off x="3150375" y="2185850"/>
            <a:ext cx="2028000" cy="2028000"/>
          </a:xfrm>
          <a:prstGeom prst="straightConnector1">
            <a:avLst/>
          </a:prstGeom>
          <a:noFill/>
          <a:ln cap="flat" cmpd="sng" w="9525">
            <a:solidFill>
              <a:schemeClr val="accent2"/>
            </a:solidFill>
            <a:prstDash val="lgDash"/>
            <a:round/>
            <a:headEnd len="med" w="med" type="none"/>
            <a:tailEnd len="med" w="med" type="none"/>
          </a:ln>
        </p:spPr>
      </p:cxnSp>
      <p:sp>
        <p:nvSpPr>
          <p:cNvPr id="2676" name="Google Shape;2676;p144"/>
          <p:cNvSpPr/>
          <p:nvPr/>
        </p:nvSpPr>
        <p:spPr>
          <a:xfrm>
            <a:off x="3826125" y="28894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44"/>
          <p:cNvSpPr/>
          <p:nvPr/>
        </p:nvSpPr>
        <p:spPr>
          <a:xfrm>
            <a:off x="4371850" y="34680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44"/>
          <p:cNvSpPr/>
          <p:nvPr/>
        </p:nvSpPr>
        <p:spPr>
          <a:xfrm>
            <a:off x="4689250" y="29876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44"/>
          <p:cNvSpPr/>
          <p:nvPr/>
        </p:nvSpPr>
        <p:spPr>
          <a:xfrm>
            <a:off x="4689250" y="26718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44"/>
          <p:cNvSpPr/>
          <p:nvPr/>
        </p:nvSpPr>
        <p:spPr>
          <a:xfrm>
            <a:off x="4930250" y="2481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44"/>
          <p:cNvSpPr/>
          <p:nvPr/>
        </p:nvSpPr>
        <p:spPr>
          <a:xfrm>
            <a:off x="4752850" y="2481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44"/>
          <p:cNvSpPr/>
          <p:nvPr/>
        </p:nvSpPr>
        <p:spPr>
          <a:xfrm>
            <a:off x="5292975" y="2625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44"/>
          <p:cNvSpPr/>
          <p:nvPr/>
        </p:nvSpPr>
        <p:spPr>
          <a:xfrm>
            <a:off x="3548550" y="36519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44"/>
          <p:cNvSpPr/>
          <p:nvPr/>
        </p:nvSpPr>
        <p:spPr>
          <a:xfrm>
            <a:off x="3826125" y="3555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44"/>
          <p:cNvSpPr/>
          <p:nvPr/>
        </p:nvSpPr>
        <p:spPr>
          <a:xfrm>
            <a:off x="4015300" y="37791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44"/>
          <p:cNvSpPr/>
          <p:nvPr/>
        </p:nvSpPr>
        <p:spPr>
          <a:xfrm>
            <a:off x="3388850" y="39781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44"/>
          <p:cNvSpPr/>
          <p:nvPr/>
        </p:nvSpPr>
        <p:spPr>
          <a:xfrm>
            <a:off x="3622725" y="3550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44"/>
          <p:cNvSpPr/>
          <p:nvPr/>
        </p:nvSpPr>
        <p:spPr>
          <a:xfrm>
            <a:off x="3686325" y="31758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44"/>
          <p:cNvSpPr/>
          <p:nvPr/>
        </p:nvSpPr>
        <p:spPr>
          <a:xfrm>
            <a:off x="3472350" y="34233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44"/>
          <p:cNvSpPr/>
          <p:nvPr/>
        </p:nvSpPr>
        <p:spPr>
          <a:xfrm>
            <a:off x="3749925" y="33269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44"/>
          <p:cNvSpPr/>
          <p:nvPr/>
        </p:nvSpPr>
        <p:spPr>
          <a:xfrm>
            <a:off x="3939100" y="3550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44"/>
          <p:cNvSpPr/>
          <p:nvPr/>
        </p:nvSpPr>
        <p:spPr>
          <a:xfrm>
            <a:off x="5082650" y="2681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44"/>
          <p:cNvSpPr/>
          <p:nvPr/>
        </p:nvSpPr>
        <p:spPr>
          <a:xfrm>
            <a:off x="5216775" y="29766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44"/>
          <p:cNvSpPr/>
          <p:nvPr/>
        </p:nvSpPr>
        <p:spPr>
          <a:xfrm>
            <a:off x="5216775" y="2681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44"/>
          <p:cNvSpPr/>
          <p:nvPr/>
        </p:nvSpPr>
        <p:spPr>
          <a:xfrm>
            <a:off x="5082650" y="27860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44"/>
          <p:cNvSpPr/>
          <p:nvPr/>
        </p:nvSpPr>
        <p:spPr>
          <a:xfrm>
            <a:off x="4905250" y="27860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44"/>
          <p:cNvSpPr/>
          <p:nvPr/>
        </p:nvSpPr>
        <p:spPr>
          <a:xfrm>
            <a:off x="5445375" y="29307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8" name="Google Shape;2698;p144"/>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699" name="Google Shape;2699;p144"/>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3" name="Shape 2703"/>
        <p:cNvGrpSpPr/>
        <p:nvPr/>
      </p:nvGrpSpPr>
      <p:grpSpPr>
        <a:xfrm>
          <a:off x="0" y="0"/>
          <a:ext cx="0" cy="0"/>
          <a:chOff x="0" y="0"/>
          <a:chExt cx="0" cy="0"/>
        </a:xfrm>
      </p:grpSpPr>
      <p:sp>
        <p:nvSpPr>
          <p:cNvPr id="2704" name="Google Shape;2704;p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solidFill>
                  <a:srgbClr val="FF7A7A"/>
                </a:solidFill>
              </a:rPr>
              <a:t>vector </a:t>
            </a:r>
            <a:r>
              <a:rPr lang="en"/>
              <a:t>describes a point in space by its direction and magnitude. What is the magnitude of this vector?</a:t>
            </a:r>
            <a:endParaRPr/>
          </a:p>
        </p:txBody>
      </p:sp>
      <p:cxnSp>
        <p:nvCxnSpPr>
          <p:cNvPr id="2705" name="Google Shape;2705;p145"/>
          <p:cNvCxnSpPr/>
          <p:nvPr/>
        </p:nvCxnSpPr>
        <p:spPr>
          <a:xfrm flipH="1" rot="10800000">
            <a:off x="3134850" y="3437725"/>
            <a:ext cx="1225800" cy="707700"/>
          </a:xfrm>
          <a:prstGeom prst="straightConnector1">
            <a:avLst/>
          </a:prstGeom>
          <a:noFill/>
          <a:ln cap="flat" cmpd="sng" w="9525">
            <a:solidFill>
              <a:srgbClr val="DDA824"/>
            </a:solidFill>
            <a:prstDash val="solid"/>
            <a:round/>
            <a:headEnd len="med" w="med" type="none"/>
            <a:tailEnd len="med" w="med" type="triangle"/>
          </a:ln>
        </p:spPr>
      </p:cxnSp>
      <p:cxnSp>
        <p:nvCxnSpPr>
          <p:cNvPr id="2706" name="Google Shape;2706;p145"/>
          <p:cNvCxnSpPr/>
          <p:nvPr/>
        </p:nvCxnSpPr>
        <p:spPr>
          <a:xfrm rot="10800000">
            <a:off x="3134850" y="1544725"/>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2707" name="Google Shape;2707;p145"/>
          <p:cNvCxnSpPr/>
          <p:nvPr/>
        </p:nvCxnSpPr>
        <p:spPr>
          <a:xfrm>
            <a:off x="3134850" y="4145425"/>
            <a:ext cx="2874300" cy="0"/>
          </a:xfrm>
          <a:prstGeom prst="straightConnector1">
            <a:avLst/>
          </a:prstGeom>
          <a:noFill/>
          <a:ln cap="flat" cmpd="sng" w="9525">
            <a:solidFill>
              <a:srgbClr val="70A9A1"/>
            </a:solidFill>
            <a:prstDash val="solid"/>
            <a:round/>
            <a:headEnd len="med" w="med" type="none"/>
            <a:tailEnd len="med" w="med" type="triangle"/>
          </a:ln>
        </p:spPr>
      </p:cxnSp>
      <p:sp>
        <p:nvSpPr>
          <p:cNvPr id="2708" name="Google Shape;2708;p145"/>
          <p:cNvSpPr txBox="1"/>
          <p:nvPr/>
        </p:nvSpPr>
        <p:spPr>
          <a:xfrm>
            <a:off x="4101900" y="3018375"/>
            <a:ext cx="940200" cy="2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(2, 1)</a:t>
            </a:r>
            <a:endParaRPr>
              <a:solidFill>
                <a:srgbClr val="FFFFFF"/>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2" name="Shape 2712"/>
        <p:cNvGrpSpPr/>
        <p:nvPr/>
      </p:nvGrpSpPr>
      <p:grpSpPr>
        <a:xfrm>
          <a:off x="0" y="0"/>
          <a:ext cx="0" cy="0"/>
          <a:chOff x="0" y="0"/>
          <a:chExt cx="0" cy="0"/>
        </a:xfrm>
      </p:grpSpPr>
      <p:sp>
        <p:nvSpPr>
          <p:cNvPr id="2713" name="Google Shape;2713;p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method is called a SVM because the solution only really depends on the points that define the margin or the </a:t>
            </a:r>
            <a:r>
              <a:rPr lang="en">
                <a:solidFill>
                  <a:srgbClr val="FF7A7A"/>
                </a:solidFill>
              </a:rPr>
              <a:t>support vectors</a:t>
            </a:r>
            <a:r>
              <a:rPr lang="en"/>
              <a:t>.</a:t>
            </a:r>
            <a:endParaRPr/>
          </a:p>
        </p:txBody>
      </p:sp>
      <p:cxnSp>
        <p:nvCxnSpPr>
          <p:cNvPr id="2714" name="Google Shape;2714;p146"/>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715" name="Google Shape;2715;p146"/>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716" name="Google Shape;2716;p146"/>
          <p:cNvSpPr/>
          <p:nvPr/>
        </p:nvSpPr>
        <p:spPr>
          <a:xfrm>
            <a:off x="4930250" y="23765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46"/>
          <p:cNvSpPr/>
          <p:nvPr/>
        </p:nvSpPr>
        <p:spPr>
          <a:xfrm>
            <a:off x="5064375" y="2671825"/>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46"/>
          <p:cNvSpPr/>
          <p:nvPr/>
        </p:nvSpPr>
        <p:spPr>
          <a:xfrm>
            <a:off x="4473275" y="28193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46"/>
          <p:cNvSpPr/>
          <p:nvPr/>
        </p:nvSpPr>
        <p:spPr>
          <a:xfrm>
            <a:off x="5064375" y="23765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46"/>
          <p:cNvSpPr/>
          <p:nvPr/>
        </p:nvSpPr>
        <p:spPr>
          <a:xfrm>
            <a:off x="3698925" y="37791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46"/>
          <p:cNvSpPr/>
          <p:nvPr/>
        </p:nvSpPr>
        <p:spPr>
          <a:xfrm>
            <a:off x="4213575" y="37155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46"/>
          <p:cNvSpPr/>
          <p:nvPr/>
        </p:nvSpPr>
        <p:spPr>
          <a:xfrm>
            <a:off x="3762525" y="340440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3" name="Google Shape;2723;p146"/>
          <p:cNvCxnSpPr/>
          <p:nvPr/>
        </p:nvCxnSpPr>
        <p:spPr>
          <a:xfrm>
            <a:off x="3132850" y="1825125"/>
            <a:ext cx="2388600" cy="2388600"/>
          </a:xfrm>
          <a:prstGeom prst="straightConnector1">
            <a:avLst/>
          </a:prstGeom>
          <a:noFill/>
          <a:ln cap="flat" cmpd="sng" w="9525">
            <a:solidFill>
              <a:schemeClr val="accent2"/>
            </a:solidFill>
            <a:prstDash val="solid"/>
            <a:round/>
            <a:headEnd len="med" w="med" type="none"/>
            <a:tailEnd len="med" w="med" type="none"/>
          </a:ln>
        </p:spPr>
      </p:cxnSp>
      <p:cxnSp>
        <p:nvCxnSpPr>
          <p:cNvPr id="2724" name="Google Shape;2724;p146"/>
          <p:cNvCxnSpPr/>
          <p:nvPr/>
        </p:nvCxnSpPr>
        <p:spPr>
          <a:xfrm>
            <a:off x="3136325" y="1482350"/>
            <a:ext cx="2737500" cy="2737500"/>
          </a:xfrm>
          <a:prstGeom prst="straightConnector1">
            <a:avLst/>
          </a:prstGeom>
          <a:noFill/>
          <a:ln cap="flat" cmpd="sng" w="9525">
            <a:solidFill>
              <a:schemeClr val="accent2"/>
            </a:solidFill>
            <a:prstDash val="lgDash"/>
            <a:round/>
            <a:headEnd len="med" w="med" type="none"/>
            <a:tailEnd len="med" w="med" type="none"/>
          </a:ln>
        </p:spPr>
      </p:cxnSp>
      <p:cxnSp>
        <p:nvCxnSpPr>
          <p:cNvPr id="2725" name="Google Shape;2725;p146"/>
          <p:cNvCxnSpPr/>
          <p:nvPr/>
        </p:nvCxnSpPr>
        <p:spPr>
          <a:xfrm>
            <a:off x="3150375" y="2185850"/>
            <a:ext cx="2028000" cy="2028000"/>
          </a:xfrm>
          <a:prstGeom prst="straightConnector1">
            <a:avLst/>
          </a:prstGeom>
          <a:noFill/>
          <a:ln cap="flat" cmpd="sng" w="9525">
            <a:solidFill>
              <a:schemeClr val="accent2"/>
            </a:solidFill>
            <a:prstDash val="lgDash"/>
            <a:round/>
            <a:headEnd len="med" w="med" type="none"/>
            <a:tailEnd len="med" w="med" type="none"/>
          </a:ln>
        </p:spPr>
      </p:cxnSp>
      <p:sp>
        <p:nvSpPr>
          <p:cNvPr id="2726" name="Google Shape;2726;p146"/>
          <p:cNvSpPr/>
          <p:nvPr/>
        </p:nvSpPr>
        <p:spPr>
          <a:xfrm>
            <a:off x="3826125" y="28894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46"/>
          <p:cNvSpPr/>
          <p:nvPr/>
        </p:nvSpPr>
        <p:spPr>
          <a:xfrm>
            <a:off x="4371850" y="34680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46"/>
          <p:cNvSpPr/>
          <p:nvPr/>
        </p:nvSpPr>
        <p:spPr>
          <a:xfrm>
            <a:off x="4689250" y="29876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46"/>
          <p:cNvSpPr/>
          <p:nvPr/>
        </p:nvSpPr>
        <p:spPr>
          <a:xfrm>
            <a:off x="4689250" y="2671825"/>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46"/>
          <p:cNvSpPr/>
          <p:nvPr/>
        </p:nvSpPr>
        <p:spPr>
          <a:xfrm>
            <a:off x="4930250" y="24812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46"/>
          <p:cNvSpPr/>
          <p:nvPr/>
        </p:nvSpPr>
        <p:spPr>
          <a:xfrm>
            <a:off x="4752850" y="24812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46"/>
          <p:cNvSpPr/>
          <p:nvPr/>
        </p:nvSpPr>
        <p:spPr>
          <a:xfrm>
            <a:off x="5292975" y="2625975"/>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46"/>
          <p:cNvSpPr/>
          <p:nvPr/>
        </p:nvSpPr>
        <p:spPr>
          <a:xfrm>
            <a:off x="3548550" y="36519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46"/>
          <p:cNvSpPr/>
          <p:nvPr/>
        </p:nvSpPr>
        <p:spPr>
          <a:xfrm>
            <a:off x="3826125" y="355555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46"/>
          <p:cNvSpPr/>
          <p:nvPr/>
        </p:nvSpPr>
        <p:spPr>
          <a:xfrm>
            <a:off x="4015300" y="37791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46"/>
          <p:cNvSpPr/>
          <p:nvPr/>
        </p:nvSpPr>
        <p:spPr>
          <a:xfrm>
            <a:off x="3388850" y="397810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46"/>
          <p:cNvSpPr/>
          <p:nvPr/>
        </p:nvSpPr>
        <p:spPr>
          <a:xfrm>
            <a:off x="3622725" y="35505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46"/>
          <p:cNvSpPr/>
          <p:nvPr/>
        </p:nvSpPr>
        <p:spPr>
          <a:xfrm>
            <a:off x="3686325" y="317580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46"/>
          <p:cNvSpPr/>
          <p:nvPr/>
        </p:nvSpPr>
        <p:spPr>
          <a:xfrm>
            <a:off x="3472350" y="34233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46"/>
          <p:cNvSpPr/>
          <p:nvPr/>
        </p:nvSpPr>
        <p:spPr>
          <a:xfrm>
            <a:off x="3749925" y="332695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46"/>
          <p:cNvSpPr/>
          <p:nvPr/>
        </p:nvSpPr>
        <p:spPr>
          <a:xfrm>
            <a:off x="3939100" y="35505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46"/>
          <p:cNvSpPr/>
          <p:nvPr/>
        </p:nvSpPr>
        <p:spPr>
          <a:xfrm>
            <a:off x="5082650" y="26813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46"/>
          <p:cNvSpPr/>
          <p:nvPr/>
        </p:nvSpPr>
        <p:spPr>
          <a:xfrm>
            <a:off x="5216775" y="2976625"/>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46"/>
          <p:cNvSpPr/>
          <p:nvPr/>
        </p:nvSpPr>
        <p:spPr>
          <a:xfrm>
            <a:off x="5216775" y="26813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46"/>
          <p:cNvSpPr/>
          <p:nvPr/>
        </p:nvSpPr>
        <p:spPr>
          <a:xfrm>
            <a:off x="5082650" y="27860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46"/>
          <p:cNvSpPr/>
          <p:nvPr/>
        </p:nvSpPr>
        <p:spPr>
          <a:xfrm>
            <a:off x="4905250" y="27860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46"/>
          <p:cNvSpPr/>
          <p:nvPr/>
        </p:nvSpPr>
        <p:spPr>
          <a:xfrm>
            <a:off x="5445375" y="2930775"/>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8" name="Google Shape;2748;p146"/>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749" name="Google Shape;2749;p146"/>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provides automated methods of data analysis that can then be used further.</a:t>
            </a:r>
            <a:endParaRPr/>
          </a:p>
        </p:txBody>
      </p:sp>
      <p:sp>
        <p:nvSpPr>
          <p:cNvPr id="153" name="Google Shape;153;p30"/>
          <p:cNvSpPr txBox="1"/>
          <p:nvPr/>
        </p:nvSpPr>
        <p:spPr>
          <a:xfrm>
            <a:off x="3905725" y="1347975"/>
            <a:ext cx="47037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Input: Emails</a:t>
            </a:r>
            <a:endParaRPr sz="2400">
              <a:solidFill>
                <a:srgbClr val="DDA824"/>
              </a:solidFill>
              <a:latin typeface="Roboto Mono"/>
              <a:ea typeface="Roboto Mono"/>
              <a:cs typeface="Roboto Mono"/>
              <a:sym typeface="Roboto Mono"/>
            </a:endParaRPr>
          </a:p>
        </p:txBody>
      </p:sp>
      <p:sp>
        <p:nvSpPr>
          <p:cNvPr id="154" name="Google Shape;154;p30"/>
          <p:cNvSpPr txBox="1"/>
          <p:nvPr/>
        </p:nvSpPr>
        <p:spPr>
          <a:xfrm>
            <a:off x="3905725" y="2897000"/>
            <a:ext cx="47037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Output: Spam (Yes/No)</a:t>
            </a:r>
            <a:endParaRPr sz="2400">
              <a:solidFill>
                <a:srgbClr val="DDA824"/>
              </a:solidFill>
              <a:latin typeface="Roboto Mono"/>
              <a:ea typeface="Roboto Mono"/>
              <a:cs typeface="Roboto Mono"/>
              <a:sym typeface="Roboto Mono"/>
            </a:endParaRPr>
          </a:p>
        </p:txBody>
      </p:sp>
      <p:sp>
        <p:nvSpPr>
          <p:cNvPr id="155" name="Google Shape;155;p30"/>
          <p:cNvSpPr txBox="1"/>
          <p:nvPr/>
        </p:nvSpPr>
        <p:spPr>
          <a:xfrm>
            <a:off x="6172000" y="2413825"/>
            <a:ext cx="2651100" cy="7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7A7A"/>
                </a:solidFill>
                <a:latin typeface="Roboto Mono"/>
                <a:ea typeface="Roboto Mono"/>
                <a:cs typeface="Roboto Mono"/>
                <a:sym typeface="Roboto Mono"/>
              </a:rPr>
              <a:t>Algorithm?</a:t>
            </a:r>
            <a:endParaRPr sz="2400">
              <a:solidFill>
                <a:srgbClr val="FF7A7A"/>
              </a:solidFill>
              <a:latin typeface="Roboto Mono"/>
              <a:ea typeface="Roboto Mono"/>
              <a:cs typeface="Roboto Mono"/>
              <a:sym typeface="Roboto Mono"/>
            </a:endParaRPr>
          </a:p>
        </p:txBody>
      </p:sp>
      <p:cxnSp>
        <p:nvCxnSpPr>
          <p:cNvPr id="156" name="Google Shape;156;p30"/>
          <p:cNvCxnSpPr/>
          <p:nvPr/>
        </p:nvCxnSpPr>
        <p:spPr>
          <a:xfrm>
            <a:off x="6257575" y="2413825"/>
            <a:ext cx="0" cy="764100"/>
          </a:xfrm>
          <a:prstGeom prst="straightConnector1">
            <a:avLst/>
          </a:prstGeom>
          <a:noFill/>
          <a:ln cap="flat" cmpd="sng" w="38100">
            <a:solidFill>
              <a:srgbClr val="FF7A7A"/>
            </a:solidFill>
            <a:prstDash val="solid"/>
            <a:round/>
            <a:headEnd len="med" w="med" type="none"/>
            <a:tailEnd len="med" w="med" type="triangle"/>
          </a:ln>
        </p:spPr>
      </p:cxn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3" name="Shape 2753"/>
        <p:cNvGrpSpPr/>
        <p:nvPr/>
      </p:nvGrpSpPr>
      <p:grpSpPr>
        <a:xfrm>
          <a:off x="0" y="0"/>
          <a:ext cx="0" cy="0"/>
          <a:chOff x="0" y="0"/>
          <a:chExt cx="0" cy="0"/>
        </a:xfrm>
      </p:grpSpPr>
      <p:sp>
        <p:nvSpPr>
          <p:cNvPr id="2754" name="Google Shape;2754;p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7A7A"/>
                </a:solidFill>
              </a:rPr>
              <a:t>Support vectors</a:t>
            </a:r>
            <a:r>
              <a:rPr lang="en"/>
              <a:t> are the data points which lie closest to the decision surface.</a:t>
            </a:r>
            <a:endParaRPr/>
          </a:p>
        </p:txBody>
      </p:sp>
      <p:cxnSp>
        <p:nvCxnSpPr>
          <p:cNvPr id="2755" name="Google Shape;2755;p147"/>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756" name="Google Shape;2756;p147"/>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757" name="Google Shape;2757;p147"/>
          <p:cNvSpPr/>
          <p:nvPr/>
        </p:nvSpPr>
        <p:spPr>
          <a:xfrm>
            <a:off x="4930250" y="23765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47"/>
          <p:cNvSpPr/>
          <p:nvPr/>
        </p:nvSpPr>
        <p:spPr>
          <a:xfrm>
            <a:off x="5064375" y="2671825"/>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47"/>
          <p:cNvSpPr/>
          <p:nvPr/>
        </p:nvSpPr>
        <p:spPr>
          <a:xfrm>
            <a:off x="4473275" y="28193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47"/>
          <p:cNvSpPr/>
          <p:nvPr/>
        </p:nvSpPr>
        <p:spPr>
          <a:xfrm>
            <a:off x="5064375" y="23765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47"/>
          <p:cNvSpPr/>
          <p:nvPr/>
        </p:nvSpPr>
        <p:spPr>
          <a:xfrm>
            <a:off x="3698925" y="37791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47"/>
          <p:cNvSpPr/>
          <p:nvPr/>
        </p:nvSpPr>
        <p:spPr>
          <a:xfrm>
            <a:off x="4213575" y="37155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47"/>
          <p:cNvSpPr/>
          <p:nvPr/>
        </p:nvSpPr>
        <p:spPr>
          <a:xfrm>
            <a:off x="3762525" y="340440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4" name="Google Shape;2764;p147"/>
          <p:cNvCxnSpPr/>
          <p:nvPr/>
        </p:nvCxnSpPr>
        <p:spPr>
          <a:xfrm>
            <a:off x="3132850" y="1825125"/>
            <a:ext cx="2388600" cy="2388600"/>
          </a:xfrm>
          <a:prstGeom prst="straightConnector1">
            <a:avLst/>
          </a:prstGeom>
          <a:noFill/>
          <a:ln cap="flat" cmpd="sng" w="9525">
            <a:solidFill>
              <a:schemeClr val="accent2"/>
            </a:solidFill>
            <a:prstDash val="solid"/>
            <a:round/>
            <a:headEnd len="med" w="med" type="none"/>
            <a:tailEnd len="med" w="med" type="none"/>
          </a:ln>
        </p:spPr>
      </p:cxnSp>
      <p:cxnSp>
        <p:nvCxnSpPr>
          <p:cNvPr id="2765" name="Google Shape;2765;p147"/>
          <p:cNvCxnSpPr/>
          <p:nvPr/>
        </p:nvCxnSpPr>
        <p:spPr>
          <a:xfrm>
            <a:off x="3136325" y="1482350"/>
            <a:ext cx="2737500" cy="2737500"/>
          </a:xfrm>
          <a:prstGeom prst="straightConnector1">
            <a:avLst/>
          </a:prstGeom>
          <a:noFill/>
          <a:ln cap="flat" cmpd="sng" w="9525">
            <a:solidFill>
              <a:schemeClr val="accent2"/>
            </a:solidFill>
            <a:prstDash val="lgDash"/>
            <a:round/>
            <a:headEnd len="med" w="med" type="none"/>
            <a:tailEnd len="med" w="med" type="none"/>
          </a:ln>
        </p:spPr>
      </p:cxnSp>
      <p:cxnSp>
        <p:nvCxnSpPr>
          <p:cNvPr id="2766" name="Google Shape;2766;p147"/>
          <p:cNvCxnSpPr/>
          <p:nvPr/>
        </p:nvCxnSpPr>
        <p:spPr>
          <a:xfrm>
            <a:off x="3150375" y="2185850"/>
            <a:ext cx="2028000" cy="2028000"/>
          </a:xfrm>
          <a:prstGeom prst="straightConnector1">
            <a:avLst/>
          </a:prstGeom>
          <a:noFill/>
          <a:ln cap="flat" cmpd="sng" w="9525">
            <a:solidFill>
              <a:schemeClr val="accent2"/>
            </a:solidFill>
            <a:prstDash val="lgDash"/>
            <a:round/>
            <a:headEnd len="med" w="med" type="none"/>
            <a:tailEnd len="med" w="med" type="none"/>
          </a:ln>
        </p:spPr>
      </p:cxnSp>
      <p:sp>
        <p:nvSpPr>
          <p:cNvPr id="2767" name="Google Shape;2767;p147"/>
          <p:cNvSpPr/>
          <p:nvPr/>
        </p:nvSpPr>
        <p:spPr>
          <a:xfrm>
            <a:off x="3826125" y="28894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47"/>
          <p:cNvSpPr/>
          <p:nvPr/>
        </p:nvSpPr>
        <p:spPr>
          <a:xfrm>
            <a:off x="4371850" y="34680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47"/>
          <p:cNvSpPr/>
          <p:nvPr/>
        </p:nvSpPr>
        <p:spPr>
          <a:xfrm>
            <a:off x="4689250" y="29876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47"/>
          <p:cNvSpPr/>
          <p:nvPr/>
        </p:nvSpPr>
        <p:spPr>
          <a:xfrm>
            <a:off x="4689250" y="2671825"/>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47"/>
          <p:cNvSpPr/>
          <p:nvPr/>
        </p:nvSpPr>
        <p:spPr>
          <a:xfrm>
            <a:off x="4930250" y="24812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47"/>
          <p:cNvSpPr/>
          <p:nvPr/>
        </p:nvSpPr>
        <p:spPr>
          <a:xfrm>
            <a:off x="4752850" y="24812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47"/>
          <p:cNvSpPr/>
          <p:nvPr/>
        </p:nvSpPr>
        <p:spPr>
          <a:xfrm>
            <a:off x="5292975" y="2625975"/>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47"/>
          <p:cNvSpPr/>
          <p:nvPr/>
        </p:nvSpPr>
        <p:spPr>
          <a:xfrm>
            <a:off x="3548550" y="36519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47"/>
          <p:cNvSpPr/>
          <p:nvPr/>
        </p:nvSpPr>
        <p:spPr>
          <a:xfrm>
            <a:off x="3826125" y="355555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47"/>
          <p:cNvSpPr/>
          <p:nvPr/>
        </p:nvSpPr>
        <p:spPr>
          <a:xfrm>
            <a:off x="4015300" y="37791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47"/>
          <p:cNvSpPr/>
          <p:nvPr/>
        </p:nvSpPr>
        <p:spPr>
          <a:xfrm>
            <a:off x="3388850" y="397810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47"/>
          <p:cNvSpPr/>
          <p:nvPr/>
        </p:nvSpPr>
        <p:spPr>
          <a:xfrm>
            <a:off x="3622725" y="35505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47"/>
          <p:cNvSpPr/>
          <p:nvPr/>
        </p:nvSpPr>
        <p:spPr>
          <a:xfrm>
            <a:off x="3686325" y="317580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47"/>
          <p:cNvSpPr/>
          <p:nvPr/>
        </p:nvSpPr>
        <p:spPr>
          <a:xfrm>
            <a:off x="3472350" y="34233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47"/>
          <p:cNvSpPr/>
          <p:nvPr/>
        </p:nvSpPr>
        <p:spPr>
          <a:xfrm>
            <a:off x="3749925" y="332695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47"/>
          <p:cNvSpPr/>
          <p:nvPr/>
        </p:nvSpPr>
        <p:spPr>
          <a:xfrm>
            <a:off x="3939100" y="35505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47"/>
          <p:cNvSpPr/>
          <p:nvPr/>
        </p:nvSpPr>
        <p:spPr>
          <a:xfrm>
            <a:off x="5082650" y="26813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47"/>
          <p:cNvSpPr/>
          <p:nvPr/>
        </p:nvSpPr>
        <p:spPr>
          <a:xfrm>
            <a:off x="5216775" y="2976625"/>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47"/>
          <p:cNvSpPr/>
          <p:nvPr/>
        </p:nvSpPr>
        <p:spPr>
          <a:xfrm>
            <a:off x="5216775" y="26813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47"/>
          <p:cNvSpPr/>
          <p:nvPr/>
        </p:nvSpPr>
        <p:spPr>
          <a:xfrm>
            <a:off x="5082650" y="27860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47"/>
          <p:cNvSpPr/>
          <p:nvPr/>
        </p:nvSpPr>
        <p:spPr>
          <a:xfrm>
            <a:off x="4905250" y="2786050"/>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47"/>
          <p:cNvSpPr/>
          <p:nvPr/>
        </p:nvSpPr>
        <p:spPr>
          <a:xfrm>
            <a:off x="5445375" y="2930775"/>
            <a:ext cx="63600" cy="63600"/>
          </a:xfrm>
          <a:prstGeom prst="ellipse">
            <a:avLst/>
          </a:prstGeom>
          <a:solidFill>
            <a:schemeClr val="dk1"/>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9" name="Google Shape;2789;p147"/>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790" name="Google Shape;2790;p147"/>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4" name="Shape 2794"/>
        <p:cNvGrpSpPr/>
        <p:nvPr/>
      </p:nvGrpSpPr>
      <p:grpSpPr>
        <a:xfrm>
          <a:off x="0" y="0"/>
          <a:ext cx="0" cy="0"/>
          <a:chOff x="0" y="0"/>
          <a:chExt cx="0" cy="0"/>
        </a:xfrm>
      </p:grpSpPr>
      <p:sp>
        <p:nvSpPr>
          <p:cNvPr id="2795" name="Google Shape;2795;p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have illustrated the actual support vectors, but often just the points are referenced instead.</a:t>
            </a:r>
            <a:endParaRPr/>
          </a:p>
        </p:txBody>
      </p:sp>
      <p:cxnSp>
        <p:nvCxnSpPr>
          <p:cNvPr id="2796" name="Google Shape;2796;p148"/>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797" name="Google Shape;2797;p148"/>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798" name="Google Shape;2798;p148"/>
          <p:cNvSpPr/>
          <p:nvPr/>
        </p:nvSpPr>
        <p:spPr>
          <a:xfrm>
            <a:off x="4930250" y="2376550"/>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48"/>
          <p:cNvSpPr/>
          <p:nvPr/>
        </p:nvSpPr>
        <p:spPr>
          <a:xfrm>
            <a:off x="5064375" y="2671825"/>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48"/>
          <p:cNvSpPr/>
          <p:nvPr/>
        </p:nvSpPr>
        <p:spPr>
          <a:xfrm>
            <a:off x="4473275" y="28193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48"/>
          <p:cNvSpPr/>
          <p:nvPr/>
        </p:nvSpPr>
        <p:spPr>
          <a:xfrm>
            <a:off x="5064375" y="2376550"/>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48"/>
          <p:cNvSpPr/>
          <p:nvPr/>
        </p:nvSpPr>
        <p:spPr>
          <a:xfrm>
            <a:off x="3698925" y="37791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48"/>
          <p:cNvSpPr/>
          <p:nvPr/>
        </p:nvSpPr>
        <p:spPr>
          <a:xfrm>
            <a:off x="4213575" y="37155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48"/>
          <p:cNvSpPr/>
          <p:nvPr/>
        </p:nvSpPr>
        <p:spPr>
          <a:xfrm>
            <a:off x="3762525" y="340440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5" name="Google Shape;2805;p148"/>
          <p:cNvCxnSpPr/>
          <p:nvPr/>
        </p:nvCxnSpPr>
        <p:spPr>
          <a:xfrm>
            <a:off x="3132850" y="1825125"/>
            <a:ext cx="2388600" cy="2388600"/>
          </a:xfrm>
          <a:prstGeom prst="straightConnector1">
            <a:avLst/>
          </a:prstGeom>
          <a:noFill/>
          <a:ln cap="flat" cmpd="sng" w="9525">
            <a:solidFill>
              <a:schemeClr val="accent2"/>
            </a:solidFill>
            <a:prstDash val="solid"/>
            <a:round/>
            <a:headEnd len="med" w="med" type="none"/>
            <a:tailEnd len="med" w="med" type="none"/>
          </a:ln>
        </p:spPr>
      </p:cxnSp>
      <p:cxnSp>
        <p:nvCxnSpPr>
          <p:cNvPr id="2806" name="Google Shape;2806;p148"/>
          <p:cNvCxnSpPr/>
          <p:nvPr/>
        </p:nvCxnSpPr>
        <p:spPr>
          <a:xfrm>
            <a:off x="3136325" y="1482350"/>
            <a:ext cx="2737500" cy="2737500"/>
          </a:xfrm>
          <a:prstGeom prst="straightConnector1">
            <a:avLst/>
          </a:prstGeom>
          <a:noFill/>
          <a:ln cap="flat" cmpd="sng" w="9525">
            <a:solidFill>
              <a:schemeClr val="accent2"/>
            </a:solidFill>
            <a:prstDash val="lgDash"/>
            <a:round/>
            <a:headEnd len="med" w="med" type="none"/>
            <a:tailEnd len="med" w="med" type="none"/>
          </a:ln>
        </p:spPr>
      </p:cxnSp>
      <p:cxnSp>
        <p:nvCxnSpPr>
          <p:cNvPr id="2807" name="Google Shape;2807;p148"/>
          <p:cNvCxnSpPr/>
          <p:nvPr/>
        </p:nvCxnSpPr>
        <p:spPr>
          <a:xfrm>
            <a:off x="3150375" y="2185850"/>
            <a:ext cx="2028000" cy="2028000"/>
          </a:xfrm>
          <a:prstGeom prst="straightConnector1">
            <a:avLst/>
          </a:prstGeom>
          <a:noFill/>
          <a:ln cap="flat" cmpd="sng" w="9525">
            <a:solidFill>
              <a:schemeClr val="accent2"/>
            </a:solidFill>
            <a:prstDash val="lgDash"/>
            <a:round/>
            <a:headEnd len="med" w="med" type="none"/>
            <a:tailEnd len="med" w="med" type="none"/>
          </a:ln>
        </p:spPr>
      </p:cxnSp>
      <p:sp>
        <p:nvSpPr>
          <p:cNvPr id="2808" name="Google Shape;2808;p148"/>
          <p:cNvSpPr/>
          <p:nvPr/>
        </p:nvSpPr>
        <p:spPr>
          <a:xfrm>
            <a:off x="3826125" y="28894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48"/>
          <p:cNvSpPr/>
          <p:nvPr/>
        </p:nvSpPr>
        <p:spPr>
          <a:xfrm>
            <a:off x="4371850" y="34680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48"/>
          <p:cNvSpPr/>
          <p:nvPr/>
        </p:nvSpPr>
        <p:spPr>
          <a:xfrm>
            <a:off x="4689250" y="29876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48"/>
          <p:cNvSpPr/>
          <p:nvPr/>
        </p:nvSpPr>
        <p:spPr>
          <a:xfrm>
            <a:off x="4689250" y="2671825"/>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48"/>
          <p:cNvSpPr/>
          <p:nvPr/>
        </p:nvSpPr>
        <p:spPr>
          <a:xfrm>
            <a:off x="4930250" y="2481250"/>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48"/>
          <p:cNvSpPr/>
          <p:nvPr/>
        </p:nvSpPr>
        <p:spPr>
          <a:xfrm>
            <a:off x="4752850" y="2481250"/>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48"/>
          <p:cNvSpPr/>
          <p:nvPr/>
        </p:nvSpPr>
        <p:spPr>
          <a:xfrm>
            <a:off x="5292975" y="2625975"/>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48"/>
          <p:cNvSpPr/>
          <p:nvPr/>
        </p:nvSpPr>
        <p:spPr>
          <a:xfrm>
            <a:off x="3548550" y="36519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48"/>
          <p:cNvSpPr/>
          <p:nvPr/>
        </p:nvSpPr>
        <p:spPr>
          <a:xfrm>
            <a:off x="3826125" y="355555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48"/>
          <p:cNvSpPr/>
          <p:nvPr/>
        </p:nvSpPr>
        <p:spPr>
          <a:xfrm>
            <a:off x="4015300" y="37791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48"/>
          <p:cNvSpPr/>
          <p:nvPr/>
        </p:nvSpPr>
        <p:spPr>
          <a:xfrm>
            <a:off x="3388850" y="397810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48"/>
          <p:cNvSpPr/>
          <p:nvPr/>
        </p:nvSpPr>
        <p:spPr>
          <a:xfrm>
            <a:off x="3622725" y="35505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48"/>
          <p:cNvSpPr/>
          <p:nvPr/>
        </p:nvSpPr>
        <p:spPr>
          <a:xfrm>
            <a:off x="3686325" y="317580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48"/>
          <p:cNvSpPr/>
          <p:nvPr/>
        </p:nvSpPr>
        <p:spPr>
          <a:xfrm>
            <a:off x="3472350" y="34233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48"/>
          <p:cNvSpPr/>
          <p:nvPr/>
        </p:nvSpPr>
        <p:spPr>
          <a:xfrm>
            <a:off x="3749925" y="3326950"/>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48"/>
          <p:cNvSpPr/>
          <p:nvPr/>
        </p:nvSpPr>
        <p:spPr>
          <a:xfrm>
            <a:off x="3939100" y="3550525"/>
            <a:ext cx="63600" cy="63600"/>
          </a:xfrm>
          <a:prstGeom prst="ellipse">
            <a:avLst/>
          </a:prstGeom>
          <a:solidFill>
            <a:schemeClr val="accent2"/>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48"/>
          <p:cNvSpPr/>
          <p:nvPr/>
        </p:nvSpPr>
        <p:spPr>
          <a:xfrm>
            <a:off x="5082650" y="2681350"/>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48"/>
          <p:cNvSpPr/>
          <p:nvPr/>
        </p:nvSpPr>
        <p:spPr>
          <a:xfrm>
            <a:off x="5216775" y="2976625"/>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48"/>
          <p:cNvSpPr/>
          <p:nvPr/>
        </p:nvSpPr>
        <p:spPr>
          <a:xfrm>
            <a:off x="5216775" y="2681350"/>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48"/>
          <p:cNvSpPr/>
          <p:nvPr/>
        </p:nvSpPr>
        <p:spPr>
          <a:xfrm>
            <a:off x="5082650" y="2786050"/>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48"/>
          <p:cNvSpPr/>
          <p:nvPr/>
        </p:nvSpPr>
        <p:spPr>
          <a:xfrm>
            <a:off x="4905250" y="2786050"/>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48"/>
          <p:cNvSpPr/>
          <p:nvPr/>
        </p:nvSpPr>
        <p:spPr>
          <a:xfrm>
            <a:off x="5445375" y="2930775"/>
            <a:ext cx="63600" cy="63600"/>
          </a:xfrm>
          <a:prstGeom prst="ellipse">
            <a:avLst/>
          </a:prstGeom>
          <a:solidFill>
            <a:schemeClr val="accent2"/>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0" name="Google Shape;2830;p148"/>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831" name="Google Shape;2831;p148"/>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cxnSp>
        <p:nvCxnSpPr>
          <p:cNvPr id="2832" name="Google Shape;2832;p148"/>
          <p:cNvCxnSpPr>
            <a:endCxn id="2800" idx="3"/>
          </p:cNvCxnSpPr>
          <p:nvPr/>
        </p:nvCxnSpPr>
        <p:spPr>
          <a:xfrm flipH="1" rot="10800000">
            <a:off x="4410889" y="2873586"/>
            <a:ext cx="71700" cy="203700"/>
          </a:xfrm>
          <a:prstGeom prst="straightConnector1">
            <a:avLst/>
          </a:prstGeom>
          <a:noFill/>
          <a:ln cap="flat" cmpd="sng" w="9525">
            <a:solidFill>
              <a:srgbClr val="DDA824"/>
            </a:solidFill>
            <a:prstDash val="solid"/>
            <a:round/>
            <a:headEnd len="med" w="med" type="none"/>
            <a:tailEnd len="med" w="med" type="triangle"/>
          </a:ln>
        </p:spPr>
      </p:cxnSp>
      <p:cxnSp>
        <p:nvCxnSpPr>
          <p:cNvPr id="2833" name="Google Shape;2833;p148"/>
          <p:cNvCxnSpPr>
            <a:endCxn id="2810" idx="4"/>
          </p:cNvCxnSpPr>
          <p:nvPr/>
        </p:nvCxnSpPr>
        <p:spPr>
          <a:xfrm flipH="1" rot="10800000">
            <a:off x="4418650" y="3051225"/>
            <a:ext cx="302400" cy="26100"/>
          </a:xfrm>
          <a:prstGeom prst="straightConnector1">
            <a:avLst/>
          </a:prstGeom>
          <a:noFill/>
          <a:ln cap="flat" cmpd="sng" w="9525">
            <a:solidFill>
              <a:srgbClr val="DDA824"/>
            </a:solidFill>
            <a:prstDash val="solid"/>
            <a:round/>
            <a:headEnd len="med" w="med" type="none"/>
            <a:tailEnd len="med" w="med" type="triangle"/>
          </a:ln>
        </p:spPr>
      </p:cxnSp>
      <p:cxnSp>
        <p:nvCxnSpPr>
          <p:cNvPr id="2834" name="Google Shape;2834;p148"/>
          <p:cNvCxnSpPr/>
          <p:nvPr/>
        </p:nvCxnSpPr>
        <p:spPr>
          <a:xfrm>
            <a:off x="4411000" y="3084925"/>
            <a:ext cx="0" cy="378000"/>
          </a:xfrm>
          <a:prstGeom prst="straightConnector1">
            <a:avLst/>
          </a:prstGeom>
          <a:noFill/>
          <a:ln cap="flat" cmpd="sng" w="9525">
            <a:solidFill>
              <a:srgbClr val="FF7A7A"/>
            </a:solidFill>
            <a:prstDash val="solid"/>
            <a:round/>
            <a:headEnd len="med" w="med" type="none"/>
            <a:tailEnd len="med" w="med" type="triangle"/>
          </a:ln>
        </p:spPr>
      </p:cxnSp>
      <p:cxnSp>
        <p:nvCxnSpPr>
          <p:cNvPr id="2835" name="Google Shape;2835;p148"/>
          <p:cNvCxnSpPr/>
          <p:nvPr/>
        </p:nvCxnSpPr>
        <p:spPr>
          <a:xfrm rot="10800000">
            <a:off x="3901900" y="2930825"/>
            <a:ext cx="509100" cy="146400"/>
          </a:xfrm>
          <a:prstGeom prst="straightConnector1">
            <a:avLst/>
          </a:prstGeom>
          <a:noFill/>
          <a:ln cap="flat" cmpd="sng" w="9525">
            <a:solidFill>
              <a:srgbClr val="FF7A7A"/>
            </a:solidFill>
            <a:prstDash val="solid"/>
            <a:round/>
            <a:headEnd len="med" w="med" type="none"/>
            <a:tailEnd len="med" w="med" type="triangle"/>
          </a:ln>
        </p:spPr>
      </p:cxn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9" name="Shape 2839"/>
        <p:cNvGrpSpPr/>
        <p:nvPr/>
      </p:nvGrpSpPr>
      <p:grpSpPr>
        <a:xfrm>
          <a:off x="0" y="0"/>
          <a:ext cx="0" cy="0"/>
          <a:chOff x="0" y="0"/>
          <a:chExt cx="0" cy="0"/>
        </a:xfrm>
      </p:grpSpPr>
      <p:sp>
        <p:nvSpPr>
          <p:cNvPr id="2840" name="Google Shape;2840;p14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being learned here?</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4" name="Shape 2844"/>
        <p:cNvGrpSpPr/>
        <p:nvPr/>
      </p:nvGrpSpPr>
      <p:grpSpPr>
        <a:xfrm>
          <a:off x="0" y="0"/>
          <a:ext cx="0" cy="0"/>
          <a:chOff x="0" y="0"/>
          <a:chExt cx="0" cy="0"/>
        </a:xfrm>
      </p:grpSpPr>
      <p:sp>
        <p:nvSpPr>
          <p:cNvPr id="2845" name="Google Shape;2845;p15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the difference of the goal of LSLR versus SVM?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provides automated methods of data analysis that can then be used further.</a:t>
            </a:r>
            <a:endParaRPr/>
          </a:p>
        </p:txBody>
      </p:sp>
      <p:sp>
        <p:nvSpPr>
          <p:cNvPr id="162" name="Google Shape;162;p31"/>
          <p:cNvSpPr txBox="1"/>
          <p:nvPr/>
        </p:nvSpPr>
        <p:spPr>
          <a:xfrm>
            <a:off x="3905725" y="1347975"/>
            <a:ext cx="47037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Input: Emails</a:t>
            </a:r>
            <a:endParaRPr sz="2400">
              <a:solidFill>
                <a:srgbClr val="DDA824"/>
              </a:solidFill>
              <a:latin typeface="Roboto Mono"/>
              <a:ea typeface="Roboto Mono"/>
              <a:cs typeface="Roboto Mono"/>
              <a:sym typeface="Roboto Mono"/>
            </a:endParaRPr>
          </a:p>
        </p:txBody>
      </p:sp>
      <p:sp>
        <p:nvSpPr>
          <p:cNvPr id="163" name="Google Shape;163;p31"/>
          <p:cNvSpPr txBox="1"/>
          <p:nvPr/>
        </p:nvSpPr>
        <p:spPr>
          <a:xfrm>
            <a:off x="3905725" y="2897000"/>
            <a:ext cx="47037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Output: Spam (Yes/No)</a:t>
            </a:r>
            <a:endParaRPr sz="2400">
              <a:solidFill>
                <a:srgbClr val="DDA824"/>
              </a:solidFill>
              <a:latin typeface="Roboto Mono"/>
              <a:ea typeface="Roboto Mono"/>
              <a:cs typeface="Roboto Mono"/>
              <a:sym typeface="Roboto Mono"/>
            </a:endParaRPr>
          </a:p>
        </p:txBody>
      </p:sp>
      <p:sp>
        <p:nvSpPr>
          <p:cNvPr id="164" name="Google Shape;164;p31"/>
          <p:cNvSpPr txBox="1"/>
          <p:nvPr/>
        </p:nvSpPr>
        <p:spPr>
          <a:xfrm>
            <a:off x="6172000" y="2413825"/>
            <a:ext cx="2651100" cy="7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7A7A"/>
                </a:solidFill>
                <a:latin typeface="Roboto Mono"/>
                <a:ea typeface="Roboto Mono"/>
                <a:cs typeface="Roboto Mono"/>
                <a:sym typeface="Roboto Mono"/>
              </a:rPr>
              <a:t>Approximate Model</a:t>
            </a:r>
            <a:endParaRPr sz="2400">
              <a:solidFill>
                <a:srgbClr val="FF7A7A"/>
              </a:solidFill>
              <a:latin typeface="Roboto Mono"/>
              <a:ea typeface="Roboto Mono"/>
              <a:cs typeface="Roboto Mono"/>
              <a:sym typeface="Roboto Mono"/>
            </a:endParaRPr>
          </a:p>
        </p:txBody>
      </p:sp>
      <p:cxnSp>
        <p:nvCxnSpPr>
          <p:cNvPr id="165" name="Google Shape;165;p31"/>
          <p:cNvCxnSpPr/>
          <p:nvPr/>
        </p:nvCxnSpPr>
        <p:spPr>
          <a:xfrm>
            <a:off x="6257575" y="2413825"/>
            <a:ext cx="0" cy="764100"/>
          </a:xfrm>
          <a:prstGeom prst="straightConnector1">
            <a:avLst/>
          </a:prstGeom>
          <a:noFill/>
          <a:ln cap="flat" cmpd="sng" w="38100">
            <a:solidFill>
              <a:srgbClr val="FF7A7A"/>
            </a:solidFill>
            <a:prstDash val="solid"/>
            <a:round/>
            <a:headEnd len="med" w="med" type="none"/>
            <a:tailEnd len="med" w="med" type="triangle"/>
          </a:ln>
        </p:spPr>
      </p:cxnSp>
      <p:sp>
        <p:nvSpPr>
          <p:cNvPr id="166" name="Google Shape;166;p31"/>
          <p:cNvSpPr txBox="1"/>
          <p:nvPr/>
        </p:nvSpPr>
        <p:spPr>
          <a:xfrm>
            <a:off x="320875" y="2368488"/>
            <a:ext cx="2587800" cy="8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0A9A1"/>
                </a:solidFill>
                <a:latin typeface="Roboto Mono"/>
                <a:ea typeface="Roboto Mono"/>
                <a:cs typeface="Roboto Mono"/>
                <a:sym typeface="Roboto Mono"/>
              </a:rPr>
              <a:t>DATA</a:t>
            </a:r>
            <a:endParaRPr sz="6000">
              <a:solidFill>
                <a:srgbClr val="70A9A1"/>
              </a:solidFill>
              <a:latin typeface="Roboto Mono"/>
              <a:ea typeface="Roboto Mono"/>
              <a:cs typeface="Roboto Mono"/>
              <a:sym typeface="Roboto Mono"/>
            </a:endParaRPr>
          </a:p>
        </p:txBody>
      </p:sp>
      <p:cxnSp>
        <p:nvCxnSpPr>
          <p:cNvPr id="167" name="Google Shape;167;p31"/>
          <p:cNvCxnSpPr/>
          <p:nvPr/>
        </p:nvCxnSpPr>
        <p:spPr>
          <a:xfrm>
            <a:off x="3137275" y="2800338"/>
            <a:ext cx="1883400" cy="0"/>
          </a:xfrm>
          <a:prstGeom prst="straightConnector1">
            <a:avLst/>
          </a:prstGeom>
          <a:noFill/>
          <a:ln cap="flat" cmpd="sng" w="114300">
            <a:solidFill>
              <a:srgbClr val="70A9A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a set of methods that can automatically detect patterns in data, and then use the uncovered patterns to predict future data, or to perform other kinds of decision making under uncertainty.</a:t>
            </a:r>
            <a:endParaRPr/>
          </a:p>
        </p:txBody>
      </p:sp>
      <p:sp>
        <p:nvSpPr>
          <p:cNvPr id="173" name="Google Shape;173;p32"/>
          <p:cNvSpPr/>
          <p:nvPr/>
        </p:nvSpPr>
        <p:spPr>
          <a:xfrm>
            <a:off x="1896650" y="1617975"/>
            <a:ext cx="1835700" cy="18357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p:nvPr/>
        </p:nvSpPr>
        <p:spPr>
          <a:xfrm>
            <a:off x="3732223" y="2802025"/>
            <a:ext cx="5524749" cy="1008481"/>
          </a:xfrm>
          <a:custGeom>
            <a:rect b="b" l="l" r="r" t="t"/>
            <a:pathLst>
              <a:path extrusionOk="0" h="21088" w="92569">
                <a:moveTo>
                  <a:pt x="0" y="5949"/>
                </a:moveTo>
                <a:cubicBezTo>
                  <a:pt x="4967" y="5949"/>
                  <a:pt x="10642" y="8504"/>
                  <a:pt x="14902" y="5949"/>
                </a:cubicBezTo>
                <a:cubicBezTo>
                  <a:pt x="19392" y="3256"/>
                  <a:pt x="25614" y="-2159"/>
                  <a:pt x="29803" y="982"/>
                </a:cubicBezTo>
                <a:cubicBezTo>
                  <a:pt x="34693" y="4649"/>
                  <a:pt x="37339" y="10607"/>
                  <a:pt x="41092" y="15432"/>
                </a:cubicBezTo>
                <a:cubicBezTo>
                  <a:pt x="42376" y="17083"/>
                  <a:pt x="42190" y="20507"/>
                  <a:pt x="44253" y="20851"/>
                </a:cubicBezTo>
                <a:cubicBezTo>
                  <a:pt x="49936" y="21799"/>
                  <a:pt x="54806" y="15795"/>
                  <a:pt x="60509" y="14980"/>
                </a:cubicBezTo>
                <a:cubicBezTo>
                  <a:pt x="71089" y="13468"/>
                  <a:pt x="81881" y="15432"/>
                  <a:pt x="92569" y="15432"/>
                </a:cubicBezTo>
              </a:path>
            </a:pathLst>
          </a:custGeom>
          <a:noFill/>
          <a:ln cap="flat" cmpd="sng" w="19050">
            <a:solidFill>
              <a:srgbClr val="DDA824"/>
            </a:solidFill>
            <a:prstDash val="solid"/>
            <a:round/>
            <a:headEnd len="med" w="med" type="none"/>
            <a:tailEnd len="med" w="med" type="none"/>
          </a:ln>
        </p:spPr>
      </p:sp>
      <p:sp>
        <p:nvSpPr>
          <p:cNvPr id="175" name="Google Shape;175;p32"/>
          <p:cNvSpPr/>
          <p:nvPr/>
        </p:nvSpPr>
        <p:spPr>
          <a:xfrm>
            <a:off x="1896650" y="3810516"/>
            <a:ext cx="1835700" cy="467700"/>
          </a:xfrm>
          <a:prstGeom prst="rect">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2"/>
          <p:cNvSpPr/>
          <p:nvPr/>
        </p:nvSpPr>
        <p:spPr>
          <a:xfrm>
            <a:off x="3948155" y="3871634"/>
            <a:ext cx="280500" cy="345600"/>
          </a:xfrm>
          <a:prstGeom prst="ellipse">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want to learn the patterns or approximate models from the data, and then use that approximate model to make predictions on new data.</a:t>
            </a:r>
            <a:endParaRPr/>
          </a:p>
        </p:txBody>
      </p:sp>
      <p:sp>
        <p:nvSpPr>
          <p:cNvPr id="182" name="Google Shape;182;p33"/>
          <p:cNvSpPr txBox="1"/>
          <p:nvPr/>
        </p:nvSpPr>
        <p:spPr>
          <a:xfrm>
            <a:off x="3905725" y="1347975"/>
            <a:ext cx="47037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Input: Emails</a:t>
            </a:r>
            <a:endParaRPr sz="2400">
              <a:solidFill>
                <a:srgbClr val="DDA824"/>
              </a:solidFill>
              <a:latin typeface="Roboto Mono"/>
              <a:ea typeface="Roboto Mono"/>
              <a:cs typeface="Roboto Mono"/>
              <a:sym typeface="Roboto Mono"/>
            </a:endParaRPr>
          </a:p>
        </p:txBody>
      </p:sp>
      <p:sp>
        <p:nvSpPr>
          <p:cNvPr id="183" name="Google Shape;183;p33"/>
          <p:cNvSpPr txBox="1"/>
          <p:nvPr/>
        </p:nvSpPr>
        <p:spPr>
          <a:xfrm>
            <a:off x="3905725" y="2897000"/>
            <a:ext cx="47037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Output: Spam (Yes/No)</a:t>
            </a:r>
            <a:endParaRPr sz="2400">
              <a:solidFill>
                <a:srgbClr val="DDA824"/>
              </a:solidFill>
              <a:latin typeface="Roboto Mono"/>
              <a:ea typeface="Roboto Mono"/>
              <a:cs typeface="Roboto Mono"/>
              <a:sym typeface="Roboto Mono"/>
            </a:endParaRPr>
          </a:p>
        </p:txBody>
      </p:sp>
      <p:sp>
        <p:nvSpPr>
          <p:cNvPr id="184" name="Google Shape;184;p33"/>
          <p:cNvSpPr txBox="1"/>
          <p:nvPr/>
        </p:nvSpPr>
        <p:spPr>
          <a:xfrm>
            <a:off x="6172000" y="2413825"/>
            <a:ext cx="2651100" cy="7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7A7A"/>
                </a:solidFill>
                <a:latin typeface="Roboto Mono"/>
                <a:ea typeface="Roboto Mono"/>
                <a:cs typeface="Roboto Mono"/>
                <a:sym typeface="Roboto Mono"/>
              </a:rPr>
              <a:t>Approximate Model</a:t>
            </a:r>
            <a:endParaRPr sz="2400">
              <a:solidFill>
                <a:srgbClr val="FF7A7A"/>
              </a:solidFill>
              <a:latin typeface="Roboto Mono"/>
              <a:ea typeface="Roboto Mono"/>
              <a:cs typeface="Roboto Mono"/>
              <a:sym typeface="Roboto Mono"/>
            </a:endParaRPr>
          </a:p>
        </p:txBody>
      </p:sp>
      <p:cxnSp>
        <p:nvCxnSpPr>
          <p:cNvPr id="185" name="Google Shape;185;p33"/>
          <p:cNvCxnSpPr/>
          <p:nvPr/>
        </p:nvCxnSpPr>
        <p:spPr>
          <a:xfrm>
            <a:off x="6257575" y="2413825"/>
            <a:ext cx="0" cy="764100"/>
          </a:xfrm>
          <a:prstGeom prst="straightConnector1">
            <a:avLst/>
          </a:prstGeom>
          <a:noFill/>
          <a:ln cap="flat" cmpd="sng" w="38100">
            <a:solidFill>
              <a:srgbClr val="FF7A7A"/>
            </a:solidFill>
            <a:prstDash val="solid"/>
            <a:round/>
            <a:headEnd len="med" w="med" type="none"/>
            <a:tailEnd len="med" w="med" type="triangle"/>
          </a:ln>
        </p:spPr>
      </p:cxnSp>
      <p:sp>
        <p:nvSpPr>
          <p:cNvPr id="186" name="Google Shape;186;p33"/>
          <p:cNvSpPr txBox="1"/>
          <p:nvPr/>
        </p:nvSpPr>
        <p:spPr>
          <a:xfrm>
            <a:off x="320875" y="2368488"/>
            <a:ext cx="2587800" cy="8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0A9A1"/>
                </a:solidFill>
                <a:latin typeface="Roboto Mono"/>
                <a:ea typeface="Roboto Mono"/>
                <a:cs typeface="Roboto Mono"/>
                <a:sym typeface="Roboto Mono"/>
              </a:rPr>
              <a:t>DATA</a:t>
            </a:r>
            <a:endParaRPr sz="6000">
              <a:solidFill>
                <a:srgbClr val="70A9A1"/>
              </a:solidFill>
              <a:latin typeface="Roboto Mono"/>
              <a:ea typeface="Roboto Mono"/>
              <a:cs typeface="Roboto Mono"/>
              <a:sym typeface="Roboto Mono"/>
            </a:endParaRPr>
          </a:p>
        </p:txBody>
      </p:sp>
      <p:cxnSp>
        <p:nvCxnSpPr>
          <p:cNvPr id="187" name="Google Shape;187;p33"/>
          <p:cNvCxnSpPr/>
          <p:nvPr/>
        </p:nvCxnSpPr>
        <p:spPr>
          <a:xfrm>
            <a:off x="3137275" y="2800338"/>
            <a:ext cx="1883400" cy="0"/>
          </a:xfrm>
          <a:prstGeom prst="straightConnector1">
            <a:avLst/>
          </a:prstGeom>
          <a:noFill/>
          <a:ln cap="flat" cmpd="sng" w="114300">
            <a:solidFill>
              <a:srgbClr val="70A9A1"/>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Where did the idea for Machine Learning come from?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Traditionally, humans learn how to do certain tasks </a:t>
            </a:r>
            <a:r>
              <a:rPr lang="en"/>
              <a:t>from experience in the real-world </a:t>
            </a:r>
            <a:r>
              <a:rPr lang="en"/>
              <a:t>while computers must be instructed to do things.</a:t>
            </a:r>
            <a:endParaRPr/>
          </a:p>
        </p:txBody>
      </p:sp>
      <p:sp>
        <p:nvSpPr>
          <p:cNvPr id="198" name="Google Shape;198;p35"/>
          <p:cNvSpPr/>
          <p:nvPr/>
        </p:nvSpPr>
        <p:spPr>
          <a:xfrm>
            <a:off x="1583350" y="2091725"/>
            <a:ext cx="541800" cy="5418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DA824"/>
              </a:solidFill>
            </a:endParaRPr>
          </a:p>
        </p:txBody>
      </p:sp>
      <p:cxnSp>
        <p:nvCxnSpPr>
          <p:cNvPr id="199" name="Google Shape;199;p35"/>
          <p:cNvCxnSpPr>
            <a:stCxn id="198" idx="4"/>
          </p:cNvCxnSpPr>
          <p:nvPr/>
        </p:nvCxnSpPr>
        <p:spPr>
          <a:xfrm>
            <a:off x="1854250" y="2633525"/>
            <a:ext cx="0" cy="1242000"/>
          </a:xfrm>
          <a:prstGeom prst="straightConnector1">
            <a:avLst/>
          </a:prstGeom>
          <a:noFill/>
          <a:ln cap="flat" cmpd="sng" w="38100">
            <a:solidFill>
              <a:srgbClr val="DDA824"/>
            </a:solidFill>
            <a:prstDash val="solid"/>
            <a:round/>
            <a:headEnd len="med" w="med" type="none"/>
            <a:tailEnd len="med" w="med" type="none"/>
          </a:ln>
        </p:spPr>
      </p:cxnSp>
      <p:cxnSp>
        <p:nvCxnSpPr>
          <p:cNvPr id="200" name="Google Shape;200;p35"/>
          <p:cNvCxnSpPr/>
          <p:nvPr/>
        </p:nvCxnSpPr>
        <p:spPr>
          <a:xfrm>
            <a:off x="1374400" y="2994850"/>
            <a:ext cx="959700" cy="0"/>
          </a:xfrm>
          <a:prstGeom prst="straightConnector1">
            <a:avLst/>
          </a:prstGeom>
          <a:noFill/>
          <a:ln cap="flat" cmpd="sng" w="38100">
            <a:solidFill>
              <a:srgbClr val="DDA824"/>
            </a:solidFill>
            <a:prstDash val="solid"/>
            <a:round/>
            <a:headEnd len="med" w="med" type="none"/>
            <a:tailEnd len="med" w="med" type="none"/>
          </a:ln>
        </p:spPr>
      </p:cxnSp>
      <p:cxnSp>
        <p:nvCxnSpPr>
          <p:cNvPr id="201" name="Google Shape;201;p35"/>
          <p:cNvCxnSpPr/>
          <p:nvPr/>
        </p:nvCxnSpPr>
        <p:spPr>
          <a:xfrm flipH="1">
            <a:off x="1621075" y="3841525"/>
            <a:ext cx="244500" cy="423300"/>
          </a:xfrm>
          <a:prstGeom prst="straightConnector1">
            <a:avLst/>
          </a:prstGeom>
          <a:noFill/>
          <a:ln cap="flat" cmpd="sng" w="38100">
            <a:solidFill>
              <a:srgbClr val="DDA824"/>
            </a:solidFill>
            <a:prstDash val="solid"/>
            <a:round/>
            <a:headEnd len="med" w="med" type="none"/>
            <a:tailEnd len="med" w="med" type="none"/>
          </a:ln>
        </p:spPr>
      </p:cxnSp>
      <p:cxnSp>
        <p:nvCxnSpPr>
          <p:cNvPr id="202" name="Google Shape;202;p35"/>
          <p:cNvCxnSpPr/>
          <p:nvPr/>
        </p:nvCxnSpPr>
        <p:spPr>
          <a:xfrm>
            <a:off x="1865575" y="3850375"/>
            <a:ext cx="234300" cy="405600"/>
          </a:xfrm>
          <a:prstGeom prst="straightConnector1">
            <a:avLst/>
          </a:prstGeom>
          <a:noFill/>
          <a:ln cap="flat" cmpd="sng" w="38100">
            <a:solidFill>
              <a:srgbClr val="DDA824"/>
            </a:solidFill>
            <a:prstDash val="solid"/>
            <a:round/>
            <a:headEnd len="med" w="med" type="none"/>
            <a:tailEnd len="med" w="med" type="none"/>
          </a:ln>
        </p:spPr>
      </p:cxnSp>
      <p:sp>
        <p:nvSpPr>
          <p:cNvPr id="203" name="Google Shape;203;p35"/>
          <p:cNvSpPr/>
          <p:nvPr/>
        </p:nvSpPr>
        <p:spPr>
          <a:xfrm>
            <a:off x="6048100" y="2548875"/>
            <a:ext cx="959700" cy="9597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p:nvPr/>
        </p:nvSpPr>
        <p:spPr>
          <a:xfrm>
            <a:off x="7007675" y="3167851"/>
            <a:ext cx="2314225" cy="527200"/>
          </a:xfrm>
          <a:custGeom>
            <a:rect b="b" l="l" r="r" t="t"/>
            <a:pathLst>
              <a:path extrusionOk="0" h="21088" w="92569">
                <a:moveTo>
                  <a:pt x="0" y="5949"/>
                </a:moveTo>
                <a:cubicBezTo>
                  <a:pt x="4967" y="5949"/>
                  <a:pt x="10642" y="8504"/>
                  <a:pt x="14902" y="5949"/>
                </a:cubicBezTo>
                <a:cubicBezTo>
                  <a:pt x="19392" y="3256"/>
                  <a:pt x="25614" y="-2159"/>
                  <a:pt x="29803" y="982"/>
                </a:cubicBezTo>
                <a:cubicBezTo>
                  <a:pt x="34693" y="4649"/>
                  <a:pt x="37339" y="10607"/>
                  <a:pt x="41092" y="15432"/>
                </a:cubicBezTo>
                <a:cubicBezTo>
                  <a:pt x="42376" y="17083"/>
                  <a:pt x="42190" y="20507"/>
                  <a:pt x="44253" y="20851"/>
                </a:cubicBezTo>
                <a:cubicBezTo>
                  <a:pt x="49936" y="21799"/>
                  <a:pt x="54806" y="15795"/>
                  <a:pt x="60509" y="14980"/>
                </a:cubicBezTo>
                <a:cubicBezTo>
                  <a:pt x="71089" y="13468"/>
                  <a:pt x="81881" y="15432"/>
                  <a:pt x="92569" y="15432"/>
                </a:cubicBezTo>
              </a:path>
            </a:pathLst>
          </a:custGeom>
          <a:noFill/>
          <a:ln cap="flat" cmpd="sng" w="19050">
            <a:solidFill>
              <a:srgbClr val="DDA824"/>
            </a:solidFill>
            <a:prstDash val="solid"/>
            <a:round/>
            <a:headEnd len="med" w="med" type="none"/>
            <a:tailEnd len="med" w="med" type="none"/>
          </a:ln>
        </p:spPr>
      </p:sp>
      <p:sp>
        <p:nvSpPr>
          <p:cNvPr id="205" name="Google Shape;205;p35"/>
          <p:cNvSpPr/>
          <p:nvPr/>
        </p:nvSpPr>
        <p:spPr>
          <a:xfrm>
            <a:off x="6048100" y="3695050"/>
            <a:ext cx="959700" cy="244500"/>
          </a:xfrm>
          <a:prstGeom prst="rect">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
          <p:cNvSpPr/>
          <p:nvPr/>
        </p:nvSpPr>
        <p:spPr>
          <a:xfrm>
            <a:off x="7120550" y="3727000"/>
            <a:ext cx="146700" cy="180600"/>
          </a:xfrm>
          <a:prstGeom prst="ellipse">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5"/>
          <p:cNvSpPr txBox="1"/>
          <p:nvPr/>
        </p:nvSpPr>
        <p:spPr>
          <a:xfrm>
            <a:off x="1137400" y="1665725"/>
            <a:ext cx="1433700" cy="3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70A9A1"/>
                </a:solidFill>
              </a:rPr>
              <a:t>Learn From </a:t>
            </a:r>
            <a:r>
              <a:rPr lang="en">
                <a:solidFill>
                  <a:srgbClr val="70A9A1"/>
                </a:solidFill>
              </a:rPr>
              <a:t>Experience</a:t>
            </a:r>
            <a:endParaRPr>
              <a:solidFill>
                <a:srgbClr val="70A9A1"/>
              </a:solidFill>
            </a:endParaRPr>
          </a:p>
        </p:txBody>
      </p:sp>
      <p:sp>
        <p:nvSpPr>
          <p:cNvPr id="208" name="Google Shape;208;p35"/>
          <p:cNvSpPr txBox="1"/>
          <p:nvPr/>
        </p:nvSpPr>
        <p:spPr>
          <a:xfrm>
            <a:off x="5811100" y="2120288"/>
            <a:ext cx="1433700" cy="3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70A9A1"/>
                </a:solidFill>
              </a:rPr>
              <a:t>Do By Instruction</a:t>
            </a:r>
            <a:endParaRPr>
              <a:solidFill>
                <a:srgbClr val="70A9A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cxnSp>
        <p:nvCxnSpPr>
          <p:cNvPr id="213" name="Google Shape;213;p36"/>
          <p:cNvCxnSpPr/>
          <p:nvPr/>
        </p:nvCxnSpPr>
        <p:spPr>
          <a:xfrm>
            <a:off x="4292650" y="2633525"/>
            <a:ext cx="0" cy="1242000"/>
          </a:xfrm>
          <a:prstGeom prst="straightConnector1">
            <a:avLst/>
          </a:prstGeom>
          <a:noFill/>
          <a:ln cap="flat" cmpd="sng" w="38100">
            <a:solidFill>
              <a:srgbClr val="DDA824"/>
            </a:solidFill>
            <a:prstDash val="solid"/>
            <a:round/>
            <a:headEnd len="med" w="med" type="none"/>
            <a:tailEnd len="med" w="med" type="none"/>
          </a:ln>
        </p:spPr>
      </p:cxnSp>
      <p:cxnSp>
        <p:nvCxnSpPr>
          <p:cNvPr id="214" name="Google Shape;214;p36"/>
          <p:cNvCxnSpPr/>
          <p:nvPr/>
        </p:nvCxnSpPr>
        <p:spPr>
          <a:xfrm>
            <a:off x="3812800" y="2994850"/>
            <a:ext cx="959700" cy="0"/>
          </a:xfrm>
          <a:prstGeom prst="straightConnector1">
            <a:avLst/>
          </a:prstGeom>
          <a:noFill/>
          <a:ln cap="flat" cmpd="sng" w="38100">
            <a:solidFill>
              <a:srgbClr val="DDA824"/>
            </a:solidFill>
            <a:prstDash val="solid"/>
            <a:round/>
            <a:headEnd len="med" w="med" type="none"/>
            <a:tailEnd len="med" w="med" type="none"/>
          </a:ln>
        </p:spPr>
      </p:cxnSp>
      <p:cxnSp>
        <p:nvCxnSpPr>
          <p:cNvPr id="215" name="Google Shape;215;p36"/>
          <p:cNvCxnSpPr/>
          <p:nvPr/>
        </p:nvCxnSpPr>
        <p:spPr>
          <a:xfrm flipH="1">
            <a:off x="4059475" y="3841525"/>
            <a:ext cx="244500" cy="423300"/>
          </a:xfrm>
          <a:prstGeom prst="straightConnector1">
            <a:avLst/>
          </a:prstGeom>
          <a:noFill/>
          <a:ln cap="flat" cmpd="sng" w="38100">
            <a:solidFill>
              <a:srgbClr val="DDA824"/>
            </a:solidFill>
            <a:prstDash val="solid"/>
            <a:round/>
            <a:headEnd len="med" w="med" type="none"/>
            <a:tailEnd len="med" w="med" type="none"/>
          </a:ln>
        </p:spPr>
      </p:cxnSp>
      <p:cxnSp>
        <p:nvCxnSpPr>
          <p:cNvPr id="216" name="Google Shape;216;p36"/>
          <p:cNvCxnSpPr/>
          <p:nvPr/>
        </p:nvCxnSpPr>
        <p:spPr>
          <a:xfrm>
            <a:off x="4303975" y="3850375"/>
            <a:ext cx="234300" cy="405600"/>
          </a:xfrm>
          <a:prstGeom prst="straightConnector1">
            <a:avLst/>
          </a:prstGeom>
          <a:noFill/>
          <a:ln cap="flat" cmpd="sng" w="38100">
            <a:solidFill>
              <a:srgbClr val="DDA824"/>
            </a:solidFill>
            <a:prstDash val="solid"/>
            <a:round/>
            <a:headEnd len="med" w="med" type="none"/>
            <a:tailEnd len="med" w="med" type="none"/>
          </a:ln>
        </p:spPr>
      </p:cxnSp>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a field which seeks to enable computers and machines to learn from experience.</a:t>
            </a:r>
            <a:endParaRPr/>
          </a:p>
        </p:txBody>
      </p:sp>
      <p:sp>
        <p:nvSpPr>
          <p:cNvPr id="218" name="Google Shape;218;p36"/>
          <p:cNvSpPr/>
          <p:nvPr/>
        </p:nvSpPr>
        <p:spPr>
          <a:xfrm>
            <a:off x="1583350" y="2091725"/>
            <a:ext cx="541800" cy="5418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DA824"/>
              </a:solidFill>
            </a:endParaRPr>
          </a:p>
        </p:txBody>
      </p:sp>
      <p:cxnSp>
        <p:nvCxnSpPr>
          <p:cNvPr id="219" name="Google Shape;219;p36"/>
          <p:cNvCxnSpPr>
            <a:stCxn id="218" idx="4"/>
          </p:cNvCxnSpPr>
          <p:nvPr/>
        </p:nvCxnSpPr>
        <p:spPr>
          <a:xfrm>
            <a:off x="1854250" y="2633525"/>
            <a:ext cx="0" cy="1242000"/>
          </a:xfrm>
          <a:prstGeom prst="straightConnector1">
            <a:avLst/>
          </a:prstGeom>
          <a:noFill/>
          <a:ln cap="flat" cmpd="sng" w="38100">
            <a:solidFill>
              <a:srgbClr val="DDA824"/>
            </a:solidFill>
            <a:prstDash val="solid"/>
            <a:round/>
            <a:headEnd len="med" w="med" type="none"/>
            <a:tailEnd len="med" w="med" type="none"/>
          </a:ln>
        </p:spPr>
      </p:cxnSp>
      <p:cxnSp>
        <p:nvCxnSpPr>
          <p:cNvPr id="220" name="Google Shape;220;p36"/>
          <p:cNvCxnSpPr/>
          <p:nvPr/>
        </p:nvCxnSpPr>
        <p:spPr>
          <a:xfrm>
            <a:off x="1374400" y="2994850"/>
            <a:ext cx="959700" cy="0"/>
          </a:xfrm>
          <a:prstGeom prst="straightConnector1">
            <a:avLst/>
          </a:prstGeom>
          <a:noFill/>
          <a:ln cap="flat" cmpd="sng" w="38100">
            <a:solidFill>
              <a:srgbClr val="DDA824"/>
            </a:solidFill>
            <a:prstDash val="solid"/>
            <a:round/>
            <a:headEnd len="med" w="med" type="none"/>
            <a:tailEnd len="med" w="med" type="none"/>
          </a:ln>
        </p:spPr>
      </p:cxnSp>
      <p:cxnSp>
        <p:nvCxnSpPr>
          <p:cNvPr id="221" name="Google Shape;221;p36"/>
          <p:cNvCxnSpPr/>
          <p:nvPr/>
        </p:nvCxnSpPr>
        <p:spPr>
          <a:xfrm flipH="1">
            <a:off x="1621075" y="3841525"/>
            <a:ext cx="244500" cy="423300"/>
          </a:xfrm>
          <a:prstGeom prst="straightConnector1">
            <a:avLst/>
          </a:prstGeom>
          <a:noFill/>
          <a:ln cap="flat" cmpd="sng" w="38100">
            <a:solidFill>
              <a:srgbClr val="DDA824"/>
            </a:solidFill>
            <a:prstDash val="solid"/>
            <a:round/>
            <a:headEnd len="med" w="med" type="none"/>
            <a:tailEnd len="med" w="med" type="none"/>
          </a:ln>
        </p:spPr>
      </p:cxnSp>
      <p:cxnSp>
        <p:nvCxnSpPr>
          <p:cNvPr id="222" name="Google Shape;222;p36"/>
          <p:cNvCxnSpPr/>
          <p:nvPr/>
        </p:nvCxnSpPr>
        <p:spPr>
          <a:xfrm>
            <a:off x="1865575" y="3850375"/>
            <a:ext cx="234300" cy="405600"/>
          </a:xfrm>
          <a:prstGeom prst="straightConnector1">
            <a:avLst/>
          </a:prstGeom>
          <a:noFill/>
          <a:ln cap="flat" cmpd="sng" w="38100">
            <a:solidFill>
              <a:srgbClr val="DDA824"/>
            </a:solidFill>
            <a:prstDash val="solid"/>
            <a:round/>
            <a:headEnd len="med" w="med" type="none"/>
            <a:tailEnd len="med" w="med" type="none"/>
          </a:ln>
        </p:spPr>
      </p:cxnSp>
      <p:sp>
        <p:nvSpPr>
          <p:cNvPr id="223" name="Google Shape;223;p36"/>
          <p:cNvSpPr/>
          <p:nvPr/>
        </p:nvSpPr>
        <p:spPr>
          <a:xfrm>
            <a:off x="6048100" y="2548875"/>
            <a:ext cx="959700" cy="9597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6"/>
          <p:cNvSpPr/>
          <p:nvPr/>
        </p:nvSpPr>
        <p:spPr>
          <a:xfrm>
            <a:off x="7007675" y="3167851"/>
            <a:ext cx="2314225" cy="527200"/>
          </a:xfrm>
          <a:custGeom>
            <a:rect b="b" l="l" r="r" t="t"/>
            <a:pathLst>
              <a:path extrusionOk="0" h="21088" w="92569">
                <a:moveTo>
                  <a:pt x="0" y="5949"/>
                </a:moveTo>
                <a:cubicBezTo>
                  <a:pt x="4967" y="5949"/>
                  <a:pt x="10642" y="8504"/>
                  <a:pt x="14902" y="5949"/>
                </a:cubicBezTo>
                <a:cubicBezTo>
                  <a:pt x="19392" y="3256"/>
                  <a:pt x="25614" y="-2159"/>
                  <a:pt x="29803" y="982"/>
                </a:cubicBezTo>
                <a:cubicBezTo>
                  <a:pt x="34693" y="4649"/>
                  <a:pt x="37339" y="10607"/>
                  <a:pt x="41092" y="15432"/>
                </a:cubicBezTo>
                <a:cubicBezTo>
                  <a:pt x="42376" y="17083"/>
                  <a:pt x="42190" y="20507"/>
                  <a:pt x="44253" y="20851"/>
                </a:cubicBezTo>
                <a:cubicBezTo>
                  <a:pt x="49936" y="21799"/>
                  <a:pt x="54806" y="15795"/>
                  <a:pt x="60509" y="14980"/>
                </a:cubicBezTo>
                <a:cubicBezTo>
                  <a:pt x="71089" y="13468"/>
                  <a:pt x="81881" y="15432"/>
                  <a:pt x="92569" y="15432"/>
                </a:cubicBezTo>
              </a:path>
            </a:pathLst>
          </a:custGeom>
          <a:noFill/>
          <a:ln cap="flat" cmpd="sng" w="19050">
            <a:solidFill>
              <a:srgbClr val="DDA824"/>
            </a:solidFill>
            <a:prstDash val="solid"/>
            <a:round/>
            <a:headEnd len="med" w="med" type="none"/>
            <a:tailEnd len="med" w="med" type="none"/>
          </a:ln>
        </p:spPr>
      </p:sp>
      <p:sp>
        <p:nvSpPr>
          <p:cNvPr id="225" name="Google Shape;225;p36"/>
          <p:cNvSpPr/>
          <p:nvPr/>
        </p:nvSpPr>
        <p:spPr>
          <a:xfrm>
            <a:off x="6048100" y="3695050"/>
            <a:ext cx="959700" cy="244500"/>
          </a:xfrm>
          <a:prstGeom prst="rect">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
          <p:cNvSpPr/>
          <p:nvPr/>
        </p:nvSpPr>
        <p:spPr>
          <a:xfrm>
            <a:off x="7120550" y="3727000"/>
            <a:ext cx="146700" cy="180600"/>
          </a:xfrm>
          <a:prstGeom prst="ellipse">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txBox="1"/>
          <p:nvPr/>
        </p:nvSpPr>
        <p:spPr>
          <a:xfrm>
            <a:off x="1137400" y="1665725"/>
            <a:ext cx="1433700" cy="3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70A9A1"/>
                </a:solidFill>
              </a:rPr>
              <a:t>Learn From </a:t>
            </a:r>
            <a:r>
              <a:rPr lang="en">
                <a:solidFill>
                  <a:srgbClr val="70A9A1"/>
                </a:solidFill>
              </a:rPr>
              <a:t>Experience</a:t>
            </a:r>
            <a:endParaRPr>
              <a:solidFill>
                <a:srgbClr val="70A9A1"/>
              </a:solidFill>
            </a:endParaRPr>
          </a:p>
        </p:txBody>
      </p:sp>
      <p:sp>
        <p:nvSpPr>
          <p:cNvPr id="228" name="Google Shape;228;p36"/>
          <p:cNvSpPr txBox="1"/>
          <p:nvPr/>
        </p:nvSpPr>
        <p:spPr>
          <a:xfrm>
            <a:off x="5811100" y="2120288"/>
            <a:ext cx="1433700" cy="3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70A9A1"/>
                </a:solidFill>
              </a:rPr>
              <a:t>Do By </a:t>
            </a:r>
            <a:r>
              <a:rPr lang="en">
                <a:solidFill>
                  <a:srgbClr val="70A9A1"/>
                </a:solidFill>
              </a:rPr>
              <a:t>Instruction</a:t>
            </a:r>
            <a:endParaRPr>
              <a:solidFill>
                <a:srgbClr val="70A9A1"/>
              </a:solidFill>
            </a:endParaRPr>
          </a:p>
        </p:txBody>
      </p:sp>
      <p:sp>
        <p:nvSpPr>
          <p:cNvPr id="229" name="Google Shape;229;p36"/>
          <p:cNvSpPr txBox="1"/>
          <p:nvPr/>
        </p:nvSpPr>
        <p:spPr>
          <a:xfrm>
            <a:off x="3558875" y="1634675"/>
            <a:ext cx="1433700" cy="3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70A9A1"/>
                </a:solidFill>
              </a:rPr>
              <a:t>Instructed to Learn From </a:t>
            </a:r>
            <a:r>
              <a:rPr lang="en">
                <a:solidFill>
                  <a:srgbClr val="70A9A1"/>
                </a:solidFill>
              </a:rPr>
              <a:t>Experience</a:t>
            </a:r>
            <a:endParaRPr>
              <a:solidFill>
                <a:srgbClr val="70A9A1"/>
              </a:solidFill>
            </a:endParaRPr>
          </a:p>
        </p:txBody>
      </p:sp>
      <p:sp>
        <p:nvSpPr>
          <p:cNvPr id="230" name="Google Shape;230;p36"/>
          <p:cNvSpPr/>
          <p:nvPr/>
        </p:nvSpPr>
        <p:spPr>
          <a:xfrm>
            <a:off x="3929975" y="2811550"/>
            <a:ext cx="691500" cy="6915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p:nvPr/>
        </p:nvSpPr>
        <p:spPr>
          <a:xfrm>
            <a:off x="4064075" y="2227175"/>
            <a:ext cx="423300" cy="4233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P300 BCI speller using brain waves to spell words. See our tutorial http://www.bit.ly/BCI2000Tutorial &#10;Copyright (C) 2011 - Neuronal oscillations and cognition group, Dept. Intergrative Neuophysiology, CNCR, VU University Amsterdam." id="82" name="Google Shape;82;p19" title="P300 BCI speller using brain waves to spell words">
            <a:hlinkClick r:id="rId3"/>
          </p:cNvPr>
          <p:cNvPicPr preferRelativeResize="0"/>
          <p:nvPr/>
        </p:nvPicPr>
        <p:blipFill>
          <a:blip r:embed="rId4">
            <a:alphaModFix/>
          </a:blip>
          <a:stretch>
            <a:fillRect/>
          </a:stretch>
        </p:blipFill>
        <p:spPr>
          <a:xfrm>
            <a:off x="1914539" y="578650"/>
            <a:ext cx="5314925" cy="3986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experience that computers have access to is known as data. </a:t>
            </a:r>
            <a:endParaRPr/>
          </a:p>
        </p:txBody>
      </p:sp>
      <p:cxnSp>
        <p:nvCxnSpPr>
          <p:cNvPr id="237" name="Google Shape;237;p37"/>
          <p:cNvCxnSpPr/>
          <p:nvPr/>
        </p:nvCxnSpPr>
        <p:spPr>
          <a:xfrm>
            <a:off x="4292650" y="2633525"/>
            <a:ext cx="0" cy="1242000"/>
          </a:xfrm>
          <a:prstGeom prst="straightConnector1">
            <a:avLst/>
          </a:prstGeom>
          <a:noFill/>
          <a:ln cap="flat" cmpd="sng" w="38100">
            <a:solidFill>
              <a:srgbClr val="DDA824"/>
            </a:solidFill>
            <a:prstDash val="solid"/>
            <a:round/>
            <a:headEnd len="med" w="med" type="none"/>
            <a:tailEnd len="med" w="med" type="none"/>
          </a:ln>
        </p:spPr>
      </p:cxnSp>
      <p:cxnSp>
        <p:nvCxnSpPr>
          <p:cNvPr id="238" name="Google Shape;238;p37"/>
          <p:cNvCxnSpPr/>
          <p:nvPr/>
        </p:nvCxnSpPr>
        <p:spPr>
          <a:xfrm>
            <a:off x="3812800" y="2994850"/>
            <a:ext cx="959700" cy="0"/>
          </a:xfrm>
          <a:prstGeom prst="straightConnector1">
            <a:avLst/>
          </a:prstGeom>
          <a:noFill/>
          <a:ln cap="flat" cmpd="sng" w="38100">
            <a:solidFill>
              <a:srgbClr val="DDA824"/>
            </a:solidFill>
            <a:prstDash val="solid"/>
            <a:round/>
            <a:headEnd len="med" w="med" type="none"/>
            <a:tailEnd len="med" w="med" type="none"/>
          </a:ln>
        </p:spPr>
      </p:cxnSp>
      <p:cxnSp>
        <p:nvCxnSpPr>
          <p:cNvPr id="239" name="Google Shape;239;p37"/>
          <p:cNvCxnSpPr/>
          <p:nvPr/>
        </p:nvCxnSpPr>
        <p:spPr>
          <a:xfrm flipH="1">
            <a:off x="4059475" y="3841525"/>
            <a:ext cx="244500" cy="423300"/>
          </a:xfrm>
          <a:prstGeom prst="straightConnector1">
            <a:avLst/>
          </a:prstGeom>
          <a:noFill/>
          <a:ln cap="flat" cmpd="sng" w="38100">
            <a:solidFill>
              <a:srgbClr val="DDA824"/>
            </a:solidFill>
            <a:prstDash val="solid"/>
            <a:round/>
            <a:headEnd len="med" w="med" type="none"/>
            <a:tailEnd len="med" w="med" type="none"/>
          </a:ln>
        </p:spPr>
      </p:cxnSp>
      <p:cxnSp>
        <p:nvCxnSpPr>
          <p:cNvPr id="240" name="Google Shape;240;p37"/>
          <p:cNvCxnSpPr/>
          <p:nvPr/>
        </p:nvCxnSpPr>
        <p:spPr>
          <a:xfrm>
            <a:off x="4303975" y="3850375"/>
            <a:ext cx="234300" cy="405600"/>
          </a:xfrm>
          <a:prstGeom prst="straightConnector1">
            <a:avLst/>
          </a:prstGeom>
          <a:noFill/>
          <a:ln cap="flat" cmpd="sng" w="38100">
            <a:solidFill>
              <a:srgbClr val="DDA824"/>
            </a:solidFill>
            <a:prstDash val="solid"/>
            <a:round/>
            <a:headEnd len="med" w="med" type="none"/>
            <a:tailEnd len="med" w="med" type="none"/>
          </a:ln>
        </p:spPr>
      </p:cxnSp>
      <p:sp>
        <p:nvSpPr>
          <p:cNvPr id="241" name="Google Shape;241;p37"/>
          <p:cNvSpPr/>
          <p:nvPr/>
        </p:nvSpPr>
        <p:spPr>
          <a:xfrm>
            <a:off x="1583350" y="2091725"/>
            <a:ext cx="541800" cy="5418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DA824"/>
              </a:solidFill>
            </a:endParaRPr>
          </a:p>
        </p:txBody>
      </p:sp>
      <p:cxnSp>
        <p:nvCxnSpPr>
          <p:cNvPr id="242" name="Google Shape;242;p37"/>
          <p:cNvCxnSpPr>
            <a:stCxn id="241" idx="4"/>
          </p:cNvCxnSpPr>
          <p:nvPr/>
        </p:nvCxnSpPr>
        <p:spPr>
          <a:xfrm>
            <a:off x="1854250" y="2633525"/>
            <a:ext cx="0" cy="1242000"/>
          </a:xfrm>
          <a:prstGeom prst="straightConnector1">
            <a:avLst/>
          </a:prstGeom>
          <a:noFill/>
          <a:ln cap="flat" cmpd="sng" w="38100">
            <a:solidFill>
              <a:srgbClr val="DDA824"/>
            </a:solidFill>
            <a:prstDash val="solid"/>
            <a:round/>
            <a:headEnd len="med" w="med" type="none"/>
            <a:tailEnd len="med" w="med" type="none"/>
          </a:ln>
        </p:spPr>
      </p:cxnSp>
      <p:cxnSp>
        <p:nvCxnSpPr>
          <p:cNvPr id="243" name="Google Shape;243;p37"/>
          <p:cNvCxnSpPr/>
          <p:nvPr/>
        </p:nvCxnSpPr>
        <p:spPr>
          <a:xfrm>
            <a:off x="1374400" y="2994850"/>
            <a:ext cx="959700" cy="0"/>
          </a:xfrm>
          <a:prstGeom prst="straightConnector1">
            <a:avLst/>
          </a:prstGeom>
          <a:noFill/>
          <a:ln cap="flat" cmpd="sng" w="38100">
            <a:solidFill>
              <a:srgbClr val="DDA824"/>
            </a:solidFill>
            <a:prstDash val="solid"/>
            <a:round/>
            <a:headEnd len="med" w="med" type="none"/>
            <a:tailEnd len="med" w="med" type="none"/>
          </a:ln>
        </p:spPr>
      </p:cxnSp>
      <p:cxnSp>
        <p:nvCxnSpPr>
          <p:cNvPr id="244" name="Google Shape;244;p37"/>
          <p:cNvCxnSpPr/>
          <p:nvPr/>
        </p:nvCxnSpPr>
        <p:spPr>
          <a:xfrm flipH="1">
            <a:off x="1621075" y="3841525"/>
            <a:ext cx="244500" cy="423300"/>
          </a:xfrm>
          <a:prstGeom prst="straightConnector1">
            <a:avLst/>
          </a:prstGeom>
          <a:noFill/>
          <a:ln cap="flat" cmpd="sng" w="38100">
            <a:solidFill>
              <a:srgbClr val="DDA824"/>
            </a:solidFill>
            <a:prstDash val="solid"/>
            <a:round/>
            <a:headEnd len="med" w="med" type="none"/>
            <a:tailEnd len="med" w="med" type="none"/>
          </a:ln>
        </p:spPr>
      </p:cxnSp>
      <p:cxnSp>
        <p:nvCxnSpPr>
          <p:cNvPr id="245" name="Google Shape;245;p37"/>
          <p:cNvCxnSpPr/>
          <p:nvPr/>
        </p:nvCxnSpPr>
        <p:spPr>
          <a:xfrm>
            <a:off x="1865575" y="3850375"/>
            <a:ext cx="234300" cy="405600"/>
          </a:xfrm>
          <a:prstGeom prst="straightConnector1">
            <a:avLst/>
          </a:prstGeom>
          <a:noFill/>
          <a:ln cap="flat" cmpd="sng" w="38100">
            <a:solidFill>
              <a:srgbClr val="DDA824"/>
            </a:solidFill>
            <a:prstDash val="solid"/>
            <a:round/>
            <a:headEnd len="med" w="med" type="none"/>
            <a:tailEnd len="med" w="med" type="none"/>
          </a:ln>
        </p:spPr>
      </p:cxnSp>
      <p:sp>
        <p:nvSpPr>
          <p:cNvPr id="246" name="Google Shape;246;p37"/>
          <p:cNvSpPr/>
          <p:nvPr/>
        </p:nvSpPr>
        <p:spPr>
          <a:xfrm>
            <a:off x="6048100" y="2548875"/>
            <a:ext cx="959700" cy="9597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7007675" y="3167851"/>
            <a:ext cx="2314225" cy="527200"/>
          </a:xfrm>
          <a:custGeom>
            <a:rect b="b" l="l" r="r" t="t"/>
            <a:pathLst>
              <a:path extrusionOk="0" h="21088" w="92569">
                <a:moveTo>
                  <a:pt x="0" y="5949"/>
                </a:moveTo>
                <a:cubicBezTo>
                  <a:pt x="4967" y="5949"/>
                  <a:pt x="10642" y="8504"/>
                  <a:pt x="14902" y="5949"/>
                </a:cubicBezTo>
                <a:cubicBezTo>
                  <a:pt x="19392" y="3256"/>
                  <a:pt x="25614" y="-2159"/>
                  <a:pt x="29803" y="982"/>
                </a:cubicBezTo>
                <a:cubicBezTo>
                  <a:pt x="34693" y="4649"/>
                  <a:pt x="37339" y="10607"/>
                  <a:pt x="41092" y="15432"/>
                </a:cubicBezTo>
                <a:cubicBezTo>
                  <a:pt x="42376" y="17083"/>
                  <a:pt x="42190" y="20507"/>
                  <a:pt x="44253" y="20851"/>
                </a:cubicBezTo>
                <a:cubicBezTo>
                  <a:pt x="49936" y="21799"/>
                  <a:pt x="54806" y="15795"/>
                  <a:pt x="60509" y="14980"/>
                </a:cubicBezTo>
                <a:cubicBezTo>
                  <a:pt x="71089" y="13468"/>
                  <a:pt x="81881" y="15432"/>
                  <a:pt x="92569" y="15432"/>
                </a:cubicBezTo>
              </a:path>
            </a:pathLst>
          </a:custGeom>
          <a:noFill/>
          <a:ln cap="flat" cmpd="sng" w="19050">
            <a:solidFill>
              <a:srgbClr val="DDA824"/>
            </a:solidFill>
            <a:prstDash val="solid"/>
            <a:round/>
            <a:headEnd len="med" w="med" type="none"/>
            <a:tailEnd len="med" w="med" type="none"/>
          </a:ln>
        </p:spPr>
      </p:sp>
      <p:sp>
        <p:nvSpPr>
          <p:cNvPr id="248" name="Google Shape;248;p37"/>
          <p:cNvSpPr/>
          <p:nvPr/>
        </p:nvSpPr>
        <p:spPr>
          <a:xfrm>
            <a:off x="6048100" y="3695050"/>
            <a:ext cx="959700" cy="244500"/>
          </a:xfrm>
          <a:prstGeom prst="rect">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7120550" y="3727000"/>
            <a:ext cx="146700" cy="180600"/>
          </a:xfrm>
          <a:prstGeom prst="ellipse">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txBox="1"/>
          <p:nvPr/>
        </p:nvSpPr>
        <p:spPr>
          <a:xfrm>
            <a:off x="1137400" y="1665725"/>
            <a:ext cx="1433700" cy="3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70A9A1"/>
                </a:solidFill>
              </a:rPr>
              <a:t>Learn From Experience</a:t>
            </a:r>
            <a:endParaRPr>
              <a:solidFill>
                <a:srgbClr val="70A9A1"/>
              </a:solidFill>
            </a:endParaRPr>
          </a:p>
        </p:txBody>
      </p:sp>
      <p:sp>
        <p:nvSpPr>
          <p:cNvPr id="251" name="Google Shape;251;p37"/>
          <p:cNvSpPr txBox="1"/>
          <p:nvPr/>
        </p:nvSpPr>
        <p:spPr>
          <a:xfrm>
            <a:off x="5811100" y="2120288"/>
            <a:ext cx="1433700" cy="3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70A9A1"/>
                </a:solidFill>
              </a:rPr>
              <a:t>Do By Instruction</a:t>
            </a:r>
            <a:endParaRPr>
              <a:solidFill>
                <a:srgbClr val="70A9A1"/>
              </a:solidFill>
            </a:endParaRPr>
          </a:p>
        </p:txBody>
      </p:sp>
      <p:sp>
        <p:nvSpPr>
          <p:cNvPr id="252" name="Google Shape;252;p37"/>
          <p:cNvSpPr txBox="1"/>
          <p:nvPr/>
        </p:nvSpPr>
        <p:spPr>
          <a:xfrm>
            <a:off x="3558875" y="1634675"/>
            <a:ext cx="1433700" cy="3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70A9A1"/>
                </a:solidFill>
              </a:rPr>
              <a:t>Instructed to Learn From Data</a:t>
            </a:r>
            <a:endParaRPr>
              <a:solidFill>
                <a:srgbClr val="70A9A1"/>
              </a:solidFill>
            </a:endParaRPr>
          </a:p>
        </p:txBody>
      </p:sp>
      <p:sp>
        <p:nvSpPr>
          <p:cNvPr id="253" name="Google Shape;253;p37"/>
          <p:cNvSpPr/>
          <p:nvPr/>
        </p:nvSpPr>
        <p:spPr>
          <a:xfrm>
            <a:off x="3929975" y="2811550"/>
            <a:ext cx="691500" cy="6915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4064075" y="2227175"/>
            <a:ext cx="423300" cy="4233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Thus far, there are </a:t>
            </a:r>
            <a:r>
              <a:rPr lang="en">
                <a:solidFill>
                  <a:srgbClr val="FF7A7A"/>
                </a:solidFill>
              </a:rPr>
              <a:t>three </a:t>
            </a:r>
            <a:r>
              <a:rPr lang="en"/>
              <a:t>different ways that a machine can learn. We will focus on </a:t>
            </a:r>
            <a:r>
              <a:rPr lang="en">
                <a:solidFill>
                  <a:srgbClr val="DDA824"/>
                </a:solidFill>
              </a:rPr>
              <a:t>1</a:t>
            </a:r>
            <a:r>
              <a:rPr lang="en"/>
              <a:t>, and </a:t>
            </a:r>
            <a:r>
              <a:rPr lang="en">
                <a:solidFill>
                  <a:srgbClr val="DDA824"/>
                </a:solidFill>
              </a:rPr>
              <a:t>2</a:t>
            </a:r>
            <a:r>
              <a:rPr lang="en"/>
              <a:t>.</a:t>
            </a:r>
            <a:endParaRPr/>
          </a:p>
        </p:txBody>
      </p:sp>
      <p:sp>
        <p:nvSpPr>
          <p:cNvPr id="260" name="Google Shape;260;p38"/>
          <p:cNvSpPr/>
          <p:nvPr/>
        </p:nvSpPr>
        <p:spPr>
          <a:xfrm>
            <a:off x="754475" y="1704350"/>
            <a:ext cx="2021400" cy="2021400"/>
          </a:xfrm>
          <a:prstGeom prst="rect">
            <a:avLst/>
          </a:prstGeom>
          <a:solidFill>
            <a:srgbClr val="4079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Supervised Learning</a:t>
            </a:r>
            <a:endParaRPr sz="2200">
              <a:solidFill>
                <a:schemeClr val="accent2"/>
              </a:solidFill>
            </a:endParaRPr>
          </a:p>
        </p:txBody>
      </p:sp>
      <p:sp>
        <p:nvSpPr>
          <p:cNvPr id="261" name="Google Shape;261;p38"/>
          <p:cNvSpPr/>
          <p:nvPr/>
        </p:nvSpPr>
        <p:spPr>
          <a:xfrm>
            <a:off x="3377475" y="1704350"/>
            <a:ext cx="2021400" cy="2021400"/>
          </a:xfrm>
          <a:prstGeom prst="rect">
            <a:avLst/>
          </a:prstGeom>
          <a:solidFill>
            <a:srgbClr val="4079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Unsupervised Learning</a:t>
            </a:r>
            <a:endParaRPr sz="2200">
              <a:solidFill>
                <a:schemeClr val="accent2"/>
              </a:solidFill>
            </a:endParaRPr>
          </a:p>
        </p:txBody>
      </p:sp>
      <p:sp>
        <p:nvSpPr>
          <p:cNvPr id="262" name="Google Shape;262;p38"/>
          <p:cNvSpPr/>
          <p:nvPr/>
        </p:nvSpPr>
        <p:spPr>
          <a:xfrm>
            <a:off x="6000475" y="1704350"/>
            <a:ext cx="2021400" cy="2021400"/>
          </a:xfrm>
          <a:prstGeom prst="rect">
            <a:avLst/>
          </a:prstGeom>
          <a:solidFill>
            <a:srgbClr val="4079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Reinforcement Learning</a:t>
            </a:r>
            <a:endParaRPr sz="2200">
              <a:solidFill>
                <a:schemeClr val="accent2"/>
              </a:solidFill>
            </a:endParaRPr>
          </a:p>
        </p:txBody>
      </p:sp>
      <p:sp>
        <p:nvSpPr>
          <p:cNvPr id="263" name="Google Shape;263;p38"/>
          <p:cNvSpPr txBox="1"/>
          <p:nvPr/>
        </p:nvSpPr>
        <p:spPr>
          <a:xfrm>
            <a:off x="754475" y="1704350"/>
            <a:ext cx="3804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1.</a:t>
            </a:r>
            <a:endParaRPr>
              <a:solidFill>
                <a:srgbClr val="DDA824"/>
              </a:solidFill>
            </a:endParaRPr>
          </a:p>
        </p:txBody>
      </p:sp>
      <p:sp>
        <p:nvSpPr>
          <p:cNvPr id="264" name="Google Shape;264;p38"/>
          <p:cNvSpPr txBox="1"/>
          <p:nvPr/>
        </p:nvSpPr>
        <p:spPr>
          <a:xfrm>
            <a:off x="3377475" y="1704350"/>
            <a:ext cx="3804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2.</a:t>
            </a:r>
            <a:endParaRPr>
              <a:solidFill>
                <a:srgbClr val="DDA824"/>
              </a:solidFill>
            </a:endParaRPr>
          </a:p>
        </p:txBody>
      </p:sp>
      <p:sp>
        <p:nvSpPr>
          <p:cNvPr id="265" name="Google Shape;265;p38"/>
          <p:cNvSpPr txBox="1"/>
          <p:nvPr/>
        </p:nvSpPr>
        <p:spPr>
          <a:xfrm>
            <a:off x="6000475" y="1704350"/>
            <a:ext cx="3804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3.</a:t>
            </a:r>
            <a:endParaRPr>
              <a:solidFill>
                <a:srgbClr val="DDA82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uses </a:t>
            </a:r>
            <a:r>
              <a:rPr lang="en">
                <a:solidFill>
                  <a:srgbClr val="FF7A7A"/>
                </a:solidFill>
              </a:rPr>
              <a:t>labeled </a:t>
            </a:r>
            <a:r>
              <a:rPr lang="en"/>
              <a:t>data as it’s feature set, or the data we initially have to learn patterns from.</a:t>
            </a:r>
            <a:endParaRPr/>
          </a:p>
        </p:txBody>
      </p:sp>
      <p:sp>
        <p:nvSpPr>
          <p:cNvPr id="271" name="Google Shape;271;p39"/>
          <p:cNvSpPr/>
          <p:nvPr/>
        </p:nvSpPr>
        <p:spPr>
          <a:xfrm>
            <a:off x="3378200" y="1719125"/>
            <a:ext cx="2021400" cy="2021400"/>
          </a:xfrm>
          <a:prstGeom prst="rect">
            <a:avLst/>
          </a:prstGeom>
          <a:solidFill>
            <a:srgbClr val="4079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Supervised Learning</a:t>
            </a:r>
            <a:endParaRPr sz="2200">
              <a:solidFill>
                <a:schemeClr val="accent2"/>
              </a:solidFill>
            </a:endParaRPr>
          </a:p>
        </p:txBody>
      </p:sp>
      <p:sp>
        <p:nvSpPr>
          <p:cNvPr id="272" name="Google Shape;272;p39"/>
          <p:cNvSpPr txBox="1"/>
          <p:nvPr/>
        </p:nvSpPr>
        <p:spPr>
          <a:xfrm>
            <a:off x="3378200" y="1719125"/>
            <a:ext cx="3804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1.</a:t>
            </a:r>
            <a:endParaRPr>
              <a:solidFill>
                <a:srgbClr val="DDA82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solidFill>
                  <a:srgbClr val="FF7A7A"/>
                </a:solidFill>
              </a:rPr>
              <a:t>la</a:t>
            </a:r>
            <a:r>
              <a:rPr lang="en">
                <a:solidFill>
                  <a:srgbClr val="FF7A7A"/>
                </a:solidFill>
              </a:rPr>
              <a:t>beled </a:t>
            </a:r>
            <a:r>
              <a:rPr lang="en"/>
              <a:t>data is a set of input-output pairs.</a:t>
            </a:r>
            <a:endParaRPr/>
          </a:p>
        </p:txBody>
      </p:sp>
      <p:sp>
        <p:nvSpPr>
          <p:cNvPr id="278" name="Google Shape;278;p40"/>
          <p:cNvSpPr/>
          <p:nvPr/>
        </p:nvSpPr>
        <p:spPr>
          <a:xfrm>
            <a:off x="3378200" y="1719125"/>
            <a:ext cx="2021400" cy="2021400"/>
          </a:xfrm>
          <a:prstGeom prst="rect">
            <a:avLst/>
          </a:prstGeom>
          <a:solidFill>
            <a:srgbClr val="4079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Supervised Learning</a:t>
            </a:r>
            <a:endParaRPr sz="2200">
              <a:solidFill>
                <a:schemeClr val="accent2"/>
              </a:solidFill>
            </a:endParaRPr>
          </a:p>
        </p:txBody>
      </p:sp>
      <p:sp>
        <p:nvSpPr>
          <p:cNvPr id="279" name="Google Shape;279;p40"/>
          <p:cNvSpPr txBox="1"/>
          <p:nvPr/>
        </p:nvSpPr>
        <p:spPr>
          <a:xfrm>
            <a:off x="3378200" y="1719125"/>
            <a:ext cx="3804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1.</a:t>
            </a:r>
            <a:endParaRPr>
              <a:solidFill>
                <a:srgbClr val="DDA82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a:t>
            </a:r>
            <a:endParaRPr/>
          </a:p>
        </p:txBody>
      </p:sp>
      <p:sp>
        <p:nvSpPr>
          <p:cNvPr id="285" name="Google Shape;285;p41"/>
          <p:cNvSpPr txBox="1"/>
          <p:nvPr/>
        </p:nvSpPr>
        <p:spPr>
          <a:xfrm>
            <a:off x="4284375" y="2003100"/>
            <a:ext cx="1885800" cy="11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DDA824"/>
                </a:solidFill>
                <a:latin typeface="Roboto Mono"/>
                <a:ea typeface="Roboto Mono"/>
                <a:cs typeface="Roboto Mono"/>
                <a:sym typeface="Roboto Mono"/>
              </a:rPr>
              <a:t>Y</a:t>
            </a:r>
            <a:endParaRPr sz="4800">
              <a:solidFill>
                <a:srgbClr val="DDA824"/>
              </a:solidFill>
              <a:latin typeface="Roboto Mono"/>
              <a:ea typeface="Roboto Mono"/>
              <a:cs typeface="Roboto Mono"/>
              <a:sym typeface="Roboto Mono"/>
            </a:endParaRPr>
          </a:p>
        </p:txBody>
      </p:sp>
      <p:cxnSp>
        <p:nvCxnSpPr>
          <p:cNvPr id="286" name="Google Shape;286;p41"/>
          <p:cNvCxnSpPr/>
          <p:nvPr/>
        </p:nvCxnSpPr>
        <p:spPr>
          <a:xfrm>
            <a:off x="4063100" y="2571738"/>
            <a:ext cx="844200" cy="0"/>
          </a:xfrm>
          <a:prstGeom prst="straightConnector1">
            <a:avLst/>
          </a:prstGeom>
          <a:noFill/>
          <a:ln cap="flat" cmpd="sng" w="38100">
            <a:solidFill>
              <a:srgbClr val="FF7A7A"/>
            </a:solidFill>
            <a:prstDash val="solid"/>
            <a:round/>
            <a:headEnd len="med" w="med" type="none"/>
            <a:tailEnd len="med" w="med" type="triangle"/>
          </a:ln>
        </p:spPr>
      </p:cxnSp>
      <p:sp>
        <p:nvSpPr>
          <p:cNvPr id="287" name="Google Shape;287;p41"/>
          <p:cNvSpPr txBox="1"/>
          <p:nvPr/>
        </p:nvSpPr>
        <p:spPr>
          <a:xfrm>
            <a:off x="2973825" y="2003109"/>
            <a:ext cx="1404300" cy="11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DDA824"/>
                </a:solidFill>
                <a:latin typeface="Roboto Mono"/>
                <a:ea typeface="Roboto Mono"/>
                <a:cs typeface="Roboto Mono"/>
                <a:sym typeface="Roboto Mono"/>
              </a:rPr>
              <a:t>X</a:t>
            </a:r>
            <a:endParaRPr sz="4800">
              <a:solidFill>
                <a:srgbClr val="DDA824"/>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a:t>
            </a:r>
            <a:endParaRPr/>
          </a:p>
        </p:txBody>
      </p:sp>
      <p:pic>
        <p:nvPicPr>
          <p:cNvPr id="293" name="Google Shape;293;p42"/>
          <p:cNvPicPr preferRelativeResize="0"/>
          <p:nvPr/>
        </p:nvPicPr>
        <p:blipFill>
          <a:blip r:embed="rId3">
            <a:alphaModFix/>
          </a:blip>
          <a:stretch>
            <a:fillRect/>
          </a:stretch>
        </p:blipFill>
        <p:spPr>
          <a:xfrm>
            <a:off x="1815300" y="1420450"/>
            <a:ext cx="2201325" cy="2302575"/>
          </a:xfrm>
          <a:prstGeom prst="rect">
            <a:avLst/>
          </a:prstGeom>
          <a:noFill/>
          <a:ln>
            <a:noFill/>
          </a:ln>
        </p:spPr>
      </p:pic>
      <p:cxnSp>
        <p:nvCxnSpPr>
          <p:cNvPr id="294" name="Google Shape;294;p42"/>
          <p:cNvCxnSpPr/>
          <p:nvPr/>
        </p:nvCxnSpPr>
        <p:spPr>
          <a:xfrm>
            <a:off x="4404900" y="2571725"/>
            <a:ext cx="844200" cy="0"/>
          </a:xfrm>
          <a:prstGeom prst="straightConnector1">
            <a:avLst/>
          </a:prstGeom>
          <a:noFill/>
          <a:ln cap="flat" cmpd="sng" w="38100">
            <a:solidFill>
              <a:srgbClr val="FF7A7A"/>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nvSpPr>
        <p:spPr>
          <a:xfrm>
            <a:off x="5442900" y="2003075"/>
            <a:ext cx="1885800" cy="11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DDA824"/>
                </a:solidFill>
                <a:latin typeface="Roboto Mono"/>
                <a:ea typeface="Roboto Mono"/>
                <a:cs typeface="Roboto Mono"/>
                <a:sym typeface="Roboto Mono"/>
              </a:rPr>
              <a:t>evil</a:t>
            </a:r>
            <a:endParaRPr sz="4800">
              <a:solidFill>
                <a:srgbClr val="DDA824"/>
              </a:solidFill>
              <a:latin typeface="Roboto Mono"/>
              <a:ea typeface="Roboto Mono"/>
              <a:cs typeface="Roboto Mono"/>
              <a:sym typeface="Roboto Mono"/>
            </a:endParaRPr>
          </a:p>
        </p:txBody>
      </p:sp>
      <p:sp>
        <p:nvSpPr>
          <p:cNvPr id="300" name="Google Shape;30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a:t>
            </a:r>
            <a:endParaRPr/>
          </a:p>
        </p:txBody>
      </p:sp>
      <p:pic>
        <p:nvPicPr>
          <p:cNvPr id="301" name="Google Shape;301;p43"/>
          <p:cNvPicPr preferRelativeResize="0"/>
          <p:nvPr/>
        </p:nvPicPr>
        <p:blipFill>
          <a:blip r:embed="rId3">
            <a:alphaModFix/>
          </a:blip>
          <a:stretch>
            <a:fillRect/>
          </a:stretch>
        </p:blipFill>
        <p:spPr>
          <a:xfrm>
            <a:off x="1815300" y="1420450"/>
            <a:ext cx="2201325" cy="2302575"/>
          </a:xfrm>
          <a:prstGeom prst="rect">
            <a:avLst/>
          </a:prstGeom>
          <a:noFill/>
          <a:ln>
            <a:noFill/>
          </a:ln>
        </p:spPr>
      </p:pic>
      <p:cxnSp>
        <p:nvCxnSpPr>
          <p:cNvPr id="302" name="Google Shape;302;p43"/>
          <p:cNvCxnSpPr/>
          <p:nvPr/>
        </p:nvCxnSpPr>
        <p:spPr>
          <a:xfrm>
            <a:off x="4404900" y="2571725"/>
            <a:ext cx="844200" cy="0"/>
          </a:xfrm>
          <a:prstGeom prst="straightConnector1">
            <a:avLst/>
          </a:prstGeom>
          <a:noFill/>
          <a:ln cap="flat" cmpd="sng" w="38100">
            <a:solidFill>
              <a:srgbClr val="FF7A7A"/>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nvSpPr>
        <p:spPr>
          <a:xfrm>
            <a:off x="5442900" y="2003075"/>
            <a:ext cx="1885800" cy="11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DDA824"/>
                </a:solidFill>
                <a:latin typeface="Roboto Mono"/>
                <a:ea typeface="Roboto Mono"/>
                <a:cs typeface="Roboto Mono"/>
                <a:sym typeface="Roboto Mono"/>
              </a:rPr>
              <a:t>cat</a:t>
            </a:r>
            <a:endParaRPr sz="4800">
              <a:solidFill>
                <a:srgbClr val="DDA824"/>
              </a:solidFill>
              <a:latin typeface="Roboto Mono"/>
              <a:ea typeface="Roboto Mono"/>
              <a:cs typeface="Roboto Mono"/>
              <a:sym typeface="Roboto Mono"/>
            </a:endParaRPr>
          </a:p>
        </p:txBody>
      </p:sp>
      <p:sp>
        <p:nvSpPr>
          <p:cNvPr id="308" name="Google Shape;30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a:t>
            </a:r>
            <a:endParaRPr/>
          </a:p>
        </p:txBody>
      </p:sp>
      <p:pic>
        <p:nvPicPr>
          <p:cNvPr id="309" name="Google Shape;309;p44"/>
          <p:cNvPicPr preferRelativeResize="0"/>
          <p:nvPr/>
        </p:nvPicPr>
        <p:blipFill>
          <a:blip r:embed="rId3">
            <a:alphaModFix/>
          </a:blip>
          <a:stretch>
            <a:fillRect/>
          </a:stretch>
        </p:blipFill>
        <p:spPr>
          <a:xfrm>
            <a:off x="1815300" y="1420450"/>
            <a:ext cx="2201325" cy="2302575"/>
          </a:xfrm>
          <a:prstGeom prst="rect">
            <a:avLst/>
          </a:prstGeom>
          <a:noFill/>
          <a:ln>
            <a:noFill/>
          </a:ln>
        </p:spPr>
      </p:pic>
      <p:cxnSp>
        <p:nvCxnSpPr>
          <p:cNvPr id="310" name="Google Shape;310;p44"/>
          <p:cNvCxnSpPr/>
          <p:nvPr/>
        </p:nvCxnSpPr>
        <p:spPr>
          <a:xfrm>
            <a:off x="4404900" y="2571725"/>
            <a:ext cx="844200" cy="0"/>
          </a:xfrm>
          <a:prstGeom prst="straightConnector1">
            <a:avLst/>
          </a:prstGeom>
          <a:noFill/>
          <a:ln cap="flat" cmpd="sng" w="38100">
            <a:solidFill>
              <a:srgbClr val="FF7A7A"/>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words, </a:t>
            </a:r>
            <a:r>
              <a:rPr lang="en"/>
              <a:t>you have input variables (X) and their corresponding output variables (Y) and you want to learn the mapping between these variables.</a:t>
            </a:r>
            <a:endParaRPr/>
          </a:p>
        </p:txBody>
      </p:sp>
      <p:sp>
        <p:nvSpPr>
          <p:cNvPr id="316" name="Google Shape;316;p45"/>
          <p:cNvSpPr/>
          <p:nvPr/>
        </p:nvSpPr>
        <p:spPr>
          <a:xfrm>
            <a:off x="3378200" y="1719125"/>
            <a:ext cx="2021400" cy="2021400"/>
          </a:xfrm>
          <a:prstGeom prst="rect">
            <a:avLst/>
          </a:prstGeom>
          <a:solidFill>
            <a:srgbClr val="4079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Supervised Learning</a:t>
            </a:r>
            <a:endParaRPr sz="2200">
              <a:solidFill>
                <a:schemeClr val="accent2"/>
              </a:solidFill>
            </a:endParaRPr>
          </a:p>
        </p:txBody>
      </p:sp>
      <p:sp>
        <p:nvSpPr>
          <p:cNvPr id="317" name="Google Shape;317;p45"/>
          <p:cNvSpPr txBox="1"/>
          <p:nvPr/>
        </p:nvSpPr>
        <p:spPr>
          <a:xfrm>
            <a:off x="3378200" y="1719125"/>
            <a:ext cx="3804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1.</a:t>
            </a:r>
            <a:endParaRPr>
              <a:solidFill>
                <a:srgbClr val="DDA82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uses </a:t>
            </a:r>
            <a:r>
              <a:rPr lang="en">
                <a:solidFill>
                  <a:srgbClr val="FF7A7A"/>
                </a:solidFill>
              </a:rPr>
              <a:t>unlabeled </a:t>
            </a:r>
            <a:r>
              <a:rPr lang="en"/>
              <a:t>data as it’s feature set, </a:t>
            </a:r>
            <a:r>
              <a:rPr lang="en"/>
              <a:t>or the data we initially have to learn patterns from.</a:t>
            </a:r>
            <a:endParaRPr/>
          </a:p>
        </p:txBody>
      </p:sp>
      <p:sp>
        <p:nvSpPr>
          <p:cNvPr id="323" name="Google Shape;323;p46"/>
          <p:cNvSpPr/>
          <p:nvPr/>
        </p:nvSpPr>
        <p:spPr>
          <a:xfrm>
            <a:off x="3378200" y="1719125"/>
            <a:ext cx="2021400" cy="2021400"/>
          </a:xfrm>
          <a:prstGeom prst="rect">
            <a:avLst/>
          </a:prstGeom>
          <a:solidFill>
            <a:srgbClr val="4079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Unsupervised Learning</a:t>
            </a:r>
            <a:endParaRPr sz="2200">
              <a:solidFill>
                <a:schemeClr val="accent2"/>
              </a:solidFill>
            </a:endParaRPr>
          </a:p>
        </p:txBody>
      </p:sp>
      <p:sp>
        <p:nvSpPr>
          <p:cNvPr id="324" name="Google Shape;324;p46"/>
          <p:cNvSpPr txBox="1"/>
          <p:nvPr/>
        </p:nvSpPr>
        <p:spPr>
          <a:xfrm>
            <a:off x="3378200" y="1719125"/>
            <a:ext cx="3804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2.</a:t>
            </a:r>
            <a:endParaRPr>
              <a:solidFill>
                <a:srgbClr val="DDA8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This array of videos shows spectrographic data (representing brain wave frequencies) from each of 44 electrodes attached to the scalp of a healthy volunteer undergoing propofol anesthesia. The spectrograms are arranged according to their approximate position on the scalp, with the front of the head at the top of the screen, and the back of the head at the bottom of the screen. Activity moves from back to front with loss of consciousness  (levels 1 to 5) and from back to front with return of consciousness (levels 6 to 8). Each video shows brain activity throughout a 140-minute period of the study. Video by Aylin Cimenser. Reproduced from PNAS with permission.&#10;&#10;Read more: http://web.mit.edu/newsoffice/2013/how-the-brain-loses-and-regains-consciousness-0304.html" id="87" name="Google Shape;87;p20" title="MIT visualizes how the brain loses and regains consciousness">
            <a:hlinkClick r:id="rId3"/>
          </p:cNvPr>
          <p:cNvPicPr preferRelativeResize="0"/>
          <p:nvPr/>
        </p:nvPicPr>
        <p:blipFill>
          <a:blip r:embed="rId4">
            <a:alphaModFix/>
          </a:blip>
          <a:stretch>
            <a:fillRect/>
          </a:stretch>
        </p:blipFill>
        <p:spPr>
          <a:xfrm>
            <a:off x="1710287" y="425488"/>
            <a:ext cx="5723425" cy="4292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u</a:t>
            </a:r>
            <a:r>
              <a:rPr lang="en"/>
              <a:t>nsupervised learning, we only have a set of inputs, and the goal is to discover interesting patterns in the data.</a:t>
            </a:r>
            <a:endParaRPr/>
          </a:p>
        </p:txBody>
      </p:sp>
      <p:sp>
        <p:nvSpPr>
          <p:cNvPr id="330" name="Google Shape;330;p47"/>
          <p:cNvSpPr/>
          <p:nvPr/>
        </p:nvSpPr>
        <p:spPr>
          <a:xfrm>
            <a:off x="3378200" y="1719125"/>
            <a:ext cx="2021400" cy="2021400"/>
          </a:xfrm>
          <a:prstGeom prst="rect">
            <a:avLst/>
          </a:prstGeom>
          <a:solidFill>
            <a:srgbClr val="4079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Unsupervised Learning</a:t>
            </a:r>
            <a:endParaRPr sz="2200">
              <a:solidFill>
                <a:schemeClr val="accent2"/>
              </a:solidFill>
            </a:endParaRPr>
          </a:p>
        </p:txBody>
      </p:sp>
      <p:sp>
        <p:nvSpPr>
          <p:cNvPr id="331" name="Google Shape;331;p47"/>
          <p:cNvSpPr txBox="1"/>
          <p:nvPr/>
        </p:nvSpPr>
        <p:spPr>
          <a:xfrm>
            <a:off x="3378200" y="1719125"/>
            <a:ext cx="3804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2.</a:t>
            </a:r>
            <a:endParaRPr>
              <a:solidFill>
                <a:srgbClr val="DDA824"/>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look at examples of both of these learning techniques!</a:t>
            </a:r>
            <a:endParaRPr/>
          </a:p>
        </p:txBody>
      </p:sp>
      <p:sp>
        <p:nvSpPr>
          <p:cNvPr id="337" name="Google Shape;337;p48"/>
          <p:cNvSpPr/>
          <p:nvPr/>
        </p:nvSpPr>
        <p:spPr>
          <a:xfrm>
            <a:off x="5207000" y="1719125"/>
            <a:ext cx="2021400" cy="2021400"/>
          </a:xfrm>
          <a:prstGeom prst="rect">
            <a:avLst/>
          </a:prstGeom>
          <a:solidFill>
            <a:srgbClr val="4079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Unsupervised Learning</a:t>
            </a:r>
            <a:endParaRPr sz="2200">
              <a:solidFill>
                <a:schemeClr val="accent2"/>
              </a:solidFill>
            </a:endParaRPr>
          </a:p>
        </p:txBody>
      </p:sp>
      <p:sp>
        <p:nvSpPr>
          <p:cNvPr id="338" name="Google Shape;338;p48"/>
          <p:cNvSpPr txBox="1"/>
          <p:nvPr/>
        </p:nvSpPr>
        <p:spPr>
          <a:xfrm>
            <a:off x="5207000" y="1719125"/>
            <a:ext cx="3804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2.</a:t>
            </a:r>
            <a:endParaRPr>
              <a:solidFill>
                <a:srgbClr val="DDA824"/>
              </a:solidFill>
            </a:endParaRPr>
          </a:p>
        </p:txBody>
      </p:sp>
      <p:sp>
        <p:nvSpPr>
          <p:cNvPr id="339" name="Google Shape;339;p48"/>
          <p:cNvSpPr/>
          <p:nvPr/>
        </p:nvSpPr>
        <p:spPr>
          <a:xfrm>
            <a:off x="1930400" y="1719125"/>
            <a:ext cx="2021400" cy="2021400"/>
          </a:xfrm>
          <a:prstGeom prst="rect">
            <a:avLst/>
          </a:prstGeom>
          <a:solidFill>
            <a:srgbClr val="4079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Supervised Learning</a:t>
            </a:r>
            <a:endParaRPr sz="2200">
              <a:solidFill>
                <a:schemeClr val="accent2"/>
              </a:solidFill>
            </a:endParaRPr>
          </a:p>
        </p:txBody>
      </p:sp>
      <p:sp>
        <p:nvSpPr>
          <p:cNvPr id="340" name="Google Shape;340;p48"/>
          <p:cNvSpPr txBox="1"/>
          <p:nvPr/>
        </p:nvSpPr>
        <p:spPr>
          <a:xfrm>
            <a:off x="1930400" y="1719125"/>
            <a:ext cx="3804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1.</a:t>
            </a:r>
            <a:endParaRPr>
              <a:solidFill>
                <a:srgbClr val="DDA824"/>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 some achievements which have arisen from Machine Learning?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70A9A1"/>
                </a:solidFill>
              </a:rPr>
              <a:t>What are some achievements which have arisen from Machine Learning?</a:t>
            </a:r>
            <a:endParaRPr>
              <a:solidFill>
                <a:srgbClr val="70A9A1"/>
              </a:solidFill>
            </a:endParaRPr>
          </a:p>
        </p:txBody>
      </p:sp>
      <p:sp>
        <p:nvSpPr>
          <p:cNvPr id="351" name="Google Shape;351;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Alpha Go</a:t>
            </a:r>
            <a:endParaRPr/>
          </a:p>
        </p:txBody>
      </p:sp>
      <p:pic>
        <p:nvPicPr>
          <p:cNvPr id="352" name="Google Shape;352;p50"/>
          <p:cNvPicPr preferRelativeResize="0"/>
          <p:nvPr/>
        </p:nvPicPr>
        <p:blipFill>
          <a:blip r:embed="rId3">
            <a:alphaModFix/>
          </a:blip>
          <a:stretch>
            <a:fillRect/>
          </a:stretch>
        </p:blipFill>
        <p:spPr>
          <a:xfrm>
            <a:off x="4940050" y="152400"/>
            <a:ext cx="3898986"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70A9A1"/>
                </a:solidFill>
              </a:rPr>
              <a:t>What are some achievements which have arisen from Machine Learning?</a:t>
            </a:r>
            <a:endParaRPr>
              <a:solidFill>
                <a:srgbClr val="70A9A1"/>
              </a:solidFill>
            </a:endParaRPr>
          </a:p>
        </p:txBody>
      </p:sp>
      <p:sp>
        <p:nvSpPr>
          <p:cNvPr id="358" name="Google Shape;358;p5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Face Detection</a:t>
            </a:r>
            <a:endParaRPr/>
          </a:p>
        </p:txBody>
      </p:sp>
      <p:pic>
        <p:nvPicPr>
          <p:cNvPr id="359" name="Google Shape;359;p51"/>
          <p:cNvPicPr preferRelativeResize="0"/>
          <p:nvPr/>
        </p:nvPicPr>
        <p:blipFill rotWithShape="1">
          <a:blip r:embed="rId3">
            <a:alphaModFix/>
          </a:blip>
          <a:srcRect b="0" l="47279" r="0" t="0"/>
          <a:stretch/>
        </p:blipFill>
        <p:spPr>
          <a:xfrm>
            <a:off x="5565525" y="590364"/>
            <a:ext cx="2771325" cy="3962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70A9A1"/>
                </a:solidFill>
              </a:rPr>
              <a:t>What are some achievements which have arisen from Machine Learning?</a:t>
            </a:r>
            <a:endParaRPr>
              <a:solidFill>
                <a:srgbClr val="70A9A1"/>
              </a:solidFill>
            </a:endParaRPr>
          </a:p>
        </p:txBody>
      </p:sp>
      <p:sp>
        <p:nvSpPr>
          <p:cNvPr id="365" name="Google Shape;365;p5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 Detection</a:t>
            </a:r>
            <a:endParaRPr/>
          </a:p>
        </p:txBody>
      </p:sp>
      <p:pic>
        <p:nvPicPr>
          <p:cNvPr id="366" name="Google Shape;366;p52"/>
          <p:cNvPicPr preferRelativeResize="0"/>
          <p:nvPr/>
        </p:nvPicPr>
        <p:blipFill rotWithShape="1">
          <a:blip r:embed="rId3">
            <a:alphaModFix/>
          </a:blip>
          <a:srcRect b="0" l="0" r="0" t="12982"/>
          <a:stretch/>
        </p:blipFill>
        <p:spPr>
          <a:xfrm>
            <a:off x="5418500" y="281075"/>
            <a:ext cx="3262750" cy="4581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past three examples, we saw that these tasks are complex, like a game with many rules.</a:t>
            </a:r>
            <a:endParaRPr/>
          </a:p>
        </p:txBody>
      </p:sp>
      <p:sp>
        <p:nvSpPr>
          <p:cNvPr id="372" name="Google Shape;372;p53"/>
          <p:cNvSpPr/>
          <p:nvPr/>
        </p:nvSpPr>
        <p:spPr>
          <a:xfrm>
            <a:off x="1896650" y="1617975"/>
            <a:ext cx="1835700" cy="18357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3"/>
          <p:cNvSpPr/>
          <p:nvPr/>
        </p:nvSpPr>
        <p:spPr>
          <a:xfrm>
            <a:off x="3732223" y="2802025"/>
            <a:ext cx="5524749" cy="1008481"/>
          </a:xfrm>
          <a:custGeom>
            <a:rect b="b" l="l" r="r" t="t"/>
            <a:pathLst>
              <a:path extrusionOk="0" h="21088" w="92569">
                <a:moveTo>
                  <a:pt x="0" y="5949"/>
                </a:moveTo>
                <a:cubicBezTo>
                  <a:pt x="4967" y="5949"/>
                  <a:pt x="10642" y="8504"/>
                  <a:pt x="14902" y="5949"/>
                </a:cubicBezTo>
                <a:cubicBezTo>
                  <a:pt x="19392" y="3256"/>
                  <a:pt x="25614" y="-2159"/>
                  <a:pt x="29803" y="982"/>
                </a:cubicBezTo>
                <a:cubicBezTo>
                  <a:pt x="34693" y="4649"/>
                  <a:pt x="37339" y="10607"/>
                  <a:pt x="41092" y="15432"/>
                </a:cubicBezTo>
                <a:cubicBezTo>
                  <a:pt x="42376" y="17083"/>
                  <a:pt x="42190" y="20507"/>
                  <a:pt x="44253" y="20851"/>
                </a:cubicBezTo>
                <a:cubicBezTo>
                  <a:pt x="49936" y="21799"/>
                  <a:pt x="54806" y="15795"/>
                  <a:pt x="60509" y="14980"/>
                </a:cubicBezTo>
                <a:cubicBezTo>
                  <a:pt x="71089" y="13468"/>
                  <a:pt x="81881" y="15432"/>
                  <a:pt x="92569" y="15432"/>
                </a:cubicBezTo>
              </a:path>
            </a:pathLst>
          </a:custGeom>
          <a:noFill/>
          <a:ln cap="flat" cmpd="sng" w="19050">
            <a:solidFill>
              <a:srgbClr val="DDA824"/>
            </a:solidFill>
            <a:prstDash val="solid"/>
            <a:round/>
            <a:headEnd len="med" w="med" type="none"/>
            <a:tailEnd len="med" w="med" type="none"/>
          </a:ln>
        </p:spPr>
      </p:sp>
      <p:sp>
        <p:nvSpPr>
          <p:cNvPr id="374" name="Google Shape;374;p53"/>
          <p:cNvSpPr/>
          <p:nvPr/>
        </p:nvSpPr>
        <p:spPr>
          <a:xfrm>
            <a:off x="1896650" y="3810516"/>
            <a:ext cx="1835700" cy="467700"/>
          </a:xfrm>
          <a:prstGeom prst="rect">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3"/>
          <p:cNvSpPr/>
          <p:nvPr/>
        </p:nvSpPr>
        <p:spPr>
          <a:xfrm>
            <a:off x="3948155" y="3871634"/>
            <a:ext cx="280500" cy="345600"/>
          </a:xfrm>
          <a:prstGeom prst="ellipse">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Machine Learning approaches, progress towards </a:t>
            </a:r>
            <a:r>
              <a:rPr lang="en"/>
              <a:t>achieving these tasks was minimal.</a:t>
            </a:r>
            <a:r>
              <a:rPr lang="en"/>
              <a:t>  </a:t>
            </a:r>
            <a:endParaRPr/>
          </a:p>
        </p:txBody>
      </p:sp>
      <p:sp>
        <p:nvSpPr>
          <p:cNvPr id="381" name="Google Shape;381;p54"/>
          <p:cNvSpPr/>
          <p:nvPr/>
        </p:nvSpPr>
        <p:spPr>
          <a:xfrm>
            <a:off x="1896650" y="1617975"/>
            <a:ext cx="1835700" cy="18357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4"/>
          <p:cNvSpPr/>
          <p:nvPr/>
        </p:nvSpPr>
        <p:spPr>
          <a:xfrm>
            <a:off x="3732223" y="2802025"/>
            <a:ext cx="5524749" cy="1008481"/>
          </a:xfrm>
          <a:custGeom>
            <a:rect b="b" l="l" r="r" t="t"/>
            <a:pathLst>
              <a:path extrusionOk="0" h="21088" w="92569">
                <a:moveTo>
                  <a:pt x="0" y="5949"/>
                </a:moveTo>
                <a:cubicBezTo>
                  <a:pt x="4967" y="5949"/>
                  <a:pt x="10642" y="8504"/>
                  <a:pt x="14902" y="5949"/>
                </a:cubicBezTo>
                <a:cubicBezTo>
                  <a:pt x="19392" y="3256"/>
                  <a:pt x="25614" y="-2159"/>
                  <a:pt x="29803" y="982"/>
                </a:cubicBezTo>
                <a:cubicBezTo>
                  <a:pt x="34693" y="4649"/>
                  <a:pt x="37339" y="10607"/>
                  <a:pt x="41092" y="15432"/>
                </a:cubicBezTo>
                <a:cubicBezTo>
                  <a:pt x="42376" y="17083"/>
                  <a:pt x="42190" y="20507"/>
                  <a:pt x="44253" y="20851"/>
                </a:cubicBezTo>
                <a:cubicBezTo>
                  <a:pt x="49936" y="21799"/>
                  <a:pt x="54806" y="15795"/>
                  <a:pt x="60509" y="14980"/>
                </a:cubicBezTo>
                <a:cubicBezTo>
                  <a:pt x="71089" y="13468"/>
                  <a:pt x="81881" y="15432"/>
                  <a:pt x="92569" y="15432"/>
                </a:cubicBezTo>
              </a:path>
            </a:pathLst>
          </a:custGeom>
          <a:noFill/>
          <a:ln cap="flat" cmpd="sng" w="19050">
            <a:solidFill>
              <a:srgbClr val="DDA824"/>
            </a:solidFill>
            <a:prstDash val="solid"/>
            <a:round/>
            <a:headEnd len="med" w="med" type="none"/>
            <a:tailEnd len="med" w="med" type="none"/>
          </a:ln>
        </p:spPr>
      </p:sp>
      <p:sp>
        <p:nvSpPr>
          <p:cNvPr id="383" name="Google Shape;383;p54"/>
          <p:cNvSpPr/>
          <p:nvPr/>
        </p:nvSpPr>
        <p:spPr>
          <a:xfrm>
            <a:off x="1896650" y="3810516"/>
            <a:ext cx="1835700" cy="467700"/>
          </a:xfrm>
          <a:prstGeom prst="rect">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4"/>
          <p:cNvSpPr/>
          <p:nvPr/>
        </p:nvSpPr>
        <p:spPr>
          <a:xfrm>
            <a:off x="3948155" y="3871634"/>
            <a:ext cx="280500" cy="345600"/>
          </a:xfrm>
          <a:prstGeom prst="ellipse">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data could have been used for the previous examples?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70A9A1"/>
                </a:solidFill>
              </a:rPr>
              <a:t>What data could have been used for the previous examples?</a:t>
            </a:r>
            <a:endParaRPr>
              <a:solidFill>
                <a:srgbClr val="70A9A1"/>
              </a:solidFill>
            </a:endParaRPr>
          </a:p>
        </p:txBody>
      </p:sp>
      <p:sp>
        <p:nvSpPr>
          <p:cNvPr id="395" name="Google Shape;395;p5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Face Detection</a:t>
            </a:r>
            <a:endParaRPr/>
          </a:p>
        </p:txBody>
      </p:sp>
      <p:pic>
        <p:nvPicPr>
          <p:cNvPr id="396" name="Google Shape;396;p56"/>
          <p:cNvPicPr preferRelativeResize="0"/>
          <p:nvPr/>
        </p:nvPicPr>
        <p:blipFill rotWithShape="1">
          <a:blip r:embed="rId3">
            <a:alphaModFix/>
          </a:blip>
          <a:srcRect b="0" l="47279" r="0" t="0"/>
          <a:stretch/>
        </p:blipFill>
        <p:spPr>
          <a:xfrm>
            <a:off x="5565525" y="590364"/>
            <a:ext cx="2771325" cy="396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Subscribe to The Telegraph on YouTube ► https://bit.ly/3idrdLH&#10;&#10;Billionaire Elon Musk has unveiled a video showing a cyborg monkey playing the 1970s video game Pong entirely with its mind using brain implants.  &#10;&#10;The footage shows a nine-year-old macaque called Pager with a chip inserted on each side of his brain, created by Musk's AI company Neuralink. &#10;&#10;Pager was first taught to play Pong with a a joystick allowing Neuralink to record which neurons in his brain were being fired. This data helped the company predict what the monkey was going to do based on only his brain signals. &#10;&#10;After learning the patterns, the joystick was disconnected from the computer and the monkey's brainwaves were connected to the game, allowing Pager to carry on playing Pong using his mind.&#10;&#10;After just six weeks, Pager had learnt to play the game in return for a banana smoothie reward. &#10;&#10;The brain implant is being developed by Mr Musk's Neuralink company, which has $158m (£118m) in funding and employs about 100 people.&#10;&#10;Read more here:&#10;https://www.telegraph.co.uk/technology/2021/04/09/elon-musk-shows-cyborg-monkey-can-play-video-games-mind/&#10;&#10;#Monkey #ElonMush #Neuralink&#10;&#10;Get the latest headlines: https://www.telegraph.co.uk/&#10;&#10;Telegraph.co.uk and YouTube.com/TelegraphTV are websites of The Telegraph, the UK's best-selling quality daily newspaper providing news and analysis on UK and world events, business, sport, lifestyle and culture." id="92" name="Google Shape;92;p21" title="Monkey plays Pong video game with his mind using Neuralink brain implant">
            <a:hlinkClick r:id="rId3"/>
          </p:cNvPr>
          <p:cNvPicPr preferRelativeResize="0"/>
          <p:nvPr/>
        </p:nvPicPr>
        <p:blipFill>
          <a:blip r:embed="rId4">
            <a:alphaModFix/>
          </a:blip>
          <a:stretch>
            <a:fillRect/>
          </a:stretch>
        </p:blipFill>
        <p:spPr>
          <a:xfrm>
            <a:off x="1597400" y="232238"/>
            <a:ext cx="6238700" cy="467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70A9A1"/>
                </a:solidFill>
              </a:rPr>
              <a:t>What data could have been used for the previous examples?</a:t>
            </a:r>
            <a:endParaRPr>
              <a:solidFill>
                <a:srgbClr val="70A9A1"/>
              </a:solidFill>
            </a:endParaRPr>
          </a:p>
        </p:txBody>
      </p:sp>
      <p:sp>
        <p:nvSpPr>
          <p:cNvPr id="402" name="Google Shape;402;p5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Alpha Go</a:t>
            </a:r>
            <a:endParaRPr/>
          </a:p>
        </p:txBody>
      </p:sp>
      <p:pic>
        <p:nvPicPr>
          <p:cNvPr id="403" name="Google Shape;403;p57"/>
          <p:cNvPicPr preferRelativeResize="0"/>
          <p:nvPr/>
        </p:nvPicPr>
        <p:blipFill>
          <a:blip r:embed="rId3">
            <a:alphaModFix/>
          </a:blip>
          <a:stretch>
            <a:fillRect/>
          </a:stretch>
        </p:blipFill>
        <p:spPr>
          <a:xfrm>
            <a:off x="4940050" y="152400"/>
            <a:ext cx="3898986" cy="483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70A9A1"/>
                </a:solidFill>
              </a:rPr>
              <a:t>What data could have been used for the previous examples?</a:t>
            </a:r>
            <a:endParaRPr>
              <a:solidFill>
                <a:srgbClr val="70A9A1"/>
              </a:solidFill>
            </a:endParaRPr>
          </a:p>
        </p:txBody>
      </p:sp>
      <p:sp>
        <p:nvSpPr>
          <p:cNvPr id="409" name="Google Shape;409;p5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 Detection</a:t>
            </a:r>
            <a:endParaRPr/>
          </a:p>
        </p:txBody>
      </p:sp>
      <p:pic>
        <p:nvPicPr>
          <p:cNvPr id="410" name="Google Shape;410;p58"/>
          <p:cNvPicPr preferRelativeResize="0"/>
          <p:nvPr/>
        </p:nvPicPr>
        <p:blipFill rotWithShape="1">
          <a:blip r:embed="rId3">
            <a:alphaModFix/>
          </a:blip>
          <a:srcRect b="0" l="0" r="0" t="12982"/>
          <a:stretch/>
        </p:blipFill>
        <p:spPr>
          <a:xfrm>
            <a:off x="5418500" y="281075"/>
            <a:ext cx="3262750" cy="4581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a field which seeks to enable computers and machines to learn from experience or data.</a:t>
            </a:r>
            <a:endParaRPr/>
          </a:p>
        </p:txBody>
      </p:sp>
      <p:cxnSp>
        <p:nvCxnSpPr>
          <p:cNvPr id="416" name="Google Shape;416;p59"/>
          <p:cNvCxnSpPr/>
          <p:nvPr/>
        </p:nvCxnSpPr>
        <p:spPr>
          <a:xfrm>
            <a:off x="4457750" y="2234843"/>
            <a:ext cx="0" cy="1786200"/>
          </a:xfrm>
          <a:prstGeom prst="straightConnector1">
            <a:avLst/>
          </a:prstGeom>
          <a:noFill/>
          <a:ln cap="flat" cmpd="sng" w="38100">
            <a:solidFill>
              <a:srgbClr val="DDA824"/>
            </a:solidFill>
            <a:prstDash val="solid"/>
            <a:round/>
            <a:headEnd len="med" w="med" type="none"/>
            <a:tailEnd len="med" w="med" type="none"/>
          </a:ln>
        </p:spPr>
      </p:cxnSp>
      <p:cxnSp>
        <p:nvCxnSpPr>
          <p:cNvPr id="417" name="Google Shape;417;p59"/>
          <p:cNvCxnSpPr/>
          <p:nvPr/>
        </p:nvCxnSpPr>
        <p:spPr>
          <a:xfrm>
            <a:off x="3767650" y="2754483"/>
            <a:ext cx="1380300" cy="0"/>
          </a:xfrm>
          <a:prstGeom prst="straightConnector1">
            <a:avLst/>
          </a:prstGeom>
          <a:noFill/>
          <a:ln cap="flat" cmpd="sng" w="38100">
            <a:solidFill>
              <a:srgbClr val="DDA824"/>
            </a:solidFill>
            <a:prstDash val="solid"/>
            <a:round/>
            <a:headEnd len="med" w="med" type="none"/>
            <a:tailEnd len="med" w="med" type="none"/>
          </a:ln>
        </p:spPr>
      </p:cxnSp>
      <p:cxnSp>
        <p:nvCxnSpPr>
          <p:cNvPr id="418" name="Google Shape;418;p59"/>
          <p:cNvCxnSpPr/>
          <p:nvPr/>
        </p:nvCxnSpPr>
        <p:spPr>
          <a:xfrm flipH="1">
            <a:off x="4122437" y="3972130"/>
            <a:ext cx="351600" cy="608700"/>
          </a:xfrm>
          <a:prstGeom prst="straightConnector1">
            <a:avLst/>
          </a:prstGeom>
          <a:noFill/>
          <a:ln cap="flat" cmpd="sng" w="38100">
            <a:solidFill>
              <a:srgbClr val="DDA824"/>
            </a:solidFill>
            <a:prstDash val="solid"/>
            <a:round/>
            <a:headEnd len="med" w="med" type="none"/>
            <a:tailEnd len="med" w="med" type="none"/>
          </a:ln>
        </p:spPr>
      </p:cxnSp>
      <p:cxnSp>
        <p:nvCxnSpPr>
          <p:cNvPr id="419" name="Google Shape;419;p59"/>
          <p:cNvCxnSpPr/>
          <p:nvPr/>
        </p:nvCxnSpPr>
        <p:spPr>
          <a:xfrm>
            <a:off x="4474037" y="3984883"/>
            <a:ext cx="336900" cy="583200"/>
          </a:xfrm>
          <a:prstGeom prst="straightConnector1">
            <a:avLst/>
          </a:prstGeom>
          <a:noFill/>
          <a:ln cap="flat" cmpd="sng" w="38100">
            <a:solidFill>
              <a:srgbClr val="DDA824"/>
            </a:solidFill>
            <a:prstDash val="solid"/>
            <a:round/>
            <a:headEnd len="med" w="med" type="none"/>
            <a:tailEnd len="med" w="med" type="none"/>
          </a:ln>
        </p:spPr>
      </p:cxnSp>
      <p:sp>
        <p:nvSpPr>
          <p:cNvPr id="420" name="Google Shape;420;p59"/>
          <p:cNvSpPr/>
          <p:nvPr/>
        </p:nvSpPr>
        <p:spPr>
          <a:xfrm>
            <a:off x="3936166" y="2490870"/>
            <a:ext cx="994500" cy="9945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9"/>
          <p:cNvSpPr/>
          <p:nvPr/>
        </p:nvSpPr>
        <p:spPr>
          <a:xfrm>
            <a:off x="4129023" y="1650450"/>
            <a:ext cx="608700" cy="6087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a set of methods that can automatically detect patterns in data, and then use the uncovered patterns to predict future data, or to perform other kinds of decision making under uncertainty.</a:t>
            </a:r>
            <a:endParaRPr/>
          </a:p>
        </p:txBody>
      </p:sp>
      <p:sp>
        <p:nvSpPr>
          <p:cNvPr id="427" name="Google Shape;427;p60"/>
          <p:cNvSpPr/>
          <p:nvPr/>
        </p:nvSpPr>
        <p:spPr>
          <a:xfrm>
            <a:off x="1896650" y="1617975"/>
            <a:ext cx="1835700" cy="18357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0"/>
          <p:cNvSpPr/>
          <p:nvPr/>
        </p:nvSpPr>
        <p:spPr>
          <a:xfrm>
            <a:off x="3732223" y="2802025"/>
            <a:ext cx="5524749" cy="1008481"/>
          </a:xfrm>
          <a:custGeom>
            <a:rect b="b" l="l" r="r" t="t"/>
            <a:pathLst>
              <a:path extrusionOk="0" h="21088" w="92569">
                <a:moveTo>
                  <a:pt x="0" y="5949"/>
                </a:moveTo>
                <a:cubicBezTo>
                  <a:pt x="4967" y="5949"/>
                  <a:pt x="10642" y="8504"/>
                  <a:pt x="14902" y="5949"/>
                </a:cubicBezTo>
                <a:cubicBezTo>
                  <a:pt x="19392" y="3256"/>
                  <a:pt x="25614" y="-2159"/>
                  <a:pt x="29803" y="982"/>
                </a:cubicBezTo>
                <a:cubicBezTo>
                  <a:pt x="34693" y="4649"/>
                  <a:pt x="37339" y="10607"/>
                  <a:pt x="41092" y="15432"/>
                </a:cubicBezTo>
                <a:cubicBezTo>
                  <a:pt x="42376" y="17083"/>
                  <a:pt x="42190" y="20507"/>
                  <a:pt x="44253" y="20851"/>
                </a:cubicBezTo>
                <a:cubicBezTo>
                  <a:pt x="49936" y="21799"/>
                  <a:pt x="54806" y="15795"/>
                  <a:pt x="60509" y="14980"/>
                </a:cubicBezTo>
                <a:cubicBezTo>
                  <a:pt x="71089" y="13468"/>
                  <a:pt x="81881" y="15432"/>
                  <a:pt x="92569" y="15432"/>
                </a:cubicBezTo>
              </a:path>
            </a:pathLst>
          </a:custGeom>
          <a:noFill/>
          <a:ln cap="flat" cmpd="sng" w="19050">
            <a:solidFill>
              <a:srgbClr val="DDA824"/>
            </a:solidFill>
            <a:prstDash val="solid"/>
            <a:round/>
            <a:headEnd len="med" w="med" type="none"/>
            <a:tailEnd len="med" w="med" type="none"/>
          </a:ln>
        </p:spPr>
      </p:sp>
      <p:sp>
        <p:nvSpPr>
          <p:cNvPr id="429" name="Google Shape;429;p60"/>
          <p:cNvSpPr/>
          <p:nvPr/>
        </p:nvSpPr>
        <p:spPr>
          <a:xfrm>
            <a:off x="1896650" y="3810516"/>
            <a:ext cx="1835700" cy="467700"/>
          </a:xfrm>
          <a:prstGeom prst="rect">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0"/>
          <p:cNvSpPr/>
          <p:nvPr/>
        </p:nvSpPr>
        <p:spPr>
          <a:xfrm>
            <a:off x="3948155" y="3871634"/>
            <a:ext cx="280500" cy="345600"/>
          </a:xfrm>
          <a:prstGeom prst="ellipse">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 we learn from data?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we have data points associated with the following graph below.</a:t>
            </a:r>
            <a:endParaRPr/>
          </a:p>
        </p:txBody>
      </p:sp>
      <p:cxnSp>
        <p:nvCxnSpPr>
          <p:cNvPr id="441" name="Google Shape;441;p62"/>
          <p:cNvCxnSpPr/>
          <p:nvPr/>
        </p:nvCxnSpPr>
        <p:spPr>
          <a:xfrm rot="10800000">
            <a:off x="1625925" y="14203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442" name="Google Shape;442;p62"/>
          <p:cNvCxnSpPr/>
          <p:nvPr/>
        </p:nvCxnSpPr>
        <p:spPr>
          <a:xfrm>
            <a:off x="1625925" y="40210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443" name="Google Shape;443;p62"/>
          <p:cNvSpPr txBox="1"/>
          <p:nvPr/>
        </p:nvSpPr>
        <p:spPr>
          <a:xfrm>
            <a:off x="3330375" y="43399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444" name="Google Shape;444;p62"/>
          <p:cNvSpPr txBox="1"/>
          <p:nvPr/>
        </p:nvSpPr>
        <p:spPr>
          <a:xfrm rot="-5398963">
            <a:off x="-152175" y="25487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445" name="Google Shape;445;p62"/>
          <p:cNvSpPr/>
          <p:nvPr/>
        </p:nvSpPr>
        <p:spPr>
          <a:xfrm>
            <a:off x="2497525" y="33658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6" name="Google Shape;446;p62"/>
          <p:cNvCxnSpPr/>
          <p:nvPr/>
        </p:nvCxnSpPr>
        <p:spPr>
          <a:xfrm>
            <a:off x="1571025" y="36931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47" name="Google Shape;447;p62"/>
          <p:cNvCxnSpPr/>
          <p:nvPr/>
        </p:nvCxnSpPr>
        <p:spPr>
          <a:xfrm>
            <a:off x="1571025" y="27098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48" name="Google Shape;448;p62"/>
          <p:cNvCxnSpPr/>
          <p:nvPr/>
        </p:nvCxnSpPr>
        <p:spPr>
          <a:xfrm>
            <a:off x="1571025" y="32014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49" name="Google Shape;449;p62"/>
          <p:cNvCxnSpPr/>
          <p:nvPr/>
        </p:nvCxnSpPr>
        <p:spPr>
          <a:xfrm>
            <a:off x="1571025" y="22182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50" name="Google Shape;450;p62"/>
          <p:cNvCxnSpPr/>
          <p:nvPr/>
        </p:nvCxnSpPr>
        <p:spPr>
          <a:xfrm>
            <a:off x="1571025" y="17266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51" name="Google Shape;451;p62"/>
          <p:cNvCxnSpPr/>
          <p:nvPr/>
        </p:nvCxnSpPr>
        <p:spPr>
          <a:xfrm rot="5400000">
            <a:off x="2002163"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52" name="Google Shape;452;p62"/>
          <p:cNvCxnSpPr/>
          <p:nvPr/>
        </p:nvCxnSpPr>
        <p:spPr>
          <a:xfrm rot="5400000">
            <a:off x="3695900"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53" name="Google Shape;453;p62"/>
          <p:cNvCxnSpPr/>
          <p:nvPr/>
        </p:nvCxnSpPr>
        <p:spPr>
          <a:xfrm rot="5400000">
            <a:off x="2849031"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54" name="Google Shape;454;p62"/>
          <p:cNvCxnSpPr/>
          <p:nvPr/>
        </p:nvCxnSpPr>
        <p:spPr>
          <a:xfrm rot="5400000">
            <a:off x="4542769"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55" name="Google Shape;455;p62"/>
          <p:cNvCxnSpPr/>
          <p:nvPr/>
        </p:nvCxnSpPr>
        <p:spPr>
          <a:xfrm rot="5400000">
            <a:off x="5389638"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56" name="Google Shape;456;p62"/>
          <p:cNvCxnSpPr/>
          <p:nvPr/>
        </p:nvCxnSpPr>
        <p:spPr>
          <a:xfrm rot="5400000">
            <a:off x="7083375"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57" name="Google Shape;457;p62"/>
          <p:cNvCxnSpPr/>
          <p:nvPr/>
        </p:nvCxnSpPr>
        <p:spPr>
          <a:xfrm rot="5400000">
            <a:off x="6236506"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58" name="Google Shape;458;p62"/>
          <p:cNvCxnSpPr/>
          <p:nvPr/>
        </p:nvCxnSpPr>
        <p:spPr>
          <a:xfrm rot="5400000">
            <a:off x="7930244" y="4021038"/>
            <a:ext cx="109800" cy="0"/>
          </a:xfrm>
          <a:prstGeom prst="straightConnector1">
            <a:avLst/>
          </a:prstGeom>
          <a:noFill/>
          <a:ln cap="flat" cmpd="sng" w="9525">
            <a:solidFill>
              <a:srgbClr val="DDA824"/>
            </a:solidFill>
            <a:prstDash val="solid"/>
            <a:round/>
            <a:headEnd len="med" w="med" type="none"/>
            <a:tailEnd len="med" w="med" type="none"/>
          </a:ln>
        </p:spPr>
      </p:cxnSp>
      <p:sp>
        <p:nvSpPr>
          <p:cNvPr id="459" name="Google Shape;459;p62"/>
          <p:cNvSpPr/>
          <p:nvPr/>
        </p:nvSpPr>
        <p:spPr>
          <a:xfrm>
            <a:off x="3190575" y="28626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2"/>
          <p:cNvSpPr/>
          <p:nvPr/>
        </p:nvSpPr>
        <p:spPr>
          <a:xfrm>
            <a:off x="5705175" y="2329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2"/>
          <p:cNvSpPr/>
          <p:nvPr/>
        </p:nvSpPr>
        <p:spPr>
          <a:xfrm>
            <a:off x="6467175" y="1948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2"/>
          <p:cNvSpPr/>
          <p:nvPr/>
        </p:nvSpPr>
        <p:spPr>
          <a:xfrm>
            <a:off x="7000575" y="1948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2"/>
          <p:cNvSpPr/>
          <p:nvPr/>
        </p:nvSpPr>
        <p:spPr>
          <a:xfrm>
            <a:off x="7381575" y="14910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2"/>
          <p:cNvSpPr txBox="1"/>
          <p:nvPr/>
        </p:nvSpPr>
        <p:spPr>
          <a:xfrm>
            <a:off x="998125" y="35371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465" name="Google Shape;465;p62"/>
          <p:cNvSpPr txBox="1"/>
          <p:nvPr/>
        </p:nvSpPr>
        <p:spPr>
          <a:xfrm>
            <a:off x="998125" y="30455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a:t>
            </a:r>
            <a:r>
              <a:rPr lang="en" sz="1200">
                <a:solidFill>
                  <a:srgbClr val="40798C"/>
                </a:solidFill>
              </a:rPr>
              <a:t>0</a:t>
            </a:r>
            <a:endParaRPr sz="1200">
              <a:solidFill>
                <a:srgbClr val="40798C"/>
              </a:solidFill>
            </a:endParaRPr>
          </a:p>
        </p:txBody>
      </p:sp>
      <p:sp>
        <p:nvSpPr>
          <p:cNvPr id="466" name="Google Shape;466;p62"/>
          <p:cNvSpPr txBox="1"/>
          <p:nvPr/>
        </p:nvSpPr>
        <p:spPr>
          <a:xfrm>
            <a:off x="998125" y="25860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467" name="Google Shape;467;p62"/>
          <p:cNvSpPr txBox="1"/>
          <p:nvPr/>
        </p:nvSpPr>
        <p:spPr>
          <a:xfrm>
            <a:off x="998125" y="212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a:t>
            </a:r>
            <a:r>
              <a:rPr lang="en" sz="1200">
                <a:solidFill>
                  <a:srgbClr val="40798C"/>
                </a:solidFill>
              </a:rPr>
              <a:t>0</a:t>
            </a:r>
            <a:endParaRPr sz="1200">
              <a:solidFill>
                <a:srgbClr val="40798C"/>
              </a:solidFill>
            </a:endParaRPr>
          </a:p>
        </p:txBody>
      </p:sp>
      <p:sp>
        <p:nvSpPr>
          <p:cNvPr id="468" name="Google Shape;468;p62"/>
          <p:cNvSpPr txBox="1"/>
          <p:nvPr/>
        </p:nvSpPr>
        <p:spPr>
          <a:xfrm>
            <a:off x="998125" y="15954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a:t>
            </a:r>
            <a:r>
              <a:rPr lang="en" sz="1200">
                <a:solidFill>
                  <a:srgbClr val="40798C"/>
                </a:solidFill>
              </a:rPr>
              <a:t>50</a:t>
            </a:r>
            <a:endParaRPr sz="1200">
              <a:solidFill>
                <a:srgbClr val="40798C"/>
              </a:solidFill>
            </a:endParaRPr>
          </a:p>
        </p:txBody>
      </p:sp>
      <p:sp>
        <p:nvSpPr>
          <p:cNvPr id="469" name="Google Shape;469;p62"/>
          <p:cNvSpPr txBox="1"/>
          <p:nvPr/>
        </p:nvSpPr>
        <p:spPr>
          <a:xfrm>
            <a:off x="1792325"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470" name="Google Shape;470;p62"/>
          <p:cNvSpPr txBox="1"/>
          <p:nvPr/>
        </p:nvSpPr>
        <p:spPr>
          <a:xfrm>
            <a:off x="2639186"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471" name="Google Shape;471;p62"/>
          <p:cNvSpPr txBox="1"/>
          <p:nvPr/>
        </p:nvSpPr>
        <p:spPr>
          <a:xfrm>
            <a:off x="3486046"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a:t>
            </a:r>
            <a:r>
              <a:rPr lang="en" sz="1200">
                <a:solidFill>
                  <a:srgbClr val="40798C"/>
                </a:solidFill>
              </a:rPr>
              <a:t>5</a:t>
            </a:r>
            <a:endParaRPr sz="1200">
              <a:solidFill>
                <a:srgbClr val="40798C"/>
              </a:solidFill>
            </a:endParaRPr>
          </a:p>
        </p:txBody>
      </p:sp>
      <p:sp>
        <p:nvSpPr>
          <p:cNvPr id="472" name="Google Shape;472;p62"/>
          <p:cNvSpPr txBox="1"/>
          <p:nvPr/>
        </p:nvSpPr>
        <p:spPr>
          <a:xfrm>
            <a:off x="4332907"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473" name="Google Shape;473;p62"/>
          <p:cNvSpPr txBox="1"/>
          <p:nvPr/>
        </p:nvSpPr>
        <p:spPr>
          <a:xfrm>
            <a:off x="5179768"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474" name="Google Shape;474;p62"/>
          <p:cNvSpPr txBox="1"/>
          <p:nvPr/>
        </p:nvSpPr>
        <p:spPr>
          <a:xfrm>
            <a:off x="6026629"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475" name="Google Shape;475;p62"/>
          <p:cNvSpPr txBox="1"/>
          <p:nvPr/>
        </p:nvSpPr>
        <p:spPr>
          <a:xfrm>
            <a:off x="6873489"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476" name="Google Shape;476;p62"/>
          <p:cNvSpPr txBox="1"/>
          <p:nvPr/>
        </p:nvSpPr>
        <p:spPr>
          <a:xfrm>
            <a:off x="7720350"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trend in this data? If so, what is it?</a:t>
            </a:r>
            <a:endParaRPr/>
          </a:p>
        </p:txBody>
      </p:sp>
      <p:cxnSp>
        <p:nvCxnSpPr>
          <p:cNvPr id="482" name="Google Shape;482;p63"/>
          <p:cNvCxnSpPr/>
          <p:nvPr/>
        </p:nvCxnSpPr>
        <p:spPr>
          <a:xfrm rot="10800000">
            <a:off x="1625925" y="14203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483" name="Google Shape;483;p63"/>
          <p:cNvCxnSpPr/>
          <p:nvPr/>
        </p:nvCxnSpPr>
        <p:spPr>
          <a:xfrm>
            <a:off x="1625925" y="40210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484" name="Google Shape;484;p63"/>
          <p:cNvSpPr txBox="1"/>
          <p:nvPr/>
        </p:nvSpPr>
        <p:spPr>
          <a:xfrm>
            <a:off x="3330375" y="43399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485" name="Google Shape;485;p63"/>
          <p:cNvSpPr txBox="1"/>
          <p:nvPr/>
        </p:nvSpPr>
        <p:spPr>
          <a:xfrm rot="-5398963">
            <a:off x="-152175" y="25487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486" name="Google Shape;486;p63"/>
          <p:cNvSpPr/>
          <p:nvPr/>
        </p:nvSpPr>
        <p:spPr>
          <a:xfrm>
            <a:off x="2497525" y="33658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63"/>
          <p:cNvCxnSpPr/>
          <p:nvPr/>
        </p:nvCxnSpPr>
        <p:spPr>
          <a:xfrm>
            <a:off x="1571025" y="36931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88" name="Google Shape;488;p63"/>
          <p:cNvCxnSpPr/>
          <p:nvPr/>
        </p:nvCxnSpPr>
        <p:spPr>
          <a:xfrm>
            <a:off x="1571025" y="27098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89" name="Google Shape;489;p63"/>
          <p:cNvCxnSpPr/>
          <p:nvPr/>
        </p:nvCxnSpPr>
        <p:spPr>
          <a:xfrm>
            <a:off x="1571025" y="32014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90" name="Google Shape;490;p63"/>
          <p:cNvCxnSpPr/>
          <p:nvPr/>
        </p:nvCxnSpPr>
        <p:spPr>
          <a:xfrm>
            <a:off x="1571025" y="22182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91" name="Google Shape;491;p63"/>
          <p:cNvCxnSpPr/>
          <p:nvPr/>
        </p:nvCxnSpPr>
        <p:spPr>
          <a:xfrm>
            <a:off x="1571025" y="17266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92" name="Google Shape;492;p63"/>
          <p:cNvCxnSpPr/>
          <p:nvPr/>
        </p:nvCxnSpPr>
        <p:spPr>
          <a:xfrm rot="5400000">
            <a:off x="2002163"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93" name="Google Shape;493;p63"/>
          <p:cNvCxnSpPr/>
          <p:nvPr/>
        </p:nvCxnSpPr>
        <p:spPr>
          <a:xfrm rot="5400000">
            <a:off x="3695900"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94" name="Google Shape;494;p63"/>
          <p:cNvCxnSpPr/>
          <p:nvPr/>
        </p:nvCxnSpPr>
        <p:spPr>
          <a:xfrm rot="5400000">
            <a:off x="2849031"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95" name="Google Shape;495;p63"/>
          <p:cNvCxnSpPr/>
          <p:nvPr/>
        </p:nvCxnSpPr>
        <p:spPr>
          <a:xfrm rot="5400000">
            <a:off x="4542769"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96" name="Google Shape;496;p63"/>
          <p:cNvCxnSpPr/>
          <p:nvPr/>
        </p:nvCxnSpPr>
        <p:spPr>
          <a:xfrm rot="5400000">
            <a:off x="5389638"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97" name="Google Shape;497;p63"/>
          <p:cNvCxnSpPr/>
          <p:nvPr/>
        </p:nvCxnSpPr>
        <p:spPr>
          <a:xfrm rot="5400000">
            <a:off x="7083375"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98" name="Google Shape;498;p63"/>
          <p:cNvCxnSpPr/>
          <p:nvPr/>
        </p:nvCxnSpPr>
        <p:spPr>
          <a:xfrm rot="5400000">
            <a:off x="6236506"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499" name="Google Shape;499;p63"/>
          <p:cNvCxnSpPr/>
          <p:nvPr/>
        </p:nvCxnSpPr>
        <p:spPr>
          <a:xfrm rot="5400000">
            <a:off x="7930244" y="4021038"/>
            <a:ext cx="109800" cy="0"/>
          </a:xfrm>
          <a:prstGeom prst="straightConnector1">
            <a:avLst/>
          </a:prstGeom>
          <a:noFill/>
          <a:ln cap="flat" cmpd="sng" w="9525">
            <a:solidFill>
              <a:srgbClr val="DDA824"/>
            </a:solidFill>
            <a:prstDash val="solid"/>
            <a:round/>
            <a:headEnd len="med" w="med" type="none"/>
            <a:tailEnd len="med" w="med" type="none"/>
          </a:ln>
        </p:spPr>
      </p:cxnSp>
      <p:sp>
        <p:nvSpPr>
          <p:cNvPr id="500" name="Google Shape;500;p63"/>
          <p:cNvSpPr/>
          <p:nvPr/>
        </p:nvSpPr>
        <p:spPr>
          <a:xfrm>
            <a:off x="3190575" y="28626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3"/>
          <p:cNvSpPr/>
          <p:nvPr/>
        </p:nvSpPr>
        <p:spPr>
          <a:xfrm>
            <a:off x="5705175" y="2329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3"/>
          <p:cNvSpPr/>
          <p:nvPr/>
        </p:nvSpPr>
        <p:spPr>
          <a:xfrm>
            <a:off x="6467175" y="1948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3"/>
          <p:cNvSpPr/>
          <p:nvPr/>
        </p:nvSpPr>
        <p:spPr>
          <a:xfrm>
            <a:off x="7000575" y="1948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3"/>
          <p:cNvSpPr/>
          <p:nvPr/>
        </p:nvSpPr>
        <p:spPr>
          <a:xfrm>
            <a:off x="7381575" y="14910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3"/>
          <p:cNvSpPr txBox="1"/>
          <p:nvPr/>
        </p:nvSpPr>
        <p:spPr>
          <a:xfrm>
            <a:off x="998125" y="35371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506" name="Google Shape;506;p63"/>
          <p:cNvSpPr txBox="1"/>
          <p:nvPr/>
        </p:nvSpPr>
        <p:spPr>
          <a:xfrm>
            <a:off x="998125" y="30455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507" name="Google Shape;507;p63"/>
          <p:cNvSpPr txBox="1"/>
          <p:nvPr/>
        </p:nvSpPr>
        <p:spPr>
          <a:xfrm>
            <a:off x="998125" y="25860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508" name="Google Shape;508;p63"/>
          <p:cNvSpPr txBox="1"/>
          <p:nvPr/>
        </p:nvSpPr>
        <p:spPr>
          <a:xfrm>
            <a:off x="998125" y="212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509" name="Google Shape;509;p63"/>
          <p:cNvSpPr txBox="1"/>
          <p:nvPr/>
        </p:nvSpPr>
        <p:spPr>
          <a:xfrm>
            <a:off x="998125" y="15954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510" name="Google Shape;510;p63"/>
          <p:cNvSpPr txBox="1"/>
          <p:nvPr/>
        </p:nvSpPr>
        <p:spPr>
          <a:xfrm>
            <a:off x="1792325"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511" name="Google Shape;511;p63"/>
          <p:cNvSpPr txBox="1"/>
          <p:nvPr/>
        </p:nvSpPr>
        <p:spPr>
          <a:xfrm>
            <a:off x="2639186"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512" name="Google Shape;512;p63"/>
          <p:cNvSpPr txBox="1"/>
          <p:nvPr/>
        </p:nvSpPr>
        <p:spPr>
          <a:xfrm>
            <a:off x="3486046"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513" name="Google Shape;513;p63"/>
          <p:cNvSpPr txBox="1"/>
          <p:nvPr/>
        </p:nvSpPr>
        <p:spPr>
          <a:xfrm>
            <a:off x="4332907"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514" name="Google Shape;514;p63"/>
          <p:cNvSpPr txBox="1"/>
          <p:nvPr/>
        </p:nvSpPr>
        <p:spPr>
          <a:xfrm>
            <a:off x="5179768"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515" name="Google Shape;515;p63"/>
          <p:cNvSpPr txBox="1"/>
          <p:nvPr/>
        </p:nvSpPr>
        <p:spPr>
          <a:xfrm>
            <a:off x="6026629"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516" name="Google Shape;516;p63"/>
          <p:cNvSpPr txBox="1"/>
          <p:nvPr/>
        </p:nvSpPr>
        <p:spPr>
          <a:xfrm>
            <a:off x="6873489"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517" name="Google Shape;517;p63"/>
          <p:cNvSpPr txBox="1"/>
          <p:nvPr/>
        </p:nvSpPr>
        <p:spPr>
          <a:xfrm>
            <a:off x="7720350"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a computer learn this trend from these data points?</a:t>
            </a:r>
            <a:endParaRPr/>
          </a:p>
        </p:txBody>
      </p:sp>
      <p:cxnSp>
        <p:nvCxnSpPr>
          <p:cNvPr id="523" name="Google Shape;523;p64"/>
          <p:cNvCxnSpPr/>
          <p:nvPr/>
        </p:nvCxnSpPr>
        <p:spPr>
          <a:xfrm rot="10800000">
            <a:off x="1625925" y="14203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524" name="Google Shape;524;p64"/>
          <p:cNvCxnSpPr/>
          <p:nvPr/>
        </p:nvCxnSpPr>
        <p:spPr>
          <a:xfrm>
            <a:off x="1625925" y="40210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525" name="Google Shape;525;p64"/>
          <p:cNvSpPr txBox="1"/>
          <p:nvPr/>
        </p:nvSpPr>
        <p:spPr>
          <a:xfrm>
            <a:off x="3330375" y="43399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526" name="Google Shape;526;p64"/>
          <p:cNvSpPr txBox="1"/>
          <p:nvPr/>
        </p:nvSpPr>
        <p:spPr>
          <a:xfrm rot="-5398963">
            <a:off x="-152175" y="25487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527" name="Google Shape;527;p64"/>
          <p:cNvSpPr/>
          <p:nvPr/>
        </p:nvSpPr>
        <p:spPr>
          <a:xfrm>
            <a:off x="2497525" y="33658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8" name="Google Shape;528;p64"/>
          <p:cNvCxnSpPr/>
          <p:nvPr/>
        </p:nvCxnSpPr>
        <p:spPr>
          <a:xfrm>
            <a:off x="1571025" y="36931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29" name="Google Shape;529;p64"/>
          <p:cNvCxnSpPr/>
          <p:nvPr/>
        </p:nvCxnSpPr>
        <p:spPr>
          <a:xfrm>
            <a:off x="1571025" y="27098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30" name="Google Shape;530;p64"/>
          <p:cNvCxnSpPr/>
          <p:nvPr/>
        </p:nvCxnSpPr>
        <p:spPr>
          <a:xfrm>
            <a:off x="1571025" y="32014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31" name="Google Shape;531;p64"/>
          <p:cNvCxnSpPr/>
          <p:nvPr/>
        </p:nvCxnSpPr>
        <p:spPr>
          <a:xfrm>
            <a:off x="1571025" y="22182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32" name="Google Shape;532;p64"/>
          <p:cNvCxnSpPr/>
          <p:nvPr/>
        </p:nvCxnSpPr>
        <p:spPr>
          <a:xfrm>
            <a:off x="1571025" y="17266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33" name="Google Shape;533;p64"/>
          <p:cNvCxnSpPr/>
          <p:nvPr/>
        </p:nvCxnSpPr>
        <p:spPr>
          <a:xfrm rot="5400000">
            <a:off x="2002163"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34" name="Google Shape;534;p64"/>
          <p:cNvCxnSpPr/>
          <p:nvPr/>
        </p:nvCxnSpPr>
        <p:spPr>
          <a:xfrm rot="5400000">
            <a:off x="3695900"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35" name="Google Shape;535;p64"/>
          <p:cNvCxnSpPr/>
          <p:nvPr/>
        </p:nvCxnSpPr>
        <p:spPr>
          <a:xfrm rot="5400000">
            <a:off x="2849031"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36" name="Google Shape;536;p64"/>
          <p:cNvCxnSpPr/>
          <p:nvPr/>
        </p:nvCxnSpPr>
        <p:spPr>
          <a:xfrm rot="5400000">
            <a:off x="4542769"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37" name="Google Shape;537;p64"/>
          <p:cNvCxnSpPr/>
          <p:nvPr/>
        </p:nvCxnSpPr>
        <p:spPr>
          <a:xfrm rot="5400000">
            <a:off x="5389638"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38" name="Google Shape;538;p64"/>
          <p:cNvCxnSpPr/>
          <p:nvPr/>
        </p:nvCxnSpPr>
        <p:spPr>
          <a:xfrm rot="5400000">
            <a:off x="7083375"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39" name="Google Shape;539;p64"/>
          <p:cNvCxnSpPr/>
          <p:nvPr/>
        </p:nvCxnSpPr>
        <p:spPr>
          <a:xfrm rot="5400000">
            <a:off x="6236506" y="40210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40" name="Google Shape;540;p64"/>
          <p:cNvCxnSpPr/>
          <p:nvPr/>
        </p:nvCxnSpPr>
        <p:spPr>
          <a:xfrm rot="5400000">
            <a:off x="7930244" y="4021038"/>
            <a:ext cx="109800" cy="0"/>
          </a:xfrm>
          <a:prstGeom prst="straightConnector1">
            <a:avLst/>
          </a:prstGeom>
          <a:noFill/>
          <a:ln cap="flat" cmpd="sng" w="9525">
            <a:solidFill>
              <a:srgbClr val="DDA824"/>
            </a:solidFill>
            <a:prstDash val="solid"/>
            <a:round/>
            <a:headEnd len="med" w="med" type="none"/>
            <a:tailEnd len="med" w="med" type="none"/>
          </a:ln>
        </p:spPr>
      </p:cxnSp>
      <p:sp>
        <p:nvSpPr>
          <p:cNvPr id="541" name="Google Shape;541;p64"/>
          <p:cNvSpPr/>
          <p:nvPr/>
        </p:nvSpPr>
        <p:spPr>
          <a:xfrm>
            <a:off x="3190575" y="28626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4"/>
          <p:cNvSpPr/>
          <p:nvPr/>
        </p:nvSpPr>
        <p:spPr>
          <a:xfrm>
            <a:off x="5705175" y="2329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4"/>
          <p:cNvSpPr/>
          <p:nvPr/>
        </p:nvSpPr>
        <p:spPr>
          <a:xfrm>
            <a:off x="6467175" y="1948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4"/>
          <p:cNvSpPr/>
          <p:nvPr/>
        </p:nvSpPr>
        <p:spPr>
          <a:xfrm>
            <a:off x="7000575" y="19482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4"/>
          <p:cNvSpPr/>
          <p:nvPr/>
        </p:nvSpPr>
        <p:spPr>
          <a:xfrm>
            <a:off x="7381575" y="14910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4"/>
          <p:cNvSpPr txBox="1"/>
          <p:nvPr/>
        </p:nvSpPr>
        <p:spPr>
          <a:xfrm>
            <a:off x="998125" y="35371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547" name="Google Shape;547;p64"/>
          <p:cNvSpPr txBox="1"/>
          <p:nvPr/>
        </p:nvSpPr>
        <p:spPr>
          <a:xfrm>
            <a:off x="998125" y="30455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548" name="Google Shape;548;p64"/>
          <p:cNvSpPr txBox="1"/>
          <p:nvPr/>
        </p:nvSpPr>
        <p:spPr>
          <a:xfrm>
            <a:off x="998125" y="25860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549" name="Google Shape;549;p64"/>
          <p:cNvSpPr txBox="1"/>
          <p:nvPr/>
        </p:nvSpPr>
        <p:spPr>
          <a:xfrm>
            <a:off x="998125" y="212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550" name="Google Shape;550;p64"/>
          <p:cNvSpPr txBox="1"/>
          <p:nvPr/>
        </p:nvSpPr>
        <p:spPr>
          <a:xfrm>
            <a:off x="998125" y="15954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551" name="Google Shape;551;p64"/>
          <p:cNvSpPr txBox="1"/>
          <p:nvPr/>
        </p:nvSpPr>
        <p:spPr>
          <a:xfrm>
            <a:off x="1792325"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552" name="Google Shape;552;p64"/>
          <p:cNvSpPr txBox="1"/>
          <p:nvPr/>
        </p:nvSpPr>
        <p:spPr>
          <a:xfrm>
            <a:off x="2639186"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553" name="Google Shape;553;p64"/>
          <p:cNvSpPr txBox="1"/>
          <p:nvPr/>
        </p:nvSpPr>
        <p:spPr>
          <a:xfrm>
            <a:off x="3486046"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554" name="Google Shape;554;p64"/>
          <p:cNvSpPr txBox="1"/>
          <p:nvPr/>
        </p:nvSpPr>
        <p:spPr>
          <a:xfrm>
            <a:off x="4332907"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555" name="Google Shape;555;p64"/>
          <p:cNvSpPr txBox="1"/>
          <p:nvPr/>
        </p:nvSpPr>
        <p:spPr>
          <a:xfrm>
            <a:off x="5179768"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556" name="Google Shape;556;p64"/>
          <p:cNvSpPr txBox="1"/>
          <p:nvPr/>
        </p:nvSpPr>
        <p:spPr>
          <a:xfrm>
            <a:off x="6026629"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557" name="Google Shape;557;p64"/>
          <p:cNvSpPr txBox="1"/>
          <p:nvPr/>
        </p:nvSpPr>
        <p:spPr>
          <a:xfrm>
            <a:off x="6873489"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558" name="Google Shape;558;p64"/>
          <p:cNvSpPr txBox="1"/>
          <p:nvPr/>
        </p:nvSpPr>
        <p:spPr>
          <a:xfrm>
            <a:off x="7720350" y="41077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Least Squares </a:t>
            </a:r>
            <a:r>
              <a:rPr lang="en"/>
              <a:t>Linear </a:t>
            </a:r>
            <a:r>
              <a:rPr lang="en"/>
              <a:t>Regression (LSLR)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the computer makes a guess.</a:t>
            </a:r>
            <a:endParaRPr/>
          </a:p>
        </p:txBody>
      </p:sp>
      <p:cxnSp>
        <p:nvCxnSpPr>
          <p:cNvPr id="569" name="Google Shape;569;p66"/>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570" name="Google Shape;570;p66"/>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571" name="Google Shape;571;p66"/>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572" name="Google Shape;572;p66"/>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573" name="Google Shape;573;p66"/>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4" name="Google Shape;574;p66"/>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75" name="Google Shape;575;p66"/>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76" name="Google Shape;576;p66"/>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77" name="Google Shape;577;p66"/>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78" name="Google Shape;578;p66"/>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79" name="Google Shape;579;p66"/>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80" name="Google Shape;580;p66"/>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81" name="Google Shape;581;p66"/>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82" name="Google Shape;582;p66"/>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83" name="Google Shape;583;p66"/>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84" name="Google Shape;584;p66"/>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85" name="Google Shape;585;p66"/>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586" name="Google Shape;586;p66"/>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587" name="Google Shape;587;p66"/>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6"/>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6"/>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6"/>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6"/>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6"/>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593" name="Google Shape;593;p66"/>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594" name="Google Shape;594;p66"/>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595" name="Google Shape;595;p66"/>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596" name="Google Shape;596;p66"/>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597" name="Google Shape;597;p66"/>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598" name="Google Shape;598;p66"/>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599" name="Google Shape;599;p66"/>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600" name="Google Shape;600;p66"/>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601" name="Google Shape;601;p66"/>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602" name="Google Shape;602;p66"/>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603" name="Google Shape;603;p66"/>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604" name="Google Shape;604;p66"/>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605" name="Google Shape;605;p66"/>
          <p:cNvCxnSpPr/>
          <p:nvPr/>
        </p:nvCxnSpPr>
        <p:spPr>
          <a:xfrm flipH="1" rot="10800000">
            <a:off x="1594725" y="3027013"/>
            <a:ext cx="6910800" cy="714600"/>
          </a:xfrm>
          <a:prstGeom prst="straightConnector1">
            <a:avLst/>
          </a:prstGeom>
          <a:noFill/>
          <a:ln cap="flat" cmpd="sng" w="9525">
            <a:solidFill>
              <a:srgbClr val="DDA82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Today, we are going to get introduced to </a:t>
            </a:r>
            <a:r>
              <a:rPr b="1" lang="en" sz="3500">
                <a:solidFill>
                  <a:srgbClr val="FF7A7A"/>
                </a:solidFill>
              </a:rPr>
              <a:t>machine learning</a:t>
            </a:r>
            <a:r>
              <a:rPr lang="en" sz="3500"/>
              <a:t>, and then </a:t>
            </a:r>
            <a:r>
              <a:rPr b="1" lang="en" sz="3500">
                <a:solidFill>
                  <a:srgbClr val="ADBA2F"/>
                </a:solidFill>
              </a:rPr>
              <a:t>apply it to neuroscience data</a:t>
            </a:r>
            <a:r>
              <a:rPr lang="en" sz="3500"/>
              <a:t>.</a:t>
            </a:r>
            <a:endParaRPr sz="35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Then it checks its error metric; it wants to know how bad its guess performs with the given data.</a:t>
            </a:r>
            <a:endParaRPr/>
          </a:p>
          <a:p>
            <a:pPr indent="0" lvl="0" marL="0" rtl="0" algn="l">
              <a:spcBef>
                <a:spcPts val="0"/>
              </a:spcBef>
              <a:spcAft>
                <a:spcPts val="0"/>
              </a:spcAft>
              <a:buNone/>
            </a:pPr>
            <a:r>
              <a:t/>
            </a:r>
            <a:endParaRPr/>
          </a:p>
        </p:txBody>
      </p:sp>
      <p:cxnSp>
        <p:nvCxnSpPr>
          <p:cNvPr id="611" name="Google Shape;611;p67"/>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612" name="Google Shape;612;p67"/>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613" name="Google Shape;613;p67"/>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614" name="Google Shape;614;p67"/>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615" name="Google Shape;615;p67"/>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6" name="Google Shape;616;p67"/>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17" name="Google Shape;617;p67"/>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18" name="Google Shape;618;p67"/>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19" name="Google Shape;619;p67"/>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20" name="Google Shape;620;p67"/>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21" name="Google Shape;621;p67"/>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22" name="Google Shape;622;p67"/>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23" name="Google Shape;623;p67"/>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24" name="Google Shape;624;p67"/>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25" name="Google Shape;625;p67"/>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26" name="Google Shape;626;p67"/>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27" name="Google Shape;627;p67"/>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28" name="Google Shape;628;p67"/>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629" name="Google Shape;629;p67"/>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7"/>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7"/>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7"/>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7"/>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7"/>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635" name="Google Shape;635;p67"/>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636" name="Google Shape;636;p67"/>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637" name="Google Shape;637;p67"/>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638" name="Google Shape;638;p67"/>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639" name="Google Shape;639;p67"/>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640" name="Google Shape;640;p67"/>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641" name="Google Shape;641;p67"/>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642" name="Google Shape;642;p67"/>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643" name="Google Shape;643;p67"/>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644" name="Google Shape;644;p67"/>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645" name="Google Shape;645;p67"/>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646" name="Google Shape;646;p67"/>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647" name="Google Shape;647;p67"/>
          <p:cNvCxnSpPr/>
          <p:nvPr/>
        </p:nvCxnSpPr>
        <p:spPr>
          <a:xfrm flipH="1" rot="10800000">
            <a:off x="1594725" y="3027013"/>
            <a:ext cx="6910800" cy="714600"/>
          </a:xfrm>
          <a:prstGeom prst="straightConnector1">
            <a:avLst/>
          </a:prstGeom>
          <a:noFill/>
          <a:ln cap="flat" cmpd="sng" w="9525">
            <a:solidFill>
              <a:srgbClr val="DDA824"/>
            </a:solidFill>
            <a:prstDash val="solid"/>
            <a:round/>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could the error metric be?</a:t>
            </a:r>
            <a:endParaRPr/>
          </a:p>
          <a:p>
            <a:pPr indent="0" lvl="0" marL="0" rtl="0" algn="l">
              <a:spcBef>
                <a:spcPts val="0"/>
              </a:spcBef>
              <a:spcAft>
                <a:spcPts val="0"/>
              </a:spcAft>
              <a:buNone/>
            </a:pPr>
            <a:r>
              <a:t/>
            </a:r>
            <a:endParaRPr/>
          </a:p>
        </p:txBody>
      </p:sp>
      <p:cxnSp>
        <p:nvCxnSpPr>
          <p:cNvPr id="653" name="Google Shape;653;p68"/>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654" name="Google Shape;654;p68"/>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655" name="Google Shape;655;p68"/>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656" name="Google Shape;656;p68"/>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657" name="Google Shape;657;p68"/>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8" name="Google Shape;658;p68"/>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59" name="Google Shape;659;p68"/>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60" name="Google Shape;660;p68"/>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61" name="Google Shape;661;p68"/>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62" name="Google Shape;662;p68"/>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63" name="Google Shape;663;p68"/>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64" name="Google Shape;664;p68"/>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65" name="Google Shape;665;p68"/>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66" name="Google Shape;666;p68"/>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67" name="Google Shape;667;p68"/>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68" name="Google Shape;668;p68"/>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69" name="Google Shape;669;p68"/>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670" name="Google Shape;670;p68"/>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671" name="Google Shape;671;p68"/>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8"/>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8"/>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8"/>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8"/>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8"/>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677" name="Google Shape;677;p68"/>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678" name="Google Shape;678;p68"/>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679" name="Google Shape;679;p68"/>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680" name="Google Shape;680;p68"/>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681" name="Google Shape;681;p68"/>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682" name="Google Shape;682;p68"/>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683" name="Google Shape;683;p68"/>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684" name="Google Shape;684;p68"/>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685" name="Google Shape;685;p68"/>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686" name="Google Shape;686;p68"/>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687" name="Google Shape;687;p68"/>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688" name="Google Shape;688;p68"/>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689" name="Google Shape;689;p68"/>
          <p:cNvCxnSpPr/>
          <p:nvPr/>
        </p:nvCxnSpPr>
        <p:spPr>
          <a:xfrm flipH="1" rot="10800000">
            <a:off x="1594725" y="3027013"/>
            <a:ext cx="6910800" cy="714600"/>
          </a:xfrm>
          <a:prstGeom prst="straightConnector1">
            <a:avLst/>
          </a:prstGeom>
          <a:noFill/>
          <a:ln cap="flat" cmpd="sng" w="9525">
            <a:solidFill>
              <a:srgbClr val="DDA824"/>
            </a:solidFill>
            <a:prstDash val="solid"/>
            <a:round/>
            <a:headEnd len="med" w="med" type="none"/>
            <a:tailEnd len="med" w="med"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cxnSp>
        <p:nvCxnSpPr>
          <p:cNvPr id="694" name="Google Shape;694;p69"/>
          <p:cNvCxnSpPr/>
          <p:nvPr/>
        </p:nvCxnSpPr>
        <p:spPr>
          <a:xfrm rot="10800000">
            <a:off x="7001175" y="1919350"/>
            <a:ext cx="0" cy="1252200"/>
          </a:xfrm>
          <a:prstGeom prst="straightConnector1">
            <a:avLst/>
          </a:prstGeom>
          <a:noFill/>
          <a:ln cap="flat" cmpd="sng" w="9525">
            <a:solidFill>
              <a:srgbClr val="CCCCCC"/>
            </a:solidFill>
            <a:prstDash val="solid"/>
            <a:round/>
            <a:headEnd len="med" w="med" type="none"/>
            <a:tailEnd len="med" w="med" type="none"/>
          </a:ln>
        </p:spPr>
      </p:cxnSp>
      <p:cxnSp>
        <p:nvCxnSpPr>
          <p:cNvPr id="695" name="Google Shape;695;p69"/>
          <p:cNvCxnSpPr/>
          <p:nvPr/>
        </p:nvCxnSpPr>
        <p:spPr>
          <a:xfrm rot="10800000">
            <a:off x="5705775" y="2344425"/>
            <a:ext cx="0" cy="960000"/>
          </a:xfrm>
          <a:prstGeom prst="straightConnector1">
            <a:avLst/>
          </a:prstGeom>
          <a:noFill/>
          <a:ln cap="flat" cmpd="sng" w="9525">
            <a:solidFill>
              <a:srgbClr val="CCCCCC"/>
            </a:solidFill>
            <a:prstDash val="solid"/>
            <a:round/>
            <a:headEnd len="med" w="med" type="none"/>
            <a:tailEnd len="med" w="med" type="none"/>
          </a:ln>
        </p:spPr>
      </p:cxnSp>
      <p:sp>
        <p:nvSpPr>
          <p:cNvPr id="696" name="Google Shape;696;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first guess may be distance from each data point.</a:t>
            </a:r>
            <a:endParaRPr/>
          </a:p>
        </p:txBody>
      </p:sp>
      <p:cxnSp>
        <p:nvCxnSpPr>
          <p:cNvPr id="697" name="Google Shape;697;p69"/>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698" name="Google Shape;698;p69"/>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699" name="Google Shape;699;p69"/>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700" name="Google Shape;700;p69"/>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701" name="Google Shape;701;p69"/>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2" name="Google Shape;702;p69"/>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03" name="Google Shape;703;p69"/>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04" name="Google Shape;704;p69"/>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05" name="Google Shape;705;p69"/>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06" name="Google Shape;706;p69"/>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07" name="Google Shape;707;p69"/>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08" name="Google Shape;708;p69"/>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09" name="Google Shape;709;p69"/>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10" name="Google Shape;710;p69"/>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11" name="Google Shape;711;p69"/>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12" name="Google Shape;712;p69"/>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13" name="Google Shape;713;p69"/>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14" name="Google Shape;714;p69"/>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715" name="Google Shape;715;p69"/>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9"/>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9"/>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9"/>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9"/>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9"/>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721" name="Google Shape;721;p69"/>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722" name="Google Shape;722;p69"/>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723" name="Google Shape;723;p69"/>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724" name="Google Shape;724;p69"/>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725" name="Google Shape;725;p69"/>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726" name="Google Shape;726;p69"/>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727" name="Google Shape;727;p69"/>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728" name="Google Shape;728;p69"/>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729" name="Google Shape;729;p69"/>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730" name="Google Shape;730;p69"/>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731" name="Google Shape;731;p69"/>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732" name="Google Shape;732;p69"/>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733" name="Google Shape;733;p69"/>
          <p:cNvCxnSpPr/>
          <p:nvPr/>
        </p:nvCxnSpPr>
        <p:spPr>
          <a:xfrm flipH="1" rot="10800000">
            <a:off x="1594725" y="3027013"/>
            <a:ext cx="6910800" cy="714600"/>
          </a:xfrm>
          <a:prstGeom prst="straightConnector1">
            <a:avLst/>
          </a:prstGeom>
          <a:noFill/>
          <a:ln cap="flat" cmpd="sng" w="9525">
            <a:solidFill>
              <a:srgbClr val="DDA824"/>
            </a:solidFill>
            <a:prstDash val="solid"/>
            <a:round/>
            <a:headEnd len="med" w="med" type="none"/>
            <a:tailEnd len="med" w="med" type="none"/>
          </a:ln>
        </p:spPr>
      </p:cxnSp>
      <p:cxnSp>
        <p:nvCxnSpPr>
          <p:cNvPr id="734" name="Google Shape;734;p69"/>
          <p:cNvCxnSpPr>
            <a:endCxn id="701" idx="4"/>
          </p:cNvCxnSpPr>
          <p:nvPr/>
        </p:nvCxnSpPr>
        <p:spPr>
          <a:xfrm rot="10800000">
            <a:off x="2498125" y="3400575"/>
            <a:ext cx="0" cy="244800"/>
          </a:xfrm>
          <a:prstGeom prst="straightConnector1">
            <a:avLst/>
          </a:prstGeom>
          <a:noFill/>
          <a:ln cap="flat" cmpd="sng" w="9525">
            <a:solidFill>
              <a:srgbClr val="CCCCCC"/>
            </a:solidFill>
            <a:prstDash val="solid"/>
            <a:round/>
            <a:headEnd len="med" w="med" type="none"/>
            <a:tailEnd len="med" w="med" type="none"/>
          </a:ln>
        </p:spPr>
      </p:cxnSp>
      <p:cxnSp>
        <p:nvCxnSpPr>
          <p:cNvPr id="735" name="Google Shape;735;p69"/>
          <p:cNvCxnSpPr/>
          <p:nvPr/>
        </p:nvCxnSpPr>
        <p:spPr>
          <a:xfrm rot="10800000">
            <a:off x="3191175" y="2897375"/>
            <a:ext cx="0" cy="672900"/>
          </a:xfrm>
          <a:prstGeom prst="straightConnector1">
            <a:avLst/>
          </a:prstGeom>
          <a:noFill/>
          <a:ln cap="flat" cmpd="sng" w="9525">
            <a:solidFill>
              <a:srgbClr val="CCCCCC"/>
            </a:solidFill>
            <a:prstDash val="solid"/>
            <a:round/>
            <a:headEnd len="med" w="med" type="none"/>
            <a:tailEnd len="med" w="med" type="none"/>
          </a:ln>
        </p:spPr>
      </p:cxnSp>
      <p:cxnSp>
        <p:nvCxnSpPr>
          <p:cNvPr id="736" name="Google Shape;736;p69"/>
          <p:cNvCxnSpPr/>
          <p:nvPr/>
        </p:nvCxnSpPr>
        <p:spPr>
          <a:xfrm rot="10800000">
            <a:off x="6467775" y="1982875"/>
            <a:ext cx="0" cy="1252200"/>
          </a:xfrm>
          <a:prstGeom prst="straightConnector1">
            <a:avLst/>
          </a:prstGeom>
          <a:noFill/>
          <a:ln cap="flat" cmpd="sng" w="9525">
            <a:solidFill>
              <a:srgbClr val="CCCCCC"/>
            </a:solidFill>
            <a:prstDash val="solid"/>
            <a:round/>
            <a:headEnd len="med" w="med" type="none"/>
            <a:tailEnd len="med" w="med" type="none"/>
          </a:ln>
        </p:spPr>
      </p:cxnSp>
      <p:cxnSp>
        <p:nvCxnSpPr>
          <p:cNvPr id="737" name="Google Shape;737;p69"/>
          <p:cNvCxnSpPr/>
          <p:nvPr/>
        </p:nvCxnSpPr>
        <p:spPr>
          <a:xfrm rot="10800000">
            <a:off x="7382175" y="1486750"/>
            <a:ext cx="0" cy="164430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cxnSp>
        <p:nvCxnSpPr>
          <p:cNvPr id="742" name="Google Shape;742;p70"/>
          <p:cNvCxnSpPr/>
          <p:nvPr/>
        </p:nvCxnSpPr>
        <p:spPr>
          <a:xfrm>
            <a:off x="7001175" y="1343675"/>
            <a:ext cx="0" cy="575700"/>
          </a:xfrm>
          <a:prstGeom prst="straightConnector1">
            <a:avLst/>
          </a:prstGeom>
          <a:noFill/>
          <a:ln cap="flat" cmpd="sng" w="9525">
            <a:solidFill>
              <a:srgbClr val="CCCCCC"/>
            </a:solidFill>
            <a:prstDash val="solid"/>
            <a:round/>
            <a:headEnd len="med" w="med" type="none"/>
            <a:tailEnd len="med" w="med" type="none"/>
          </a:ln>
        </p:spPr>
      </p:cxnSp>
      <p:cxnSp>
        <p:nvCxnSpPr>
          <p:cNvPr id="743" name="Google Shape;743;p70"/>
          <p:cNvCxnSpPr/>
          <p:nvPr/>
        </p:nvCxnSpPr>
        <p:spPr>
          <a:xfrm>
            <a:off x="5705775" y="1937000"/>
            <a:ext cx="0" cy="407400"/>
          </a:xfrm>
          <a:prstGeom prst="straightConnector1">
            <a:avLst/>
          </a:prstGeom>
          <a:noFill/>
          <a:ln cap="flat" cmpd="sng" w="9525">
            <a:solidFill>
              <a:srgbClr val="CCCCCC"/>
            </a:solidFill>
            <a:prstDash val="solid"/>
            <a:round/>
            <a:headEnd len="med" w="med" type="none"/>
            <a:tailEnd len="med" w="med" type="none"/>
          </a:ln>
        </p:spPr>
      </p:cxnSp>
      <p:sp>
        <p:nvSpPr>
          <p:cNvPr id="744" name="Google Shape;744;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we account for negative distances?</a:t>
            </a:r>
            <a:endParaRPr/>
          </a:p>
        </p:txBody>
      </p:sp>
      <p:cxnSp>
        <p:nvCxnSpPr>
          <p:cNvPr id="745" name="Google Shape;745;p70"/>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746" name="Google Shape;746;p70"/>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747" name="Google Shape;747;p70"/>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748" name="Google Shape;748;p70"/>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749" name="Google Shape;749;p70"/>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0" name="Google Shape;750;p70"/>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51" name="Google Shape;751;p70"/>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52" name="Google Shape;752;p70"/>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53" name="Google Shape;753;p70"/>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54" name="Google Shape;754;p70"/>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55" name="Google Shape;755;p70"/>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56" name="Google Shape;756;p70"/>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57" name="Google Shape;757;p70"/>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58" name="Google Shape;758;p70"/>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59" name="Google Shape;759;p70"/>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60" name="Google Shape;760;p70"/>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61" name="Google Shape;761;p70"/>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62" name="Google Shape;762;p70"/>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763" name="Google Shape;763;p70"/>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0"/>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0"/>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0"/>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0"/>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0"/>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769" name="Google Shape;769;p70"/>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770" name="Google Shape;770;p70"/>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771" name="Google Shape;771;p70"/>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772" name="Google Shape;772;p70"/>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773" name="Google Shape;773;p70"/>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774" name="Google Shape;774;p70"/>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775" name="Google Shape;775;p70"/>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776" name="Google Shape;776;p70"/>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777" name="Google Shape;777;p70"/>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778" name="Google Shape;778;p70"/>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779" name="Google Shape;779;p70"/>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780" name="Google Shape;780;p70"/>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781" name="Google Shape;781;p70"/>
          <p:cNvCxnSpPr/>
          <p:nvPr/>
        </p:nvCxnSpPr>
        <p:spPr>
          <a:xfrm flipH="1" rot="10800000">
            <a:off x="1594725" y="1029613"/>
            <a:ext cx="6066000" cy="2712000"/>
          </a:xfrm>
          <a:prstGeom prst="straightConnector1">
            <a:avLst/>
          </a:prstGeom>
          <a:noFill/>
          <a:ln cap="flat" cmpd="sng" w="9525">
            <a:solidFill>
              <a:srgbClr val="DDA824"/>
            </a:solidFill>
            <a:prstDash val="solid"/>
            <a:round/>
            <a:headEnd len="med" w="med" type="none"/>
            <a:tailEnd len="med" w="med" type="none"/>
          </a:ln>
        </p:spPr>
      </p:cxnSp>
      <p:cxnSp>
        <p:nvCxnSpPr>
          <p:cNvPr id="782" name="Google Shape;782;p70"/>
          <p:cNvCxnSpPr/>
          <p:nvPr/>
        </p:nvCxnSpPr>
        <p:spPr>
          <a:xfrm rot="10800000">
            <a:off x="3191175" y="2833750"/>
            <a:ext cx="0" cy="168900"/>
          </a:xfrm>
          <a:prstGeom prst="straightConnector1">
            <a:avLst/>
          </a:prstGeom>
          <a:noFill/>
          <a:ln cap="flat" cmpd="sng" w="9525">
            <a:solidFill>
              <a:srgbClr val="CCCCCC"/>
            </a:solidFill>
            <a:prstDash val="solid"/>
            <a:round/>
            <a:headEnd len="med" w="med" type="none"/>
            <a:tailEnd len="med" w="med" type="none"/>
          </a:ln>
        </p:spPr>
      </p:cxnSp>
      <p:cxnSp>
        <p:nvCxnSpPr>
          <p:cNvPr id="783" name="Google Shape;783;p70"/>
          <p:cNvCxnSpPr/>
          <p:nvPr/>
        </p:nvCxnSpPr>
        <p:spPr>
          <a:xfrm>
            <a:off x="6467775" y="1605425"/>
            <a:ext cx="0" cy="377400"/>
          </a:xfrm>
          <a:prstGeom prst="straightConnector1">
            <a:avLst/>
          </a:prstGeom>
          <a:noFill/>
          <a:ln cap="flat" cmpd="sng" w="9525">
            <a:solidFill>
              <a:srgbClr val="CCCCCC"/>
            </a:solidFill>
            <a:prstDash val="solid"/>
            <a:round/>
            <a:headEnd len="med" w="med" type="none"/>
            <a:tailEnd len="med" w="med" type="none"/>
          </a:ln>
        </p:spPr>
      </p:cxnSp>
      <p:cxnSp>
        <p:nvCxnSpPr>
          <p:cNvPr id="784" name="Google Shape;784;p70"/>
          <p:cNvCxnSpPr/>
          <p:nvPr/>
        </p:nvCxnSpPr>
        <p:spPr>
          <a:xfrm>
            <a:off x="7382175" y="1151725"/>
            <a:ext cx="0" cy="33510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cxnSp>
        <p:nvCxnSpPr>
          <p:cNvPr id="789" name="Google Shape;789;p71"/>
          <p:cNvCxnSpPr/>
          <p:nvPr/>
        </p:nvCxnSpPr>
        <p:spPr>
          <a:xfrm rot="10800000">
            <a:off x="7001175" y="1919350"/>
            <a:ext cx="0" cy="1252200"/>
          </a:xfrm>
          <a:prstGeom prst="straightConnector1">
            <a:avLst/>
          </a:prstGeom>
          <a:noFill/>
          <a:ln cap="flat" cmpd="sng" w="9525">
            <a:solidFill>
              <a:srgbClr val="CCCCCC"/>
            </a:solidFill>
            <a:prstDash val="solid"/>
            <a:round/>
            <a:headEnd len="med" w="med" type="none"/>
            <a:tailEnd len="med" w="med" type="none"/>
          </a:ln>
        </p:spPr>
      </p:cxnSp>
      <p:cxnSp>
        <p:nvCxnSpPr>
          <p:cNvPr id="790" name="Google Shape;790;p71"/>
          <p:cNvCxnSpPr/>
          <p:nvPr/>
        </p:nvCxnSpPr>
        <p:spPr>
          <a:xfrm rot="10800000">
            <a:off x="5705775" y="2344425"/>
            <a:ext cx="0" cy="960000"/>
          </a:xfrm>
          <a:prstGeom prst="straightConnector1">
            <a:avLst/>
          </a:prstGeom>
          <a:noFill/>
          <a:ln cap="flat" cmpd="sng" w="9525">
            <a:solidFill>
              <a:srgbClr val="CCCCCC"/>
            </a:solidFill>
            <a:prstDash val="solid"/>
            <a:round/>
            <a:headEnd len="med" w="med" type="none"/>
            <a:tailEnd len="med" w="med" type="none"/>
          </a:ln>
        </p:spPr>
      </p:cxnSp>
      <p:sp>
        <p:nvSpPr>
          <p:cNvPr id="791" name="Google Shape;791;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the mean squared distance of a data point from the guess.</a:t>
            </a:r>
            <a:endParaRPr/>
          </a:p>
        </p:txBody>
      </p:sp>
      <p:cxnSp>
        <p:nvCxnSpPr>
          <p:cNvPr id="792" name="Google Shape;792;p71"/>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793" name="Google Shape;793;p71"/>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794" name="Google Shape;794;p71"/>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795" name="Google Shape;795;p71"/>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796" name="Google Shape;796;p71"/>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7" name="Google Shape;797;p71"/>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98" name="Google Shape;798;p71"/>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799" name="Google Shape;799;p71"/>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00" name="Google Shape;800;p71"/>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01" name="Google Shape;801;p71"/>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02" name="Google Shape;802;p71"/>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03" name="Google Shape;803;p71"/>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04" name="Google Shape;804;p71"/>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05" name="Google Shape;805;p71"/>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06" name="Google Shape;806;p71"/>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07" name="Google Shape;807;p71"/>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08" name="Google Shape;808;p71"/>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09" name="Google Shape;809;p71"/>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810" name="Google Shape;810;p71"/>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1"/>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1"/>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1"/>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1"/>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1"/>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816" name="Google Shape;816;p71"/>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817" name="Google Shape;817;p71"/>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818" name="Google Shape;818;p71"/>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819" name="Google Shape;819;p71"/>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820" name="Google Shape;820;p71"/>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821" name="Google Shape;821;p71"/>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822" name="Google Shape;822;p71"/>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823" name="Google Shape;823;p71"/>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824" name="Google Shape;824;p71"/>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825" name="Google Shape;825;p71"/>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826" name="Google Shape;826;p71"/>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827" name="Google Shape;827;p71"/>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828" name="Google Shape;828;p71"/>
          <p:cNvCxnSpPr/>
          <p:nvPr/>
        </p:nvCxnSpPr>
        <p:spPr>
          <a:xfrm flipH="1" rot="10800000">
            <a:off x="1594725" y="3027013"/>
            <a:ext cx="6910800" cy="714600"/>
          </a:xfrm>
          <a:prstGeom prst="straightConnector1">
            <a:avLst/>
          </a:prstGeom>
          <a:noFill/>
          <a:ln cap="flat" cmpd="sng" w="9525">
            <a:solidFill>
              <a:srgbClr val="DDA824"/>
            </a:solidFill>
            <a:prstDash val="solid"/>
            <a:round/>
            <a:headEnd len="med" w="med" type="none"/>
            <a:tailEnd len="med" w="med" type="none"/>
          </a:ln>
        </p:spPr>
      </p:cxnSp>
      <p:cxnSp>
        <p:nvCxnSpPr>
          <p:cNvPr id="829" name="Google Shape;829;p71"/>
          <p:cNvCxnSpPr>
            <a:endCxn id="796" idx="4"/>
          </p:cNvCxnSpPr>
          <p:nvPr/>
        </p:nvCxnSpPr>
        <p:spPr>
          <a:xfrm rot="10800000">
            <a:off x="2498125" y="3400575"/>
            <a:ext cx="0" cy="244800"/>
          </a:xfrm>
          <a:prstGeom prst="straightConnector1">
            <a:avLst/>
          </a:prstGeom>
          <a:noFill/>
          <a:ln cap="flat" cmpd="sng" w="9525">
            <a:solidFill>
              <a:srgbClr val="CCCCCC"/>
            </a:solidFill>
            <a:prstDash val="solid"/>
            <a:round/>
            <a:headEnd len="med" w="med" type="none"/>
            <a:tailEnd len="med" w="med" type="none"/>
          </a:ln>
        </p:spPr>
      </p:cxnSp>
      <p:cxnSp>
        <p:nvCxnSpPr>
          <p:cNvPr id="830" name="Google Shape;830;p71"/>
          <p:cNvCxnSpPr/>
          <p:nvPr/>
        </p:nvCxnSpPr>
        <p:spPr>
          <a:xfrm rot="10800000">
            <a:off x="3191175" y="2897375"/>
            <a:ext cx="0" cy="672900"/>
          </a:xfrm>
          <a:prstGeom prst="straightConnector1">
            <a:avLst/>
          </a:prstGeom>
          <a:noFill/>
          <a:ln cap="flat" cmpd="sng" w="9525">
            <a:solidFill>
              <a:srgbClr val="CCCCCC"/>
            </a:solidFill>
            <a:prstDash val="solid"/>
            <a:round/>
            <a:headEnd len="med" w="med" type="none"/>
            <a:tailEnd len="med" w="med" type="none"/>
          </a:ln>
        </p:spPr>
      </p:cxnSp>
      <p:cxnSp>
        <p:nvCxnSpPr>
          <p:cNvPr id="831" name="Google Shape;831;p71"/>
          <p:cNvCxnSpPr/>
          <p:nvPr/>
        </p:nvCxnSpPr>
        <p:spPr>
          <a:xfrm rot="10800000">
            <a:off x="6467775" y="1982875"/>
            <a:ext cx="0" cy="1252200"/>
          </a:xfrm>
          <a:prstGeom prst="straightConnector1">
            <a:avLst/>
          </a:prstGeom>
          <a:noFill/>
          <a:ln cap="flat" cmpd="sng" w="9525">
            <a:solidFill>
              <a:srgbClr val="CCCCCC"/>
            </a:solidFill>
            <a:prstDash val="solid"/>
            <a:round/>
            <a:headEnd len="med" w="med" type="none"/>
            <a:tailEnd len="med" w="med" type="none"/>
          </a:ln>
        </p:spPr>
      </p:cxnSp>
      <p:cxnSp>
        <p:nvCxnSpPr>
          <p:cNvPr id="832" name="Google Shape;832;p71"/>
          <p:cNvCxnSpPr/>
          <p:nvPr/>
        </p:nvCxnSpPr>
        <p:spPr>
          <a:xfrm rot="10800000">
            <a:off x="7382175" y="1486750"/>
            <a:ext cx="0" cy="164430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cxnSp>
        <p:nvCxnSpPr>
          <p:cNvPr id="837" name="Google Shape;837;p72"/>
          <p:cNvCxnSpPr/>
          <p:nvPr/>
        </p:nvCxnSpPr>
        <p:spPr>
          <a:xfrm rot="10800000">
            <a:off x="7001175" y="1919350"/>
            <a:ext cx="0" cy="1252200"/>
          </a:xfrm>
          <a:prstGeom prst="straightConnector1">
            <a:avLst/>
          </a:prstGeom>
          <a:noFill/>
          <a:ln cap="flat" cmpd="sng" w="9525">
            <a:solidFill>
              <a:srgbClr val="CCCCCC"/>
            </a:solidFill>
            <a:prstDash val="solid"/>
            <a:round/>
            <a:headEnd len="med" w="med" type="none"/>
            <a:tailEnd len="med" w="med" type="none"/>
          </a:ln>
        </p:spPr>
      </p:cxnSp>
      <p:cxnSp>
        <p:nvCxnSpPr>
          <p:cNvPr id="838" name="Google Shape;838;p72"/>
          <p:cNvCxnSpPr/>
          <p:nvPr/>
        </p:nvCxnSpPr>
        <p:spPr>
          <a:xfrm rot="10800000">
            <a:off x="5705775" y="2344425"/>
            <a:ext cx="0" cy="960000"/>
          </a:xfrm>
          <a:prstGeom prst="straightConnector1">
            <a:avLst/>
          </a:prstGeom>
          <a:noFill/>
          <a:ln cap="flat" cmpd="sng" w="9525">
            <a:solidFill>
              <a:srgbClr val="CCCCCC"/>
            </a:solidFill>
            <a:prstDash val="solid"/>
            <a:round/>
            <a:headEnd len="med" w="med" type="none"/>
            <a:tailEnd len="med" w="med" type="none"/>
          </a:ln>
        </p:spPr>
      </p:cxnSp>
      <p:cxnSp>
        <p:nvCxnSpPr>
          <p:cNvPr id="839" name="Google Shape;839;p72"/>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840" name="Google Shape;840;p72"/>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841" name="Google Shape;841;p72"/>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842" name="Google Shape;842;p72"/>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843" name="Google Shape;843;p72"/>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4" name="Google Shape;844;p72"/>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45" name="Google Shape;845;p72"/>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46" name="Google Shape;846;p72"/>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47" name="Google Shape;847;p72"/>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48" name="Google Shape;848;p72"/>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49" name="Google Shape;849;p72"/>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50" name="Google Shape;850;p72"/>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51" name="Google Shape;851;p72"/>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52" name="Google Shape;852;p72"/>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53" name="Google Shape;853;p72"/>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54" name="Google Shape;854;p72"/>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55" name="Google Shape;855;p72"/>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856" name="Google Shape;856;p72"/>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857" name="Google Shape;857;p72"/>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2"/>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2"/>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2"/>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2"/>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2"/>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863" name="Google Shape;863;p72"/>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864" name="Google Shape;864;p72"/>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865" name="Google Shape;865;p72"/>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866" name="Google Shape;866;p72"/>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867" name="Google Shape;867;p72"/>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868" name="Google Shape;868;p72"/>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869" name="Google Shape;869;p72"/>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870" name="Google Shape;870;p72"/>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871" name="Google Shape;871;p72"/>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872" name="Google Shape;872;p72"/>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873" name="Google Shape;873;p72"/>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874" name="Google Shape;874;p72"/>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875" name="Google Shape;875;p72"/>
          <p:cNvCxnSpPr/>
          <p:nvPr/>
        </p:nvCxnSpPr>
        <p:spPr>
          <a:xfrm flipH="1" rot="10800000">
            <a:off x="1594725" y="3027013"/>
            <a:ext cx="6910800" cy="714600"/>
          </a:xfrm>
          <a:prstGeom prst="straightConnector1">
            <a:avLst/>
          </a:prstGeom>
          <a:noFill/>
          <a:ln cap="flat" cmpd="sng" w="9525">
            <a:solidFill>
              <a:srgbClr val="DDA824"/>
            </a:solidFill>
            <a:prstDash val="solid"/>
            <a:round/>
            <a:headEnd len="med" w="med" type="none"/>
            <a:tailEnd len="med" w="med" type="none"/>
          </a:ln>
        </p:spPr>
      </p:cxnSp>
      <p:cxnSp>
        <p:nvCxnSpPr>
          <p:cNvPr id="876" name="Google Shape;876;p72"/>
          <p:cNvCxnSpPr>
            <a:endCxn id="843" idx="4"/>
          </p:cNvCxnSpPr>
          <p:nvPr/>
        </p:nvCxnSpPr>
        <p:spPr>
          <a:xfrm rot="10800000">
            <a:off x="2498125" y="3400575"/>
            <a:ext cx="0" cy="244800"/>
          </a:xfrm>
          <a:prstGeom prst="straightConnector1">
            <a:avLst/>
          </a:prstGeom>
          <a:noFill/>
          <a:ln cap="flat" cmpd="sng" w="9525">
            <a:solidFill>
              <a:srgbClr val="CCCCCC"/>
            </a:solidFill>
            <a:prstDash val="solid"/>
            <a:round/>
            <a:headEnd len="med" w="med" type="none"/>
            <a:tailEnd len="med" w="med" type="none"/>
          </a:ln>
        </p:spPr>
      </p:cxnSp>
      <p:cxnSp>
        <p:nvCxnSpPr>
          <p:cNvPr id="877" name="Google Shape;877;p72"/>
          <p:cNvCxnSpPr/>
          <p:nvPr/>
        </p:nvCxnSpPr>
        <p:spPr>
          <a:xfrm rot="10800000">
            <a:off x="3191175" y="2897375"/>
            <a:ext cx="0" cy="672900"/>
          </a:xfrm>
          <a:prstGeom prst="straightConnector1">
            <a:avLst/>
          </a:prstGeom>
          <a:noFill/>
          <a:ln cap="flat" cmpd="sng" w="9525">
            <a:solidFill>
              <a:srgbClr val="CCCCCC"/>
            </a:solidFill>
            <a:prstDash val="solid"/>
            <a:round/>
            <a:headEnd len="med" w="med" type="none"/>
            <a:tailEnd len="med" w="med" type="none"/>
          </a:ln>
        </p:spPr>
      </p:cxnSp>
      <p:cxnSp>
        <p:nvCxnSpPr>
          <p:cNvPr id="878" name="Google Shape;878;p72"/>
          <p:cNvCxnSpPr/>
          <p:nvPr/>
        </p:nvCxnSpPr>
        <p:spPr>
          <a:xfrm rot="10800000">
            <a:off x="6467775" y="1982875"/>
            <a:ext cx="0" cy="1252200"/>
          </a:xfrm>
          <a:prstGeom prst="straightConnector1">
            <a:avLst/>
          </a:prstGeom>
          <a:noFill/>
          <a:ln cap="flat" cmpd="sng" w="9525">
            <a:solidFill>
              <a:srgbClr val="CCCCCC"/>
            </a:solidFill>
            <a:prstDash val="solid"/>
            <a:round/>
            <a:headEnd len="med" w="med" type="none"/>
            <a:tailEnd len="med" w="med" type="none"/>
          </a:ln>
        </p:spPr>
      </p:cxnSp>
      <p:cxnSp>
        <p:nvCxnSpPr>
          <p:cNvPr id="879" name="Google Shape;879;p72"/>
          <p:cNvCxnSpPr/>
          <p:nvPr/>
        </p:nvCxnSpPr>
        <p:spPr>
          <a:xfrm rot="10800000">
            <a:off x="7382175" y="1486750"/>
            <a:ext cx="0" cy="1644300"/>
          </a:xfrm>
          <a:prstGeom prst="straightConnector1">
            <a:avLst/>
          </a:prstGeom>
          <a:noFill/>
          <a:ln cap="flat" cmpd="sng" w="9525">
            <a:solidFill>
              <a:srgbClr val="CCCCCC"/>
            </a:solidFill>
            <a:prstDash val="solid"/>
            <a:round/>
            <a:headEnd len="med" w="med" type="none"/>
            <a:tailEnd len="med" w="med" type="none"/>
          </a:ln>
        </p:spPr>
      </p:cxnSp>
      <p:cxnSp>
        <p:nvCxnSpPr>
          <p:cNvPr id="880" name="Google Shape;880;p72"/>
          <p:cNvCxnSpPr/>
          <p:nvPr/>
        </p:nvCxnSpPr>
        <p:spPr>
          <a:xfrm>
            <a:off x="1925725" y="263475"/>
            <a:ext cx="0" cy="244800"/>
          </a:xfrm>
          <a:prstGeom prst="straightConnector1">
            <a:avLst/>
          </a:prstGeom>
          <a:noFill/>
          <a:ln cap="flat" cmpd="sng" w="9525">
            <a:solidFill>
              <a:srgbClr val="CCCCCC"/>
            </a:solidFill>
            <a:prstDash val="solid"/>
            <a:round/>
            <a:headEnd len="med" w="med" type="none"/>
            <a:tailEnd len="med" w="med" type="none"/>
          </a:ln>
        </p:spPr>
      </p:cxnSp>
      <p:cxnSp>
        <p:nvCxnSpPr>
          <p:cNvPr id="881" name="Google Shape;881;p72"/>
          <p:cNvCxnSpPr/>
          <p:nvPr/>
        </p:nvCxnSpPr>
        <p:spPr>
          <a:xfrm>
            <a:off x="2386025" y="49425"/>
            <a:ext cx="0" cy="672900"/>
          </a:xfrm>
          <a:prstGeom prst="straightConnector1">
            <a:avLst/>
          </a:prstGeom>
          <a:noFill/>
          <a:ln cap="flat" cmpd="sng" w="9525">
            <a:solidFill>
              <a:srgbClr val="CCCCCC"/>
            </a:solidFill>
            <a:prstDash val="solid"/>
            <a:round/>
            <a:headEnd len="med" w="med" type="none"/>
            <a:tailEnd len="med" w="med" type="none"/>
          </a:ln>
        </p:spPr>
      </p:cxnSp>
      <p:cxnSp>
        <p:nvCxnSpPr>
          <p:cNvPr id="882" name="Google Shape;882;p72"/>
          <p:cNvCxnSpPr/>
          <p:nvPr/>
        </p:nvCxnSpPr>
        <p:spPr>
          <a:xfrm>
            <a:off x="1362875" y="-94125"/>
            <a:ext cx="0" cy="960000"/>
          </a:xfrm>
          <a:prstGeom prst="straightConnector1">
            <a:avLst/>
          </a:prstGeom>
          <a:noFill/>
          <a:ln cap="flat" cmpd="sng" w="9525">
            <a:solidFill>
              <a:srgbClr val="CCCCCC"/>
            </a:solidFill>
            <a:prstDash val="solid"/>
            <a:round/>
            <a:headEnd len="med" w="med" type="none"/>
            <a:tailEnd len="med" w="med" type="none"/>
          </a:ln>
        </p:spPr>
      </p:cxnSp>
      <p:cxnSp>
        <p:nvCxnSpPr>
          <p:cNvPr id="883" name="Google Shape;883;p72"/>
          <p:cNvCxnSpPr/>
          <p:nvPr/>
        </p:nvCxnSpPr>
        <p:spPr>
          <a:xfrm>
            <a:off x="3348575" y="-240225"/>
            <a:ext cx="0" cy="1252200"/>
          </a:xfrm>
          <a:prstGeom prst="straightConnector1">
            <a:avLst/>
          </a:prstGeom>
          <a:noFill/>
          <a:ln cap="flat" cmpd="sng" w="9525">
            <a:solidFill>
              <a:srgbClr val="CCCCCC"/>
            </a:solidFill>
            <a:prstDash val="solid"/>
            <a:round/>
            <a:headEnd len="med" w="med" type="none"/>
            <a:tailEnd len="med" w="med" type="none"/>
          </a:ln>
        </p:spPr>
      </p:cxnSp>
      <p:cxnSp>
        <p:nvCxnSpPr>
          <p:cNvPr id="884" name="Google Shape;884;p72"/>
          <p:cNvCxnSpPr/>
          <p:nvPr/>
        </p:nvCxnSpPr>
        <p:spPr>
          <a:xfrm>
            <a:off x="4600775" y="-240225"/>
            <a:ext cx="0" cy="1252200"/>
          </a:xfrm>
          <a:prstGeom prst="straightConnector1">
            <a:avLst/>
          </a:prstGeom>
          <a:noFill/>
          <a:ln cap="flat" cmpd="sng" w="9525">
            <a:solidFill>
              <a:srgbClr val="CCCCCC"/>
            </a:solidFill>
            <a:prstDash val="solid"/>
            <a:round/>
            <a:headEnd len="med" w="med" type="none"/>
            <a:tailEnd len="med" w="med" type="none"/>
          </a:ln>
        </p:spPr>
      </p:cxnSp>
      <p:cxnSp>
        <p:nvCxnSpPr>
          <p:cNvPr id="885" name="Google Shape;885;p72"/>
          <p:cNvCxnSpPr/>
          <p:nvPr/>
        </p:nvCxnSpPr>
        <p:spPr>
          <a:xfrm>
            <a:off x="6049025" y="-436275"/>
            <a:ext cx="0" cy="1644300"/>
          </a:xfrm>
          <a:prstGeom prst="straightConnector1">
            <a:avLst/>
          </a:prstGeom>
          <a:noFill/>
          <a:ln cap="flat" cmpd="sng" w="9525">
            <a:solidFill>
              <a:srgbClr val="CCCCCC"/>
            </a:solidFill>
            <a:prstDash val="solid"/>
            <a:round/>
            <a:headEnd len="med" w="med" type="none"/>
            <a:tailEnd len="med" w="med" type="none"/>
          </a:ln>
        </p:spPr>
      </p:cxnSp>
      <p:sp>
        <p:nvSpPr>
          <p:cNvPr id="886" name="Google Shape;886;p72"/>
          <p:cNvSpPr txBox="1"/>
          <p:nvPr/>
        </p:nvSpPr>
        <p:spPr>
          <a:xfrm>
            <a:off x="-925" y="191625"/>
            <a:ext cx="9600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Guess 1</a:t>
            </a:r>
            <a:endParaRPr>
              <a:solidFill>
                <a:srgbClr val="CCCCCC"/>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cxnSp>
        <p:nvCxnSpPr>
          <p:cNvPr id="891" name="Google Shape;891;p73"/>
          <p:cNvCxnSpPr/>
          <p:nvPr/>
        </p:nvCxnSpPr>
        <p:spPr>
          <a:xfrm rot="10800000">
            <a:off x="7001175" y="1919475"/>
            <a:ext cx="0" cy="1625100"/>
          </a:xfrm>
          <a:prstGeom prst="straightConnector1">
            <a:avLst/>
          </a:prstGeom>
          <a:noFill/>
          <a:ln cap="flat" cmpd="sng" w="9525">
            <a:solidFill>
              <a:srgbClr val="CCCCCC"/>
            </a:solidFill>
            <a:prstDash val="solid"/>
            <a:round/>
            <a:headEnd len="med" w="med" type="none"/>
            <a:tailEnd len="med" w="med" type="none"/>
          </a:ln>
        </p:spPr>
      </p:cxnSp>
      <p:cxnSp>
        <p:nvCxnSpPr>
          <p:cNvPr id="892" name="Google Shape;892;p73"/>
          <p:cNvCxnSpPr>
            <a:endCxn id="893" idx="4"/>
          </p:cNvCxnSpPr>
          <p:nvPr/>
        </p:nvCxnSpPr>
        <p:spPr>
          <a:xfrm rot="10800000">
            <a:off x="5705775" y="2363950"/>
            <a:ext cx="0" cy="1206300"/>
          </a:xfrm>
          <a:prstGeom prst="straightConnector1">
            <a:avLst/>
          </a:prstGeom>
          <a:noFill/>
          <a:ln cap="flat" cmpd="sng" w="9525">
            <a:solidFill>
              <a:srgbClr val="CCCCCC"/>
            </a:solidFill>
            <a:prstDash val="solid"/>
            <a:round/>
            <a:headEnd len="med" w="med" type="none"/>
            <a:tailEnd len="med" w="med" type="none"/>
          </a:ln>
        </p:spPr>
      </p:cxnSp>
      <p:cxnSp>
        <p:nvCxnSpPr>
          <p:cNvPr id="894" name="Google Shape;894;p73"/>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895" name="Google Shape;895;p73"/>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896" name="Google Shape;896;p73"/>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897" name="Google Shape;897;p73"/>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898" name="Google Shape;898;p73"/>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9" name="Google Shape;899;p73"/>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00" name="Google Shape;900;p73"/>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01" name="Google Shape;901;p73"/>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02" name="Google Shape;902;p73"/>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03" name="Google Shape;903;p73"/>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04" name="Google Shape;904;p73"/>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05" name="Google Shape;905;p73"/>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06" name="Google Shape;906;p73"/>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07" name="Google Shape;907;p73"/>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08" name="Google Shape;908;p73"/>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09" name="Google Shape;909;p73"/>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10" name="Google Shape;910;p73"/>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11" name="Google Shape;911;p73"/>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912" name="Google Shape;912;p73"/>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3"/>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3"/>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3"/>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3"/>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3"/>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917" name="Google Shape;917;p73"/>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918" name="Google Shape;918;p73"/>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919" name="Google Shape;919;p73"/>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920" name="Google Shape;920;p73"/>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921" name="Google Shape;921;p73"/>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922" name="Google Shape;922;p73"/>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923" name="Google Shape;923;p73"/>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924" name="Google Shape;924;p73"/>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925" name="Google Shape;925;p73"/>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926" name="Google Shape;926;p73"/>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927" name="Google Shape;927;p73"/>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928" name="Google Shape;928;p73"/>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929" name="Google Shape;929;p73"/>
          <p:cNvCxnSpPr/>
          <p:nvPr/>
        </p:nvCxnSpPr>
        <p:spPr>
          <a:xfrm flipH="1" rot="10800000">
            <a:off x="1594725" y="3480913"/>
            <a:ext cx="6999000" cy="260700"/>
          </a:xfrm>
          <a:prstGeom prst="straightConnector1">
            <a:avLst/>
          </a:prstGeom>
          <a:noFill/>
          <a:ln cap="flat" cmpd="sng" w="9525">
            <a:solidFill>
              <a:srgbClr val="DDA824"/>
            </a:solidFill>
            <a:prstDash val="solid"/>
            <a:round/>
            <a:headEnd len="med" w="med" type="none"/>
            <a:tailEnd len="med" w="med" type="none"/>
          </a:ln>
        </p:spPr>
      </p:cxnSp>
      <p:cxnSp>
        <p:nvCxnSpPr>
          <p:cNvPr id="930" name="Google Shape;930;p73"/>
          <p:cNvCxnSpPr>
            <a:endCxn id="898" idx="4"/>
          </p:cNvCxnSpPr>
          <p:nvPr/>
        </p:nvCxnSpPr>
        <p:spPr>
          <a:xfrm rot="10800000">
            <a:off x="2498125" y="3400575"/>
            <a:ext cx="0" cy="300000"/>
          </a:xfrm>
          <a:prstGeom prst="straightConnector1">
            <a:avLst/>
          </a:prstGeom>
          <a:noFill/>
          <a:ln cap="flat" cmpd="sng" w="9525">
            <a:solidFill>
              <a:srgbClr val="CCCCCC"/>
            </a:solidFill>
            <a:prstDash val="solid"/>
            <a:round/>
            <a:headEnd len="med" w="med" type="none"/>
            <a:tailEnd len="med" w="med" type="none"/>
          </a:ln>
        </p:spPr>
      </p:cxnSp>
      <p:cxnSp>
        <p:nvCxnSpPr>
          <p:cNvPr id="931" name="Google Shape;931;p73"/>
          <p:cNvCxnSpPr/>
          <p:nvPr/>
        </p:nvCxnSpPr>
        <p:spPr>
          <a:xfrm rot="10800000">
            <a:off x="3191175" y="2897500"/>
            <a:ext cx="0" cy="780000"/>
          </a:xfrm>
          <a:prstGeom prst="straightConnector1">
            <a:avLst/>
          </a:prstGeom>
          <a:noFill/>
          <a:ln cap="flat" cmpd="sng" w="9525">
            <a:solidFill>
              <a:srgbClr val="CCCCCC"/>
            </a:solidFill>
            <a:prstDash val="solid"/>
            <a:round/>
            <a:headEnd len="med" w="med" type="none"/>
            <a:tailEnd len="med" w="med" type="none"/>
          </a:ln>
        </p:spPr>
      </p:cxnSp>
      <p:cxnSp>
        <p:nvCxnSpPr>
          <p:cNvPr id="932" name="Google Shape;932;p73"/>
          <p:cNvCxnSpPr/>
          <p:nvPr/>
        </p:nvCxnSpPr>
        <p:spPr>
          <a:xfrm rot="10800000">
            <a:off x="6467775" y="1982925"/>
            <a:ext cx="0" cy="1550100"/>
          </a:xfrm>
          <a:prstGeom prst="straightConnector1">
            <a:avLst/>
          </a:prstGeom>
          <a:noFill/>
          <a:ln cap="flat" cmpd="sng" w="9525">
            <a:solidFill>
              <a:srgbClr val="CCCCCC"/>
            </a:solidFill>
            <a:prstDash val="solid"/>
            <a:round/>
            <a:headEnd len="med" w="med" type="none"/>
            <a:tailEnd len="med" w="med" type="none"/>
          </a:ln>
        </p:spPr>
      </p:cxnSp>
      <p:cxnSp>
        <p:nvCxnSpPr>
          <p:cNvPr id="933" name="Google Shape;933;p73"/>
          <p:cNvCxnSpPr/>
          <p:nvPr/>
        </p:nvCxnSpPr>
        <p:spPr>
          <a:xfrm rot="10800000">
            <a:off x="7382175" y="1486875"/>
            <a:ext cx="0" cy="2034600"/>
          </a:xfrm>
          <a:prstGeom prst="straightConnector1">
            <a:avLst/>
          </a:prstGeom>
          <a:noFill/>
          <a:ln cap="flat" cmpd="sng" w="9525">
            <a:solidFill>
              <a:srgbClr val="CCCCCC"/>
            </a:solidFill>
            <a:prstDash val="solid"/>
            <a:round/>
            <a:headEnd len="med" w="med" type="none"/>
            <a:tailEnd len="med" w="med" type="none"/>
          </a:ln>
        </p:spPr>
      </p:cxnSp>
      <p:cxnSp>
        <p:nvCxnSpPr>
          <p:cNvPr id="934" name="Google Shape;934;p73"/>
          <p:cNvCxnSpPr/>
          <p:nvPr/>
        </p:nvCxnSpPr>
        <p:spPr>
          <a:xfrm>
            <a:off x="1925725" y="263475"/>
            <a:ext cx="0" cy="244800"/>
          </a:xfrm>
          <a:prstGeom prst="straightConnector1">
            <a:avLst/>
          </a:prstGeom>
          <a:noFill/>
          <a:ln cap="flat" cmpd="sng" w="9525">
            <a:solidFill>
              <a:srgbClr val="CCCCCC"/>
            </a:solidFill>
            <a:prstDash val="solid"/>
            <a:round/>
            <a:headEnd len="med" w="med" type="none"/>
            <a:tailEnd len="med" w="med" type="none"/>
          </a:ln>
        </p:spPr>
      </p:cxnSp>
      <p:cxnSp>
        <p:nvCxnSpPr>
          <p:cNvPr id="935" name="Google Shape;935;p73"/>
          <p:cNvCxnSpPr/>
          <p:nvPr/>
        </p:nvCxnSpPr>
        <p:spPr>
          <a:xfrm>
            <a:off x="2386025" y="49425"/>
            <a:ext cx="0" cy="672900"/>
          </a:xfrm>
          <a:prstGeom prst="straightConnector1">
            <a:avLst/>
          </a:prstGeom>
          <a:noFill/>
          <a:ln cap="flat" cmpd="sng" w="9525">
            <a:solidFill>
              <a:srgbClr val="CCCCCC"/>
            </a:solidFill>
            <a:prstDash val="solid"/>
            <a:round/>
            <a:headEnd len="med" w="med" type="none"/>
            <a:tailEnd len="med" w="med" type="none"/>
          </a:ln>
        </p:spPr>
      </p:cxnSp>
      <p:cxnSp>
        <p:nvCxnSpPr>
          <p:cNvPr id="936" name="Google Shape;936;p73"/>
          <p:cNvCxnSpPr/>
          <p:nvPr/>
        </p:nvCxnSpPr>
        <p:spPr>
          <a:xfrm>
            <a:off x="1362875" y="-94125"/>
            <a:ext cx="0" cy="960000"/>
          </a:xfrm>
          <a:prstGeom prst="straightConnector1">
            <a:avLst/>
          </a:prstGeom>
          <a:noFill/>
          <a:ln cap="flat" cmpd="sng" w="9525">
            <a:solidFill>
              <a:srgbClr val="CCCCCC"/>
            </a:solidFill>
            <a:prstDash val="solid"/>
            <a:round/>
            <a:headEnd len="med" w="med" type="none"/>
            <a:tailEnd len="med" w="med" type="none"/>
          </a:ln>
        </p:spPr>
      </p:cxnSp>
      <p:cxnSp>
        <p:nvCxnSpPr>
          <p:cNvPr id="937" name="Google Shape;937;p73"/>
          <p:cNvCxnSpPr/>
          <p:nvPr/>
        </p:nvCxnSpPr>
        <p:spPr>
          <a:xfrm>
            <a:off x="3348575" y="-240225"/>
            <a:ext cx="0" cy="1252200"/>
          </a:xfrm>
          <a:prstGeom prst="straightConnector1">
            <a:avLst/>
          </a:prstGeom>
          <a:noFill/>
          <a:ln cap="flat" cmpd="sng" w="9525">
            <a:solidFill>
              <a:srgbClr val="CCCCCC"/>
            </a:solidFill>
            <a:prstDash val="solid"/>
            <a:round/>
            <a:headEnd len="med" w="med" type="none"/>
            <a:tailEnd len="med" w="med" type="none"/>
          </a:ln>
        </p:spPr>
      </p:cxnSp>
      <p:cxnSp>
        <p:nvCxnSpPr>
          <p:cNvPr id="938" name="Google Shape;938;p73"/>
          <p:cNvCxnSpPr/>
          <p:nvPr/>
        </p:nvCxnSpPr>
        <p:spPr>
          <a:xfrm>
            <a:off x="4600775" y="-240225"/>
            <a:ext cx="0" cy="1252200"/>
          </a:xfrm>
          <a:prstGeom prst="straightConnector1">
            <a:avLst/>
          </a:prstGeom>
          <a:noFill/>
          <a:ln cap="flat" cmpd="sng" w="9525">
            <a:solidFill>
              <a:srgbClr val="CCCCCC"/>
            </a:solidFill>
            <a:prstDash val="solid"/>
            <a:round/>
            <a:headEnd len="med" w="med" type="none"/>
            <a:tailEnd len="med" w="med" type="none"/>
          </a:ln>
        </p:spPr>
      </p:cxnSp>
      <p:cxnSp>
        <p:nvCxnSpPr>
          <p:cNvPr id="939" name="Google Shape;939;p73"/>
          <p:cNvCxnSpPr/>
          <p:nvPr/>
        </p:nvCxnSpPr>
        <p:spPr>
          <a:xfrm>
            <a:off x="6049025" y="-436275"/>
            <a:ext cx="0" cy="1644300"/>
          </a:xfrm>
          <a:prstGeom prst="straightConnector1">
            <a:avLst/>
          </a:prstGeom>
          <a:noFill/>
          <a:ln cap="flat" cmpd="sng" w="9525">
            <a:solidFill>
              <a:srgbClr val="CCCCCC"/>
            </a:solidFill>
            <a:prstDash val="solid"/>
            <a:round/>
            <a:headEnd len="med" w="med" type="none"/>
            <a:tailEnd len="med" w="med" type="none"/>
          </a:ln>
        </p:spPr>
      </p:cxnSp>
      <p:cxnSp>
        <p:nvCxnSpPr>
          <p:cNvPr id="940" name="Google Shape;940;p73"/>
          <p:cNvCxnSpPr/>
          <p:nvPr/>
        </p:nvCxnSpPr>
        <p:spPr>
          <a:xfrm>
            <a:off x="5375363" y="-323300"/>
            <a:ext cx="0" cy="2034600"/>
          </a:xfrm>
          <a:prstGeom prst="straightConnector1">
            <a:avLst/>
          </a:prstGeom>
          <a:noFill/>
          <a:ln cap="flat" cmpd="sng" w="9525">
            <a:solidFill>
              <a:srgbClr val="CCCCCC"/>
            </a:solidFill>
            <a:prstDash val="solid"/>
            <a:round/>
            <a:headEnd len="med" w="med" type="none"/>
            <a:tailEnd len="med" w="med" type="none"/>
          </a:ln>
        </p:spPr>
      </p:cxnSp>
      <p:cxnSp>
        <p:nvCxnSpPr>
          <p:cNvPr id="941" name="Google Shape;941;p73"/>
          <p:cNvCxnSpPr/>
          <p:nvPr/>
        </p:nvCxnSpPr>
        <p:spPr>
          <a:xfrm>
            <a:off x="1995413" y="-118550"/>
            <a:ext cx="0" cy="1625100"/>
          </a:xfrm>
          <a:prstGeom prst="straightConnector1">
            <a:avLst/>
          </a:prstGeom>
          <a:noFill/>
          <a:ln cap="flat" cmpd="sng" w="9525">
            <a:solidFill>
              <a:srgbClr val="CCCCCC"/>
            </a:solidFill>
            <a:prstDash val="solid"/>
            <a:round/>
            <a:headEnd len="med" w="med" type="none"/>
            <a:tailEnd len="med" w="med" type="none"/>
          </a:ln>
        </p:spPr>
      </p:cxnSp>
      <p:cxnSp>
        <p:nvCxnSpPr>
          <p:cNvPr id="942" name="Google Shape;942;p73"/>
          <p:cNvCxnSpPr/>
          <p:nvPr/>
        </p:nvCxnSpPr>
        <p:spPr>
          <a:xfrm>
            <a:off x="3583013" y="-81050"/>
            <a:ext cx="0" cy="1550100"/>
          </a:xfrm>
          <a:prstGeom prst="straightConnector1">
            <a:avLst/>
          </a:prstGeom>
          <a:noFill/>
          <a:ln cap="flat" cmpd="sng" w="9525">
            <a:solidFill>
              <a:srgbClr val="CCCCCC"/>
            </a:solidFill>
            <a:prstDash val="solid"/>
            <a:round/>
            <a:headEnd len="med" w="med" type="none"/>
            <a:tailEnd len="med" w="med" type="none"/>
          </a:ln>
        </p:spPr>
      </p:cxnSp>
      <p:cxnSp>
        <p:nvCxnSpPr>
          <p:cNvPr id="943" name="Google Shape;943;p73"/>
          <p:cNvCxnSpPr/>
          <p:nvPr/>
        </p:nvCxnSpPr>
        <p:spPr>
          <a:xfrm>
            <a:off x="6991838" y="90850"/>
            <a:ext cx="0" cy="1206300"/>
          </a:xfrm>
          <a:prstGeom prst="straightConnector1">
            <a:avLst/>
          </a:prstGeom>
          <a:noFill/>
          <a:ln cap="flat" cmpd="sng" w="9525">
            <a:solidFill>
              <a:srgbClr val="CCCCCC"/>
            </a:solidFill>
            <a:prstDash val="solid"/>
            <a:round/>
            <a:headEnd len="med" w="med" type="none"/>
            <a:tailEnd len="med" w="med" type="none"/>
          </a:ln>
        </p:spPr>
      </p:cxnSp>
      <p:cxnSp>
        <p:nvCxnSpPr>
          <p:cNvPr id="944" name="Google Shape;944;p73"/>
          <p:cNvCxnSpPr/>
          <p:nvPr/>
        </p:nvCxnSpPr>
        <p:spPr>
          <a:xfrm>
            <a:off x="7936413" y="304000"/>
            <a:ext cx="0" cy="780000"/>
          </a:xfrm>
          <a:prstGeom prst="straightConnector1">
            <a:avLst/>
          </a:prstGeom>
          <a:noFill/>
          <a:ln cap="flat" cmpd="sng" w="9525">
            <a:solidFill>
              <a:srgbClr val="CCCCCC"/>
            </a:solidFill>
            <a:prstDash val="solid"/>
            <a:round/>
            <a:headEnd len="med" w="med" type="none"/>
            <a:tailEnd len="med" w="med" type="none"/>
          </a:ln>
        </p:spPr>
      </p:cxnSp>
      <p:cxnSp>
        <p:nvCxnSpPr>
          <p:cNvPr id="945" name="Google Shape;945;p73"/>
          <p:cNvCxnSpPr/>
          <p:nvPr/>
        </p:nvCxnSpPr>
        <p:spPr>
          <a:xfrm>
            <a:off x="1032863" y="544000"/>
            <a:ext cx="0" cy="300000"/>
          </a:xfrm>
          <a:prstGeom prst="straightConnector1">
            <a:avLst/>
          </a:prstGeom>
          <a:noFill/>
          <a:ln cap="flat" cmpd="sng" w="9525">
            <a:solidFill>
              <a:srgbClr val="CCCCCC"/>
            </a:solidFill>
            <a:prstDash val="solid"/>
            <a:round/>
            <a:headEnd len="med" w="med" type="none"/>
            <a:tailEnd len="med" w="med" type="none"/>
          </a:ln>
        </p:spPr>
      </p:cxnSp>
      <p:sp>
        <p:nvSpPr>
          <p:cNvPr id="946" name="Google Shape;946;p73"/>
          <p:cNvSpPr txBox="1"/>
          <p:nvPr/>
        </p:nvSpPr>
        <p:spPr>
          <a:xfrm>
            <a:off x="-925" y="191625"/>
            <a:ext cx="9600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Guess 1</a:t>
            </a:r>
            <a:endParaRPr>
              <a:solidFill>
                <a:srgbClr val="CCCCCC"/>
              </a:solidFill>
            </a:endParaRPr>
          </a:p>
        </p:txBody>
      </p:sp>
      <p:sp>
        <p:nvSpPr>
          <p:cNvPr id="947" name="Google Shape;947;p73"/>
          <p:cNvSpPr txBox="1"/>
          <p:nvPr/>
        </p:nvSpPr>
        <p:spPr>
          <a:xfrm>
            <a:off x="-925" y="484906"/>
            <a:ext cx="9600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Guess 2</a:t>
            </a:r>
            <a:endParaRPr>
              <a:solidFill>
                <a:srgbClr val="CCCCCC"/>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cxnSp>
        <p:nvCxnSpPr>
          <p:cNvPr id="952" name="Google Shape;952;p74"/>
          <p:cNvCxnSpPr/>
          <p:nvPr/>
        </p:nvCxnSpPr>
        <p:spPr>
          <a:xfrm rot="10800000">
            <a:off x="2498125" y="3370650"/>
            <a:ext cx="0" cy="103500"/>
          </a:xfrm>
          <a:prstGeom prst="straightConnector1">
            <a:avLst/>
          </a:prstGeom>
          <a:noFill/>
          <a:ln cap="flat" cmpd="sng" w="9525">
            <a:solidFill>
              <a:srgbClr val="D9D9D9"/>
            </a:solidFill>
            <a:prstDash val="solid"/>
            <a:round/>
            <a:headEnd len="med" w="med" type="none"/>
            <a:tailEnd len="med" w="med" type="none"/>
          </a:ln>
        </p:spPr>
      </p:cxnSp>
      <p:cxnSp>
        <p:nvCxnSpPr>
          <p:cNvPr id="953" name="Google Shape;953;p74"/>
          <p:cNvCxnSpPr/>
          <p:nvPr/>
        </p:nvCxnSpPr>
        <p:spPr>
          <a:xfrm rot="10800000">
            <a:off x="7001175" y="1919475"/>
            <a:ext cx="0" cy="290100"/>
          </a:xfrm>
          <a:prstGeom prst="straightConnector1">
            <a:avLst/>
          </a:prstGeom>
          <a:noFill/>
          <a:ln cap="flat" cmpd="sng" w="9525">
            <a:solidFill>
              <a:srgbClr val="D9D9D9"/>
            </a:solidFill>
            <a:prstDash val="solid"/>
            <a:round/>
            <a:headEnd len="med" w="med" type="none"/>
            <a:tailEnd len="med" w="med" type="none"/>
          </a:ln>
        </p:spPr>
      </p:cxnSp>
      <p:cxnSp>
        <p:nvCxnSpPr>
          <p:cNvPr id="954" name="Google Shape;954;p74"/>
          <p:cNvCxnSpPr>
            <a:endCxn id="955" idx="4"/>
          </p:cNvCxnSpPr>
          <p:nvPr/>
        </p:nvCxnSpPr>
        <p:spPr>
          <a:xfrm rot="10800000">
            <a:off x="5705775" y="2363950"/>
            <a:ext cx="0" cy="238500"/>
          </a:xfrm>
          <a:prstGeom prst="straightConnector1">
            <a:avLst/>
          </a:prstGeom>
          <a:noFill/>
          <a:ln cap="flat" cmpd="sng" w="9525">
            <a:solidFill>
              <a:srgbClr val="D9D9D9"/>
            </a:solidFill>
            <a:prstDash val="solid"/>
            <a:round/>
            <a:headEnd len="med" w="med" type="none"/>
            <a:tailEnd len="med" w="med" type="none"/>
          </a:ln>
        </p:spPr>
      </p:cxnSp>
      <p:cxnSp>
        <p:nvCxnSpPr>
          <p:cNvPr id="956" name="Google Shape;956;p74"/>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957" name="Google Shape;957;p74"/>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958" name="Google Shape;958;p74"/>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959" name="Google Shape;959;p74"/>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960" name="Google Shape;960;p74"/>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1" name="Google Shape;961;p74"/>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62" name="Google Shape;962;p74"/>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63" name="Google Shape;963;p74"/>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64" name="Google Shape;964;p74"/>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65" name="Google Shape;965;p74"/>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66" name="Google Shape;966;p74"/>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67" name="Google Shape;967;p74"/>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68" name="Google Shape;968;p74"/>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69" name="Google Shape;969;p74"/>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70" name="Google Shape;970;p74"/>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71" name="Google Shape;971;p74"/>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72" name="Google Shape;972;p74"/>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973" name="Google Shape;973;p74"/>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974" name="Google Shape;974;p74"/>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4"/>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4"/>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4"/>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4"/>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4"/>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979" name="Google Shape;979;p74"/>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980" name="Google Shape;980;p74"/>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981" name="Google Shape;981;p74"/>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982" name="Google Shape;982;p74"/>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983" name="Google Shape;983;p74"/>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984" name="Google Shape;984;p74"/>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985" name="Google Shape;985;p74"/>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986" name="Google Shape;986;p74"/>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987" name="Google Shape;987;p74"/>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988" name="Google Shape;988;p74"/>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989" name="Google Shape;989;p74"/>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990" name="Google Shape;990;p74"/>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991" name="Google Shape;991;p74"/>
          <p:cNvCxnSpPr/>
          <p:nvPr/>
        </p:nvCxnSpPr>
        <p:spPr>
          <a:xfrm flipH="1" rot="10800000">
            <a:off x="1594725" y="1885813"/>
            <a:ext cx="6588600" cy="1855800"/>
          </a:xfrm>
          <a:prstGeom prst="straightConnector1">
            <a:avLst/>
          </a:prstGeom>
          <a:noFill/>
          <a:ln cap="flat" cmpd="sng" w="9525">
            <a:solidFill>
              <a:srgbClr val="DDA824"/>
            </a:solidFill>
            <a:prstDash val="solid"/>
            <a:round/>
            <a:headEnd len="med" w="med" type="none"/>
            <a:tailEnd len="med" w="med" type="none"/>
          </a:ln>
        </p:spPr>
      </p:cxnSp>
      <p:cxnSp>
        <p:nvCxnSpPr>
          <p:cNvPr id="992" name="Google Shape;992;p74"/>
          <p:cNvCxnSpPr/>
          <p:nvPr/>
        </p:nvCxnSpPr>
        <p:spPr>
          <a:xfrm rot="10800000">
            <a:off x="3191175" y="2897350"/>
            <a:ext cx="0" cy="375600"/>
          </a:xfrm>
          <a:prstGeom prst="straightConnector1">
            <a:avLst/>
          </a:prstGeom>
          <a:noFill/>
          <a:ln cap="flat" cmpd="sng" w="9525">
            <a:solidFill>
              <a:srgbClr val="D9D9D9"/>
            </a:solidFill>
            <a:prstDash val="solid"/>
            <a:round/>
            <a:headEnd len="med" w="med" type="none"/>
            <a:tailEnd len="med" w="med" type="none"/>
          </a:ln>
        </p:spPr>
      </p:cxnSp>
      <p:cxnSp>
        <p:nvCxnSpPr>
          <p:cNvPr id="993" name="Google Shape;993;p74"/>
          <p:cNvCxnSpPr/>
          <p:nvPr/>
        </p:nvCxnSpPr>
        <p:spPr>
          <a:xfrm rot="10800000">
            <a:off x="6467775" y="1983050"/>
            <a:ext cx="0" cy="376800"/>
          </a:xfrm>
          <a:prstGeom prst="straightConnector1">
            <a:avLst/>
          </a:prstGeom>
          <a:noFill/>
          <a:ln cap="flat" cmpd="sng" w="9525">
            <a:solidFill>
              <a:srgbClr val="D9D9D9"/>
            </a:solidFill>
            <a:prstDash val="solid"/>
            <a:round/>
            <a:headEnd len="med" w="med" type="none"/>
            <a:tailEnd len="med" w="med" type="none"/>
          </a:ln>
        </p:spPr>
      </p:cxnSp>
      <p:cxnSp>
        <p:nvCxnSpPr>
          <p:cNvPr id="994" name="Google Shape;994;p74"/>
          <p:cNvCxnSpPr/>
          <p:nvPr/>
        </p:nvCxnSpPr>
        <p:spPr>
          <a:xfrm rot="10800000">
            <a:off x="7382175" y="1486800"/>
            <a:ext cx="0" cy="607200"/>
          </a:xfrm>
          <a:prstGeom prst="straightConnector1">
            <a:avLst/>
          </a:prstGeom>
          <a:noFill/>
          <a:ln cap="flat" cmpd="sng" w="9525">
            <a:solidFill>
              <a:srgbClr val="D9D9D9"/>
            </a:solidFill>
            <a:prstDash val="solid"/>
            <a:round/>
            <a:headEnd len="med" w="med" type="none"/>
            <a:tailEnd len="med" w="med" type="none"/>
          </a:ln>
        </p:spPr>
      </p:cxnSp>
      <p:cxnSp>
        <p:nvCxnSpPr>
          <p:cNvPr id="995" name="Google Shape;995;p74"/>
          <p:cNvCxnSpPr/>
          <p:nvPr/>
        </p:nvCxnSpPr>
        <p:spPr>
          <a:xfrm>
            <a:off x="1925725" y="263475"/>
            <a:ext cx="0" cy="244800"/>
          </a:xfrm>
          <a:prstGeom prst="straightConnector1">
            <a:avLst/>
          </a:prstGeom>
          <a:noFill/>
          <a:ln cap="flat" cmpd="sng" w="9525">
            <a:solidFill>
              <a:srgbClr val="D9D9D9"/>
            </a:solidFill>
            <a:prstDash val="solid"/>
            <a:round/>
            <a:headEnd len="med" w="med" type="none"/>
            <a:tailEnd len="med" w="med" type="none"/>
          </a:ln>
        </p:spPr>
      </p:cxnSp>
      <p:cxnSp>
        <p:nvCxnSpPr>
          <p:cNvPr id="996" name="Google Shape;996;p74"/>
          <p:cNvCxnSpPr/>
          <p:nvPr/>
        </p:nvCxnSpPr>
        <p:spPr>
          <a:xfrm>
            <a:off x="2386025" y="49425"/>
            <a:ext cx="0" cy="672900"/>
          </a:xfrm>
          <a:prstGeom prst="straightConnector1">
            <a:avLst/>
          </a:prstGeom>
          <a:noFill/>
          <a:ln cap="flat" cmpd="sng" w="9525">
            <a:solidFill>
              <a:srgbClr val="D9D9D9"/>
            </a:solidFill>
            <a:prstDash val="solid"/>
            <a:round/>
            <a:headEnd len="med" w="med" type="none"/>
            <a:tailEnd len="med" w="med" type="none"/>
          </a:ln>
        </p:spPr>
      </p:cxnSp>
      <p:cxnSp>
        <p:nvCxnSpPr>
          <p:cNvPr id="997" name="Google Shape;997;p74"/>
          <p:cNvCxnSpPr/>
          <p:nvPr/>
        </p:nvCxnSpPr>
        <p:spPr>
          <a:xfrm>
            <a:off x="1362875" y="-94125"/>
            <a:ext cx="0" cy="960000"/>
          </a:xfrm>
          <a:prstGeom prst="straightConnector1">
            <a:avLst/>
          </a:prstGeom>
          <a:noFill/>
          <a:ln cap="flat" cmpd="sng" w="9525">
            <a:solidFill>
              <a:srgbClr val="D9D9D9"/>
            </a:solidFill>
            <a:prstDash val="solid"/>
            <a:round/>
            <a:headEnd len="med" w="med" type="none"/>
            <a:tailEnd len="med" w="med" type="none"/>
          </a:ln>
        </p:spPr>
      </p:cxnSp>
      <p:cxnSp>
        <p:nvCxnSpPr>
          <p:cNvPr id="998" name="Google Shape;998;p74"/>
          <p:cNvCxnSpPr/>
          <p:nvPr/>
        </p:nvCxnSpPr>
        <p:spPr>
          <a:xfrm>
            <a:off x="3348575" y="-240225"/>
            <a:ext cx="0" cy="1252200"/>
          </a:xfrm>
          <a:prstGeom prst="straightConnector1">
            <a:avLst/>
          </a:prstGeom>
          <a:noFill/>
          <a:ln cap="flat" cmpd="sng" w="9525">
            <a:solidFill>
              <a:srgbClr val="D9D9D9"/>
            </a:solidFill>
            <a:prstDash val="solid"/>
            <a:round/>
            <a:headEnd len="med" w="med" type="none"/>
            <a:tailEnd len="med" w="med" type="none"/>
          </a:ln>
        </p:spPr>
      </p:cxnSp>
      <p:cxnSp>
        <p:nvCxnSpPr>
          <p:cNvPr id="999" name="Google Shape;999;p74"/>
          <p:cNvCxnSpPr/>
          <p:nvPr/>
        </p:nvCxnSpPr>
        <p:spPr>
          <a:xfrm>
            <a:off x="4600775" y="-240225"/>
            <a:ext cx="0" cy="1252200"/>
          </a:xfrm>
          <a:prstGeom prst="straightConnector1">
            <a:avLst/>
          </a:prstGeom>
          <a:noFill/>
          <a:ln cap="flat" cmpd="sng" w="9525">
            <a:solidFill>
              <a:srgbClr val="D9D9D9"/>
            </a:solidFill>
            <a:prstDash val="solid"/>
            <a:round/>
            <a:headEnd len="med" w="med" type="none"/>
            <a:tailEnd len="med" w="med" type="none"/>
          </a:ln>
        </p:spPr>
      </p:cxnSp>
      <p:cxnSp>
        <p:nvCxnSpPr>
          <p:cNvPr id="1000" name="Google Shape;1000;p74"/>
          <p:cNvCxnSpPr/>
          <p:nvPr/>
        </p:nvCxnSpPr>
        <p:spPr>
          <a:xfrm>
            <a:off x="6049025" y="-436275"/>
            <a:ext cx="0" cy="1644300"/>
          </a:xfrm>
          <a:prstGeom prst="straightConnector1">
            <a:avLst/>
          </a:prstGeom>
          <a:noFill/>
          <a:ln cap="flat" cmpd="sng" w="9525">
            <a:solidFill>
              <a:srgbClr val="D9D9D9"/>
            </a:solidFill>
            <a:prstDash val="solid"/>
            <a:round/>
            <a:headEnd len="med" w="med" type="none"/>
            <a:tailEnd len="med" w="med" type="none"/>
          </a:ln>
        </p:spPr>
      </p:cxnSp>
      <p:cxnSp>
        <p:nvCxnSpPr>
          <p:cNvPr id="1001" name="Google Shape;1001;p74"/>
          <p:cNvCxnSpPr/>
          <p:nvPr/>
        </p:nvCxnSpPr>
        <p:spPr>
          <a:xfrm>
            <a:off x="5375363" y="-323300"/>
            <a:ext cx="0" cy="2034600"/>
          </a:xfrm>
          <a:prstGeom prst="straightConnector1">
            <a:avLst/>
          </a:prstGeom>
          <a:noFill/>
          <a:ln cap="flat" cmpd="sng" w="9525">
            <a:solidFill>
              <a:srgbClr val="D9D9D9"/>
            </a:solidFill>
            <a:prstDash val="solid"/>
            <a:round/>
            <a:headEnd len="med" w="med" type="none"/>
            <a:tailEnd len="med" w="med" type="none"/>
          </a:ln>
        </p:spPr>
      </p:cxnSp>
      <p:cxnSp>
        <p:nvCxnSpPr>
          <p:cNvPr id="1002" name="Google Shape;1002;p74"/>
          <p:cNvCxnSpPr/>
          <p:nvPr/>
        </p:nvCxnSpPr>
        <p:spPr>
          <a:xfrm>
            <a:off x="1995413" y="-118550"/>
            <a:ext cx="0" cy="1625100"/>
          </a:xfrm>
          <a:prstGeom prst="straightConnector1">
            <a:avLst/>
          </a:prstGeom>
          <a:noFill/>
          <a:ln cap="flat" cmpd="sng" w="9525">
            <a:solidFill>
              <a:srgbClr val="D9D9D9"/>
            </a:solidFill>
            <a:prstDash val="solid"/>
            <a:round/>
            <a:headEnd len="med" w="med" type="none"/>
            <a:tailEnd len="med" w="med" type="none"/>
          </a:ln>
        </p:spPr>
      </p:cxnSp>
      <p:cxnSp>
        <p:nvCxnSpPr>
          <p:cNvPr id="1003" name="Google Shape;1003;p74"/>
          <p:cNvCxnSpPr/>
          <p:nvPr/>
        </p:nvCxnSpPr>
        <p:spPr>
          <a:xfrm>
            <a:off x="3583013" y="-81050"/>
            <a:ext cx="0" cy="1550100"/>
          </a:xfrm>
          <a:prstGeom prst="straightConnector1">
            <a:avLst/>
          </a:prstGeom>
          <a:noFill/>
          <a:ln cap="flat" cmpd="sng" w="9525">
            <a:solidFill>
              <a:srgbClr val="D9D9D9"/>
            </a:solidFill>
            <a:prstDash val="solid"/>
            <a:round/>
            <a:headEnd len="med" w="med" type="none"/>
            <a:tailEnd len="med" w="med" type="none"/>
          </a:ln>
        </p:spPr>
      </p:cxnSp>
      <p:cxnSp>
        <p:nvCxnSpPr>
          <p:cNvPr id="1004" name="Google Shape;1004;p74"/>
          <p:cNvCxnSpPr/>
          <p:nvPr/>
        </p:nvCxnSpPr>
        <p:spPr>
          <a:xfrm>
            <a:off x="6991838" y="90850"/>
            <a:ext cx="0" cy="1206300"/>
          </a:xfrm>
          <a:prstGeom prst="straightConnector1">
            <a:avLst/>
          </a:prstGeom>
          <a:noFill/>
          <a:ln cap="flat" cmpd="sng" w="9525">
            <a:solidFill>
              <a:srgbClr val="D9D9D9"/>
            </a:solidFill>
            <a:prstDash val="solid"/>
            <a:round/>
            <a:headEnd len="med" w="med" type="none"/>
            <a:tailEnd len="med" w="med" type="none"/>
          </a:ln>
        </p:spPr>
      </p:cxnSp>
      <p:cxnSp>
        <p:nvCxnSpPr>
          <p:cNvPr id="1005" name="Google Shape;1005;p74"/>
          <p:cNvCxnSpPr/>
          <p:nvPr/>
        </p:nvCxnSpPr>
        <p:spPr>
          <a:xfrm>
            <a:off x="7936413" y="304000"/>
            <a:ext cx="0" cy="780000"/>
          </a:xfrm>
          <a:prstGeom prst="straightConnector1">
            <a:avLst/>
          </a:prstGeom>
          <a:noFill/>
          <a:ln cap="flat" cmpd="sng" w="9525">
            <a:solidFill>
              <a:srgbClr val="D9D9D9"/>
            </a:solidFill>
            <a:prstDash val="solid"/>
            <a:round/>
            <a:headEnd len="med" w="med" type="none"/>
            <a:tailEnd len="med" w="med" type="none"/>
          </a:ln>
        </p:spPr>
      </p:cxnSp>
      <p:cxnSp>
        <p:nvCxnSpPr>
          <p:cNvPr id="1006" name="Google Shape;1006;p74"/>
          <p:cNvCxnSpPr/>
          <p:nvPr/>
        </p:nvCxnSpPr>
        <p:spPr>
          <a:xfrm>
            <a:off x="1032863" y="544000"/>
            <a:ext cx="0" cy="300000"/>
          </a:xfrm>
          <a:prstGeom prst="straightConnector1">
            <a:avLst/>
          </a:prstGeom>
          <a:noFill/>
          <a:ln cap="flat" cmpd="sng" w="9525">
            <a:solidFill>
              <a:srgbClr val="D9D9D9"/>
            </a:solidFill>
            <a:prstDash val="solid"/>
            <a:round/>
            <a:headEnd len="med" w="med" type="none"/>
            <a:tailEnd len="med" w="med" type="none"/>
          </a:ln>
        </p:spPr>
      </p:cxnSp>
      <p:cxnSp>
        <p:nvCxnSpPr>
          <p:cNvPr id="1007" name="Google Shape;1007;p74"/>
          <p:cNvCxnSpPr/>
          <p:nvPr/>
        </p:nvCxnSpPr>
        <p:spPr>
          <a:xfrm>
            <a:off x="2799425" y="948175"/>
            <a:ext cx="0" cy="103500"/>
          </a:xfrm>
          <a:prstGeom prst="straightConnector1">
            <a:avLst/>
          </a:prstGeom>
          <a:noFill/>
          <a:ln cap="flat" cmpd="sng" w="9525">
            <a:solidFill>
              <a:srgbClr val="D9D9D9"/>
            </a:solidFill>
            <a:prstDash val="solid"/>
            <a:round/>
            <a:headEnd len="med" w="med" type="none"/>
            <a:tailEnd len="med" w="med" type="none"/>
          </a:ln>
        </p:spPr>
      </p:cxnSp>
      <p:cxnSp>
        <p:nvCxnSpPr>
          <p:cNvPr id="1008" name="Google Shape;1008;p74"/>
          <p:cNvCxnSpPr/>
          <p:nvPr/>
        </p:nvCxnSpPr>
        <p:spPr>
          <a:xfrm>
            <a:off x="1995425" y="854125"/>
            <a:ext cx="0" cy="290100"/>
          </a:xfrm>
          <a:prstGeom prst="straightConnector1">
            <a:avLst/>
          </a:prstGeom>
          <a:noFill/>
          <a:ln cap="flat" cmpd="sng" w="9525">
            <a:solidFill>
              <a:srgbClr val="D9D9D9"/>
            </a:solidFill>
            <a:prstDash val="solid"/>
            <a:round/>
            <a:headEnd len="med" w="med" type="none"/>
            <a:tailEnd len="med" w="med" type="none"/>
          </a:ln>
        </p:spPr>
      </p:cxnSp>
      <p:cxnSp>
        <p:nvCxnSpPr>
          <p:cNvPr id="1009" name="Google Shape;1009;p74"/>
          <p:cNvCxnSpPr/>
          <p:nvPr/>
        </p:nvCxnSpPr>
        <p:spPr>
          <a:xfrm>
            <a:off x="1362875" y="879925"/>
            <a:ext cx="0" cy="238500"/>
          </a:xfrm>
          <a:prstGeom prst="straightConnector1">
            <a:avLst/>
          </a:prstGeom>
          <a:noFill/>
          <a:ln cap="flat" cmpd="sng" w="9525">
            <a:solidFill>
              <a:srgbClr val="D9D9D9"/>
            </a:solidFill>
            <a:prstDash val="solid"/>
            <a:round/>
            <a:headEnd len="med" w="med" type="none"/>
            <a:tailEnd len="med" w="med" type="none"/>
          </a:ln>
        </p:spPr>
      </p:cxnSp>
      <p:cxnSp>
        <p:nvCxnSpPr>
          <p:cNvPr id="1010" name="Google Shape;1010;p74"/>
          <p:cNvCxnSpPr/>
          <p:nvPr/>
        </p:nvCxnSpPr>
        <p:spPr>
          <a:xfrm>
            <a:off x="1070675" y="811375"/>
            <a:ext cx="0" cy="375600"/>
          </a:xfrm>
          <a:prstGeom prst="straightConnector1">
            <a:avLst/>
          </a:prstGeom>
          <a:noFill/>
          <a:ln cap="flat" cmpd="sng" w="9525">
            <a:solidFill>
              <a:srgbClr val="D9D9D9"/>
            </a:solidFill>
            <a:prstDash val="solid"/>
            <a:round/>
            <a:headEnd len="med" w="med" type="none"/>
            <a:tailEnd len="med" w="med" type="none"/>
          </a:ln>
        </p:spPr>
      </p:cxnSp>
      <p:cxnSp>
        <p:nvCxnSpPr>
          <p:cNvPr id="1011" name="Google Shape;1011;p74"/>
          <p:cNvCxnSpPr/>
          <p:nvPr/>
        </p:nvCxnSpPr>
        <p:spPr>
          <a:xfrm>
            <a:off x="1670525" y="810775"/>
            <a:ext cx="0" cy="376800"/>
          </a:xfrm>
          <a:prstGeom prst="straightConnector1">
            <a:avLst/>
          </a:prstGeom>
          <a:noFill/>
          <a:ln cap="flat" cmpd="sng" w="9525">
            <a:solidFill>
              <a:srgbClr val="D9D9D9"/>
            </a:solidFill>
            <a:prstDash val="solid"/>
            <a:round/>
            <a:headEnd len="med" w="med" type="none"/>
            <a:tailEnd len="med" w="med" type="none"/>
          </a:ln>
        </p:spPr>
      </p:cxnSp>
      <p:cxnSp>
        <p:nvCxnSpPr>
          <p:cNvPr id="1012" name="Google Shape;1012;p74"/>
          <p:cNvCxnSpPr/>
          <p:nvPr/>
        </p:nvCxnSpPr>
        <p:spPr>
          <a:xfrm>
            <a:off x="2444075" y="696325"/>
            <a:ext cx="0" cy="607200"/>
          </a:xfrm>
          <a:prstGeom prst="straightConnector1">
            <a:avLst/>
          </a:prstGeom>
          <a:noFill/>
          <a:ln cap="flat" cmpd="sng" w="9525">
            <a:solidFill>
              <a:srgbClr val="D9D9D9"/>
            </a:solidFill>
            <a:prstDash val="solid"/>
            <a:round/>
            <a:headEnd len="med" w="med" type="none"/>
            <a:tailEnd len="med" w="med" type="none"/>
          </a:ln>
        </p:spPr>
      </p:cxnSp>
      <p:sp>
        <p:nvSpPr>
          <p:cNvPr id="1013" name="Google Shape;1013;p74"/>
          <p:cNvSpPr txBox="1"/>
          <p:nvPr/>
        </p:nvSpPr>
        <p:spPr>
          <a:xfrm>
            <a:off x="-925" y="191625"/>
            <a:ext cx="9600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Guess 1</a:t>
            </a:r>
            <a:endParaRPr>
              <a:solidFill>
                <a:srgbClr val="CCCCCC"/>
              </a:solidFill>
            </a:endParaRPr>
          </a:p>
        </p:txBody>
      </p:sp>
      <p:sp>
        <p:nvSpPr>
          <p:cNvPr id="1014" name="Google Shape;1014;p74"/>
          <p:cNvSpPr txBox="1"/>
          <p:nvPr/>
        </p:nvSpPr>
        <p:spPr>
          <a:xfrm>
            <a:off x="-925" y="484906"/>
            <a:ext cx="9600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Guess 2</a:t>
            </a:r>
            <a:endParaRPr>
              <a:solidFill>
                <a:srgbClr val="CCCCCC"/>
              </a:solidFill>
            </a:endParaRPr>
          </a:p>
        </p:txBody>
      </p:sp>
      <p:sp>
        <p:nvSpPr>
          <p:cNvPr id="1015" name="Google Shape;1015;p74"/>
          <p:cNvSpPr txBox="1"/>
          <p:nvPr/>
        </p:nvSpPr>
        <p:spPr>
          <a:xfrm>
            <a:off x="-925" y="778188"/>
            <a:ext cx="9600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Guess 3</a:t>
            </a:r>
            <a:endParaRPr>
              <a:solidFill>
                <a:srgbClr val="CCCCCC"/>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cxnSp>
        <p:nvCxnSpPr>
          <p:cNvPr id="1020" name="Google Shape;1020;p75"/>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021" name="Google Shape;1021;p75"/>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022" name="Google Shape;1022;p75"/>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023" name="Google Shape;1023;p75"/>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024" name="Google Shape;1024;p75"/>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5" name="Google Shape;1025;p75"/>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26" name="Google Shape;1026;p75"/>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27" name="Google Shape;1027;p75"/>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28" name="Google Shape;1028;p75"/>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29" name="Google Shape;1029;p75"/>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30" name="Google Shape;1030;p75"/>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31" name="Google Shape;1031;p75"/>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32" name="Google Shape;1032;p75"/>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33" name="Google Shape;1033;p75"/>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34" name="Google Shape;1034;p75"/>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35" name="Google Shape;1035;p75"/>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36" name="Google Shape;1036;p75"/>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37" name="Google Shape;1037;p75"/>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038" name="Google Shape;1038;p75"/>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5"/>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5"/>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5"/>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5"/>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5"/>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044" name="Google Shape;1044;p75"/>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045" name="Google Shape;1045;p75"/>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046" name="Google Shape;1046;p75"/>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047" name="Google Shape;1047;p75"/>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048" name="Google Shape;1048;p75"/>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049" name="Google Shape;1049;p75"/>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050" name="Google Shape;1050;p75"/>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051" name="Google Shape;1051;p75"/>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052" name="Google Shape;1052;p75"/>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053" name="Google Shape;1053;p75"/>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054" name="Google Shape;1054;p75"/>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055" name="Google Shape;1055;p75"/>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1056" name="Google Shape;1056;p75"/>
          <p:cNvCxnSpPr/>
          <p:nvPr/>
        </p:nvCxnSpPr>
        <p:spPr>
          <a:xfrm flipH="1" rot="10800000">
            <a:off x="1595075" y="1307975"/>
            <a:ext cx="6576900" cy="2404200"/>
          </a:xfrm>
          <a:prstGeom prst="straightConnector1">
            <a:avLst/>
          </a:prstGeom>
          <a:noFill/>
          <a:ln cap="flat" cmpd="sng" w="9525">
            <a:solidFill>
              <a:srgbClr val="DDA824"/>
            </a:solidFill>
            <a:prstDash val="solid"/>
            <a:round/>
            <a:headEnd len="med" w="med" type="none"/>
            <a:tailEnd len="med" w="med" type="none"/>
          </a:ln>
        </p:spPr>
      </p:cxnSp>
      <p:sp>
        <p:nvSpPr>
          <p:cNvPr id="1057" name="Google Shape;1057;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algorithm will make guesses, calculate the error for each data point at each guess, and try to minimize it until it reaches the minimum mean square error.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cxnSp>
        <p:nvCxnSpPr>
          <p:cNvPr id="1062" name="Google Shape;1062;p76"/>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063" name="Google Shape;1063;p76"/>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064" name="Google Shape;1064;p76"/>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065" name="Google Shape;1065;p76"/>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066" name="Google Shape;1066;p76"/>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7" name="Google Shape;1067;p76"/>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68" name="Google Shape;1068;p76"/>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69" name="Google Shape;1069;p76"/>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70" name="Google Shape;1070;p76"/>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71" name="Google Shape;1071;p76"/>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72" name="Google Shape;1072;p76"/>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73" name="Google Shape;1073;p76"/>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74" name="Google Shape;1074;p76"/>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75" name="Google Shape;1075;p76"/>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76" name="Google Shape;1076;p76"/>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77" name="Google Shape;1077;p76"/>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78" name="Google Shape;1078;p76"/>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079" name="Google Shape;1079;p76"/>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080" name="Google Shape;1080;p76"/>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6"/>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6"/>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6"/>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6"/>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6"/>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086" name="Google Shape;1086;p76"/>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087" name="Google Shape;1087;p76"/>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088" name="Google Shape;1088;p76"/>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089" name="Google Shape;1089;p76"/>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090" name="Google Shape;1090;p76"/>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091" name="Google Shape;1091;p76"/>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092" name="Google Shape;1092;p76"/>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093" name="Google Shape;1093;p76"/>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094" name="Google Shape;1094;p76"/>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095" name="Google Shape;1095;p76"/>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096" name="Google Shape;1096;p76"/>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097" name="Google Shape;1097;p76"/>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1098" name="Google Shape;1098;p76"/>
          <p:cNvCxnSpPr/>
          <p:nvPr/>
        </p:nvCxnSpPr>
        <p:spPr>
          <a:xfrm flipH="1" rot="10800000">
            <a:off x="1595075" y="1307975"/>
            <a:ext cx="6576900" cy="2404200"/>
          </a:xfrm>
          <a:prstGeom prst="straightConnector1">
            <a:avLst/>
          </a:prstGeom>
          <a:noFill/>
          <a:ln cap="flat" cmpd="sng" w="9525">
            <a:solidFill>
              <a:srgbClr val="DDA824"/>
            </a:solidFill>
            <a:prstDash val="solid"/>
            <a:round/>
            <a:headEnd len="med" w="med" type="none"/>
            <a:tailEnd len="med" w="med" type="none"/>
          </a:ln>
        </p:spPr>
      </p:cxnSp>
      <p:sp>
        <p:nvSpPr>
          <p:cNvPr id="1099" name="Google Shape;1099;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known as the </a:t>
            </a:r>
            <a:r>
              <a:rPr lang="en">
                <a:solidFill>
                  <a:srgbClr val="FF7A7A"/>
                </a:solidFill>
              </a:rPr>
              <a:t>training phase</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Machine Learning?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cxnSp>
        <p:nvCxnSpPr>
          <p:cNvPr id="1104" name="Google Shape;1104;p77"/>
          <p:cNvCxnSpPr/>
          <p:nvPr/>
        </p:nvCxnSpPr>
        <p:spPr>
          <a:xfrm rot="10800000">
            <a:off x="5785725" y="1010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105" name="Google Shape;1105;p77"/>
          <p:cNvCxnSpPr/>
          <p:nvPr/>
        </p:nvCxnSpPr>
        <p:spPr>
          <a:xfrm>
            <a:off x="5785725" y="3611150"/>
            <a:ext cx="2874300" cy="0"/>
          </a:xfrm>
          <a:prstGeom prst="straightConnector1">
            <a:avLst/>
          </a:prstGeom>
          <a:noFill/>
          <a:ln cap="flat" cmpd="sng" w="9525">
            <a:solidFill>
              <a:srgbClr val="70A9A1"/>
            </a:solidFill>
            <a:prstDash val="solid"/>
            <a:round/>
            <a:headEnd len="med" w="med" type="none"/>
            <a:tailEnd len="med" w="med" type="triangle"/>
          </a:ln>
        </p:spPr>
      </p:cxnSp>
      <p:sp>
        <p:nvSpPr>
          <p:cNvPr id="1106" name="Google Shape;1106;p77"/>
          <p:cNvSpPr txBox="1"/>
          <p:nvPr/>
        </p:nvSpPr>
        <p:spPr>
          <a:xfrm>
            <a:off x="5585175" y="37014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Guess</a:t>
            </a:r>
            <a:endParaRPr>
              <a:solidFill>
                <a:srgbClr val="DDA824"/>
              </a:solidFill>
            </a:endParaRPr>
          </a:p>
        </p:txBody>
      </p:sp>
      <p:sp>
        <p:nvSpPr>
          <p:cNvPr id="1107" name="Google Shape;1107;p77"/>
          <p:cNvSpPr txBox="1"/>
          <p:nvPr/>
        </p:nvSpPr>
        <p:spPr>
          <a:xfrm rot="-5398963">
            <a:off x="4388625" y="2138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Mean Square Error</a:t>
            </a:r>
            <a:endParaRPr>
              <a:solidFill>
                <a:srgbClr val="DDA824"/>
              </a:solidFill>
            </a:endParaRPr>
          </a:p>
        </p:txBody>
      </p:sp>
      <p:sp>
        <p:nvSpPr>
          <p:cNvPr id="1108" name="Google Shape;1108;p77"/>
          <p:cNvSpPr txBox="1"/>
          <p:nvPr>
            <p:ph type="title"/>
          </p:nvPr>
        </p:nvSpPr>
        <p:spPr>
          <a:xfrm>
            <a:off x="265500" y="-125"/>
            <a:ext cx="40452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The algorithm is programmed to decrease the mean square error over many iterations.</a:t>
            </a:r>
            <a:endParaRPr>
              <a:solidFill>
                <a:schemeClr val="accent2"/>
              </a:solidFill>
            </a:endParaRPr>
          </a:p>
        </p:txBody>
      </p:sp>
      <p:sp>
        <p:nvSpPr>
          <p:cNvPr id="1109" name="Google Shape;1109;p77"/>
          <p:cNvSpPr/>
          <p:nvPr/>
        </p:nvSpPr>
        <p:spPr>
          <a:xfrm>
            <a:off x="6072438" y="1307688"/>
            <a:ext cx="2300875" cy="2006225"/>
          </a:xfrm>
          <a:custGeom>
            <a:rect b="b" l="l" r="r" t="t"/>
            <a:pathLst>
              <a:path extrusionOk="0" h="80249" w="92035">
                <a:moveTo>
                  <a:pt x="0" y="0"/>
                </a:moveTo>
                <a:cubicBezTo>
                  <a:pt x="7721" y="13374"/>
                  <a:pt x="30989" y="80064"/>
                  <a:pt x="46328" y="80243"/>
                </a:cubicBezTo>
                <a:cubicBezTo>
                  <a:pt x="61667" y="80422"/>
                  <a:pt x="84417" y="14271"/>
                  <a:pt x="92035" y="1076"/>
                </a:cubicBezTo>
              </a:path>
            </a:pathLst>
          </a:custGeom>
          <a:noFill/>
          <a:ln cap="flat" cmpd="sng" w="9525">
            <a:solidFill>
              <a:srgbClr val="DDA824"/>
            </a:solidFill>
            <a:prstDash val="solid"/>
            <a:round/>
            <a:headEnd len="med" w="med" type="none"/>
            <a:tailEnd len="med" w="med" type="none"/>
          </a:ln>
        </p:spPr>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cxnSp>
        <p:nvCxnSpPr>
          <p:cNvPr id="1114" name="Google Shape;1114;p78"/>
          <p:cNvCxnSpPr/>
          <p:nvPr/>
        </p:nvCxnSpPr>
        <p:spPr>
          <a:xfrm rot="10800000">
            <a:off x="5785725" y="1010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115" name="Google Shape;1115;p78"/>
          <p:cNvCxnSpPr/>
          <p:nvPr/>
        </p:nvCxnSpPr>
        <p:spPr>
          <a:xfrm>
            <a:off x="5785725" y="3611150"/>
            <a:ext cx="2874300" cy="0"/>
          </a:xfrm>
          <a:prstGeom prst="straightConnector1">
            <a:avLst/>
          </a:prstGeom>
          <a:noFill/>
          <a:ln cap="flat" cmpd="sng" w="9525">
            <a:solidFill>
              <a:srgbClr val="70A9A1"/>
            </a:solidFill>
            <a:prstDash val="solid"/>
            <a:round/>
            <a:headEnd len="med" w="med" type="none"/>
            <a:tailEnd len="med" w="med" type="triangle"/>
          </a:ln>
        </p:spPr>
      </p:cxnSp>
      <p:sp>
        <p:nvSpPr>
          <p:cNvPr id="1116" name="Google Shape;1116;p78"/>
          <p:cNvSpPr txBox="1"/>
          <p:nvPr/>
        </p:nvSpPr>
        <p:spPr>
          <a:xfrm>
            <a:off x="5585175" y="37014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Guess</a:t>
            </a:r>
            <a:endParaRPr>
              <a:solidFill>
                <a:srgbClr val="DDA824"/>
              </a:solidFill>
            </a:endParaRPr>
          </a:p>
        </p:txBody>
      </p:sp>
      <p:sp>
        <p:nvSpPr>
          <p:cNvPr id="1117" name="Google Shape;1117;p78"/>
          <p:cNvSpPr txBox="1"/>
          <p:nvPr/>
        </p:nvSpPr>
        <p:spPr>
          <a:xfrm rot="-5398963">
            <a:off x="4388625" y="2138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Mean Square Error</a:t>
            </a:r>
            <a:endParaRPr>
              <a:solidFill>
                <a:srgbClr val="DDA824"/>
              </a:solidFill>
            </a:endParaRPr>
          </a:p>
        </p:txBody>
      </p:sp>
      <p:sp>
        <p:nvSpPr>
          <p:cNvPr id="1118" name="Google Shape;1118;p78"/>
          <p:cNvSpPr txBox="1"/>
          <p:nvPr>
            <p:ph type="title"/>
          </p:nvPr>
        </p:nvSpPr>
        <p:spPr>
          <a:xfrm>
            <a:off x="265500" y="-125"/>
            <a:ext cx="40452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This is a simple example of </a:t>
            </a:r>
            <a:r>
              <a:rPr lang="en">
                <a:solidFill>
                  <a:srgbClr val="FF7A7A"/>
                </a:solidFill>
              </a:rPr>
              <a:t>gradient descent</a:t>
            </a:r>
            <a:r>
              <a:rPr lang="en">
                <a:solidFill>
                  <a:schemeClr val="accent2"/>
                </a:solidFill>
              </a:rPr>
              <a:t>.</a:t>
            </a:r>
            <a:endParaRPr>
              <a:solidFill>
                <a:schemeClr val="accent2"/>
              </a:solidFill>
            </a:endParaRPr>
          </a:p>
        </p:txBody>
      </p:sp>
      <p:sp>
        <p:nvSpPr>
          <p:cNvPr id="1119" name="Google Shape;1119;p78"/>
          <p:cNvSpPr/>
          <p:nvPr/>
        </p:nvSpPr>
        <p:spPr>
          <a:xfrm>
            <a:off x="6072438" y="1307688"/>
            <a:ext cx="2300875" cy="2006225"/>
          </a:xfrm>
          <a:custGeom>
            <a:rect b="b" l="l" r="r" t="t"/>
            <a:pathLst>
              <a:path extrusionOk="0" h="80249" w="92035">
                <a:moveTo>
                  <a:pt x="0" y="0"/>
                </a:moveTo>
                <a:cubicBezTo>
                  <a:pt x="7721" y="13374"/>
                  <a:pt x="30989" y="80064"/>
                  <a:pt x="46328" y="80243"/>
                </a:cubicBezTo>
                <a:cubicBezTo>
                  <a:pt x="61667" y="80422"/>
                  <a:pt x="84417" y="14271"/>
                  <a:pt x="92035" y="1076"/>
                </a:cubicBezTo>
              </a:path>
            </a:pathLst>
          </a:custGeom>
          <a:noFill/>
          <a:ln cap="flat" cmpd="sng" w="9525">
            <a:solidFill>
              <a:srgbClr val="DDA824"/>
            </a:solidFill>
            <a:prstDash val="solid"/>
            <a:round/>
            <a:headEnd len="med" w="med" type="none"/>
            <a:tailEnd len="med" w="med" type="none"/>
          </a:ln>
        </p:spPr>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7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learned in LSLR?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8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does it do this?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8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type of learning is this?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cxnSp>
        <p:nvCxnSpPr>
          <p:cNvPr id="1139" name="Google Shape;1139;p82"/>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140" name="Google Shape;1140;p82"/>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141" name="Google Shape;1141;p82"/>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142" name="Google Shape;1142;p82"/>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143" name="Google Shape;1143;p82"/>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4" name="Google Shape;1144;p82"/>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45" name="Google Shape;1145;p82"/>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46" name="Google Shape;1146;p82"/>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47" name="Google Shape;1147;p82"/>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48" name="Google Shape;1148;p82"/>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49" name="Google Shape;1149;p82"/>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50" name="Google Shape;1150;p82"/>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51" name="Google Shape;1151;p82"/>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52" name="Google Shape;1152;p82"/>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53" name="Google Shape;1153;p82"/>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54" name="Google Shape;1154;p82"/>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55" name="Google Shape;1155;p82"/>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56" name="Google Shape;1156;p82"/>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157" name="Google Shape;1157;p82"/>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2"/>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2"/>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2"/>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2"/>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2"/>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163" name="Google Shape;1163;p82"/>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164" name="Google Shape;1164;p82"/>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165" name="Google Shape;1165;p82"/>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166" name="Google Shape;1166;p82"/>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167" name="Google Shape;1167;p82"/>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168" name="Google Shape;1168;p82"/>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169" name="Google Shape;1169;p82"/>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170" name="Google Shape;1170;p82"/>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171" name="Google Shape;1171;p82"/>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172" name="Google Shape;1172;p82"/>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173" name="Google Shape;1173;p82"/>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174" name="Google Shape;1174;p82"/>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1175" name="Google Shape;1175;p82"/>
          <p:cNvCxnSpPr/>
          <p:nvPr/>
        </p:nvCxnSpPr>
        <p:spPr>
          <a:xfrm flipH="1" rot="10800000">
            <a:off x="1595075" y="1307975"/>
            <a:ext cx="6576900" cy="2404200"/>
          </a:xfrm>
          <a:prstGeom prst="straightConnector1">
            <a:avLst/>
          </a:prstGeom>
          <a:noFill/>
          <a:ln cap="flat" cmpd="sng" w="9525">
            <a:solidFill>
              <a:srgbClr val="DDA824"/>
            </a:solidFill>
            <a:prstDash val="solid"/>
            <a:round/>
            <a:headEnd len="med" w="med" type="none"/>
            <a:tailEnd len="med" w="med" type="none"/>
          </a:ln>
        </p:spPr>
      </p:cxnSp>
      <p:sp>
        <p:nvSpPr>
          <p:cNvPr id="1176" name="Google Shape;1176;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can use the learned parameters to estimate the price of a house size where we don’t have an observation for that house size.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cxnSp>
        <p:nvCxnSpPr>
          <p:cNvPr id="1181" name="Google Shape;1181;p83"/>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182" name="Google Shape;1182;p83"/>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183" name="Google Shape;1183;p83"/>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184" name="Google Shape;1184;p83"/>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185" name="Google Shape;1185;p83"/>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6" name="Google Shape;1186;p83"/>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87" name="Google Shape;1187;p83"/>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88" name="Google Shape;1188;p83"/>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89" name="Google Shape;1189;p83"/>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90" name="Google Shape;1190;p83"/>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91" name="Google Shape;1191;p83"/>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92" name="Google Shape;1192;p83"/>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93" name="Google Shape;1193;p83"/>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94" name="Google Shape;1194;p83"/>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95" name="Google Shape;1195;p83"/>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96" name="Google Shape;1196;p83"/>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97" name="Google Shape;1197;p83"/>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198" name="Google Shape;1198;p83"/>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199" name="Google Shape;1199;p83"/>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3"/>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3"/>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3"/>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3"/>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3"/>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205" name="Google Shape;1205;p83"/>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206" name="Google Shape;1206;p83"/>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207" name="Google Shape;1207;p83"/>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208" name="Google Shape;1208;p83"/>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209" name="Google Shape;1209;p83"/>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210" name="Google Shape;1210;p83"/>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211" name="Google Shape;1211;p83"/>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212" name="Google Shape;1212;p83"/>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213" name="Google Shape;1213;p83"/>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214" name="Google Shape;1214;p83"/>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215" name="Google Shape;1215;p83"/>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216" name="Google Shape;1216;p83"/>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1217" name="Google Shape;1217;p83"/>
          <p:cNvCxnSpPr/>
          <p:nvPr/>
        </p:nvCxnSpPr>
        <p:spPr>
          <a:xfrm flipH="1" rot="10800000">
            <a:off x="1595075" y="1307975"/>
            <a:ext cx="6576900" cy="2404200"/>
          </a:xfrm>
          <a:prstGeom prst="straightConnector1">
            <a:avLst/>
          </a:prstGeom>
          <a:noFill/>
          <a:ln cap="flat" cmpd="sng" w="9525">
            <a:solidFill>
              <a:srgbClr val="DDA824"/>
            </a:solidFill>
            <a:prstDash val="solid"/>
            <a:round/>
            <a:headEnd len="med" w="med" type="none"/>
            <a:tailEnd len="med" w="med" type="none"/>
          </a:ln>
        </p:spPr>
      </p:cxnSp>
      <p:sp>
        <p:nvSpPr>
          <p:cNvPr id="1218" name="Google Shape;1218;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can use the learned parameters to estimate the price of a house size where we don’t have an observation for that house size.</a:t>
            </a:r>
            <a:endParaRPr/>
          </a:p>
        </p:txBody>
      </p:sp>
      <p:cxnSp>
        <p:nvCxnSpPr>
          <p:cNvPr id="1219" name="Google Shape;1219;p83"/>
          <p:cNvCxnSpPr/>
          <p:nvPr/>
        </p:nvCxnSpPr>
        <p:spPr>
          <a:xfrm rot="10800000">
            <a:off x="4566507" y="2614450"/>
            <a:ext cx="0" cy="1383900"/>
          </a:xfrm>
          <a:prstGeom prst="straightConnector1">
            <a:avLst/>
          </a:prstGeom>
          <a:noFill/>
          <a:ln cap="flat" cmpd="sng" w="19050">
            <a:solidFill>
              <a:srgbClr val="70A9A1"/>
            </a:solidFill>
            <a:prstDash val="solid"/>
            <a:round/>
            <a:headEnd len="med" w="med" type="none"/>
            <a:tailEnd len="med" w="med" type="none"/>
          </a:ln>
        </p:spPr>
      </p:cxnSp>
      <p:cxnSp>
        <p:nvCxnSpPr>
          <p:cNvPr id="1220" name="Google Shape;1220;p83"/>
          <p:cNvCxnSpPr/>
          <p:nvPr/>
        </p:nvCxnSpPr>
        <p:spPr>
          <a:xfrm>
            <a:off x="1594725" y="2613800"/>
            <a:ext cx="2960400" cy="0"/>
          </a:xfrm>
          <a:prstGeom prst="straightConnector1">
            <a:avLst/>
          </a:prstGeom>
          <a:noFill/>
          <a:ln cap="flat" cmpd="sng" w="19050">
            <a:solidFill>
              <a:srgbClr val="70A9A1"/>
            </a:solidFill>
            <a:prstDash val="solid"/>
            <a:round/>
            <a:headEnd len="med" w="med" type="none"/>
            <a:tailEnd len="med" w="med"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cxnSp>
        <p:nvCxnSpPr>
          <p:cNvPr id="1225" name="Google Shape;1225;p84"/>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226" name="Google Shape;1226;p84"/>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227" name="Google Shape;1227;p84"/>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228" name="Google Shape;1228;p84"/>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229" name="Google Shape;1229;p84"/>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0" name="Google Shape;1230;p84"/>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31" name="Google Shape;1231;p84"/>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32" name="Google Shape;1232;p84"/>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33" name="Google Shape;1233;p84"/>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34" name="Google Shape;1234;p84"/>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35" name="Google Shape;1235;p84"/>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36" name="Google Shape;1236;p84"/>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37" name="Google Shape;1237;p84"/>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38" name="Google Shape;1238;p84"/>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39" name="Google Shape;1239;p84"/>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40" name="Google Shape;1240;p84"/>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41" name="Google Shape;1241;p84"/>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42" name="Google Shape;1242;p84"/>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243" name="Google Shape;1243;p84"/>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4"/>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4"/>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4"/>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4"/>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4"/>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249" name="Google Shape;1249;p84"/>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250" name="Google Shape;1250;p84"/>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251" name="Google Shape;1251;p84"/>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252" name="Google Shape;1252;p84"/>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253" name="Google Shape;1253;p84"/>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254" name="Google Shape;1254;p84"/>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255" name="Google Shape;1255;p84"/>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256" name="Google Shape;1256;p84"/>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257" name="Google Shape;1257;p84"/>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258" name="Google Shape;1258;p84"/>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259" name="Google Shape;1259;p84"/>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260" name="Google Shape;1260;p84"/>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1261" name="Google Shape;1261;p84"/>
          <p:cNvCxnSpPr/>
          <p:nvPr/>
        </p:nvCxnSpPr>
        <p:spPr>
          <a:xfrm flipH="1" rot="10800000">
            <a:off x="1595075" y="1307975"/>
            <a:ext cx="6576900" cy="2404200"/>
          </a:xfrm>
          <a:prstGeom prst="straightConnector1">
            <a:avLst/>
          </a:prstGeom>
          <a:noFill/>
          <a:ln cap="flat" cmpd="sng" w="9525">
            <a:solidFill>
              <a:srgbClr val="DDA824"/>
            </a:solidFill>
            <a:prstDash val="solid"/>
            <a:round/>
            <a:headEnd len="med" w="med" type="none"/>
            <a:tailEnd len="med" w="med" type="none"/>
          </a:ln>
        </p:spPr>
      </p:cxnSp>
      <p:sp>
        <p:nvSpPr>
          <p:cNvPr id="1262" name="Google Shape;1262;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would like to determine whether or not our model was a good model?</a:t>
            </a:r>
            <a:endParaRPr/>
          </a:p>
        </p:txBody>
      </p:sp>
      <p:sp>
        <p:nvSpPr>
          <p:cNvPr id="1263" name="Google Shape;1263;p84"/>
          <p:cNvSpPr/>
          <p:nvPr/>
        </p:nvSpPr>
        <p:spPr>
          <a:xfrm>
            <a:off x="7689150" y="1600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4"/>
          <p:cNvSpPr/>
          <p:nvPr/>
        </p:nvSpPr>
        <p:spPr>
          <a:xfrm>
            <a:off x="4163200" y="2157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4"/>
          <p:cNvSpPr/>
          <p:nvPr/>
        </p:nvSpPr>
        <p:spPr>
          <a:xfrm>
            <a:off x="2981550" y="32292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4"/>
          <p:cNvSpPr/>
          <p:nvPr/>
        </p:nvSpPr>
        <p:spPr>
          <a:xfrm>
            <a:off x="7890350" y="18557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4"/>
          <p:cNvSpPr/>
          <p:nvPr/>
        </p:nvSpPr>
        <p:spPr>
          <a:xfrm>
            <a:off x="5673975" y="1919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cxnSp>
        <p:nvCxnSpPr>
          <p:cNvPr id="1272" name="Google Shape;1272;p85"/>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273" name="Google Shape;1273;p85"/>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274" name="Google Shape;1274;p85"/>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275" name="Google Shape;1275;p85"/>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276" name="Google Shape;1276;p85"/>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7" name="Google Shape;1277;p85"/>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78" name="Google Shape;1278;p85"/>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79" name="Google Shape;1279;p85"/>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80" name="Google Shape;1280;p85"/>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81" name="Google Shape;1281;p85"/>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82" name="Google Shape;1282;p85"/>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83" name="Google Shape;1283;p85"/>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84" name="Google Shape;1284;p85"/>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85" name="Google Shape;1285;p85"/>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86" name="Google Shape;1286;p85"/>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87" name="Google Shape;1287;p85"/>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88" name="Google Shape;1288;p85"/>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289" name="Google Shape;1289;p85"/>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290" name="Google Shape;1290;p85"/>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5"/>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5"/>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5"/>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5"/>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5"/>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296" name="Google Shape;1296;p85"/>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297" name="Google Shape;1297;p85"/>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298" name="Google Shape;1298;p85"/>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299" name="Google Shape;1299;p85"/>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300" name="Google Shape;1300;p85"/>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301" name="Google Shape;1301;p85"/>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302" name="Google Shape;1302;p85"/>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303" name="Google Shape;1303;p85"/>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304" name="Google Shape;1304;p85"/>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305" name="Google Shape;1305;p85"/>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306" name="Google Shape;1306;p85"/>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307" name="Google Shape;1307;p85"/>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1308" name="Google Shape;1308;p85"/>
          <p:cNvCxnSpPr/>
          <p:nvPr/>
        </p:nvCxnSpPr>
        <p:spPr>
          <a:xfrm flipH="1" rot="10800000">
            <a:off x="1595075" y="1307975"/>
            <a:ext cx="6576900" cy="2404200"/>
          </a:xfrm>
          <a:prstGeom prst="straightConnector1">
            <a:avLst/>
          </a:prstGeom>
          <a:noFill/>
          <a:ln cap="flat" cmpd="sng" w="9525">
            <a:solidFill>
              <a:srgbClr val="DDA824"/>
            </a:solidFill>
            <a:prstDash val="solid"/>
            <a:round/>
            <a:headEnd len="med" w="med" type="none"/>
            <a:tailEnd len="med" w="med" type="none"/>
          </a:ln>
        </p:spPr>
      </p:cxnSp>
      <p:sp>
        <p:nvSpPr>
          <p:cNvPr id="1309" name="Google Shape;1309;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check to see how good our parameter fit is by checking other data observations that we may have left out of the set.</a:t>
            </a:r>
            <a:endParaRPr/>
          </a:p>
        </p:txBody>
      </p:sp>
      <p:sp>
        <p:nvSpPr>
          <p:cNvPr id="1310" name="Google Shape;1310;p85"/>
          <p:cNvSpPr/>
          <p:nvPr/>
        </p:nvSpPr>
        <p:spPr>
          <a:xfrm>
            <a:off x="7689150" y="1600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5"/>
          <p:cNvSpPr/>
          <p:nvPr/>
        </p:nvSpPr>
        <p:spPr>
          <a:xfrm>
            <a:off x="4163200" y="2157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5"/>
          <p:cNvSpPr/>
          <p:nvPr/>
        </p:nvSpPr>
        <p:spPr>
          <a:xfrm>
            <a:off x="2981550" y="32292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5"/>
          <p:cNvSpPr/>
          <p:nvPr/>
        </p:nvSpPr>
        <p:spPr>
          <a:xfrm>
            <a:off x="7890350" y="18557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5"/>
          <p:cNvSpPr/>
          <p:nvPr/>
        </p:nvSpPr>
        <p:spPr>
          <a:xfrm>
            <a:off x="5673975" y="1919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cxnSp>
        <p:nvCxnSpPr>
          <p:cNvPr id="1319" name="Google Shape;1319;p86"/>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320" name="Google Shape;1320;p86"/>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321" name="Google Shape;1321;p86"/>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322" name="Google Shape;1322;p86"/>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323" name="Google Shape;1323;p86"/>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4" name="Google Shape;1324;p86"/>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25" name="Google Shape;1325;p86"/>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26" name="Google Shape;1326;p86"/>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27" name="Google Shape;1327;p86"/>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28" name="Google Shape;1328;p86"/>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29" name="Google Shape;1329;p86"/>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30" name="Google Shape;1330;p86"/>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31" name="Google Shape;1331;p86"/>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32" name="Google Shape;1332;p86"/>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33" name="Google Shape;1333;p86"/>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34" name="Google Shape;1334;p86"/>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35" name="Google Shape;1335;p86"/>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36" name="Google Shape;1336;p86"/>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337" name="Google Shape;1337;p86"/>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6"/>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6"/>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6"/>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6"/>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6"/>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343" name="Google Shape;1343;p86"/>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344" name="Google Shape;1344;p86"/>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345" name="Google Shape;1345;p86"/>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346" name="Google Shape;1346;p86"/>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347" name="Google Shape;1347;p86"/>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348" name="Google Shape;1348;p86"/>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349" name="Google Shape;1349;p86"/>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350" name="Google Shape;1350;p86"/>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351" name="Google Shape;1351;p86"/>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352" name="Google Shape;1352;p86"/>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353" name="Google Shape;1353;p86"/>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354" name="Google Shape;1354;p86"/>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1355" name="Google Shape;1355;p86"/>
          <p:cNvCxnSpPr/>
          <p:nvPr/>
        </p:nvCxnSpPr>
        <p:spPr>
          <a:xfrm flipH="1" rot="10800000">
            <a:off x="1595075" y="1307975"/>
            <a:ext cx="6576900" cy="2404200"/>
          </a:xfrm>
          <a:prstGeom prst="straightConnector1">
            <a:avLst/>
          </a:prstGeom>
          <a:noFill/>
          <a:ln cap="flat" cmpd="sng" w="9525">
            <a:solidFill>
              <a:srgbClr val="DDA824"/>
            </a:solidFill>
            <a:prstDash val="solid"/>
            <a:round/>
            <a:headEnd len="med" w="med" type="none"/>
            <a:tailEnd len="med" w="med" type="none"/>
          </a:ln>
        </p:spPr>
      </p:cxnSp>
      <p:sp>
        <p:nvSpPr>
          <p:cNvPr id="1356" name="Google Shape;1356;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called the </a:t>
            </a:r>
            <a:r>
              <a:rPr lang="en">
                <a:solidFill>
                  <a:srgbClr val="FF7A7A"/>
                </a:solidFill>
              </a:rPr>
              <a:t>test phase</a:t>
            </a:r>
            <a:r>
              <a:rPr lang="en"/>
              <a:t>.</a:t>
            </a:r>
            <a:endParaRPr/>
          </a:p>
        </p:txBody>
      </p:sp>
      <p:sp>
        <p:nvSpPr>
          <p:cNvPr id="1357" name="Google Shape;1357;p86"/>
          <p:cNvSpPr/>
          <p:nvPr/>
        </p:nvSpPr>
        <p:spPr>
          <a:xfrm>
            <a:off x="7689150" y="1600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6"/>
          <p:cNvSpPr/>
          <p:nvPr/>
        </p:nvSpPr>
        <p:spPr>
          <a:xfrm>
            <a:off x="4163200" y="2157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6"/>
          <p:cNvSpPr/>
          <p:nvPr/>
        </p:nvSpPr>
        <p:spPr>
          <a:xfrm>
            <a:off x="2981550" y="32292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6"/>
          <p:cNvSpPr/>
          <p:nvPr/>
        </p:nvSpPr>
        <p:spPr>
          <a:xfrm>
            <a:off x="7890350" y="18557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6"/>
          <p:cNvSpPr/>
          <p:nvPr/>
        </p:nvSpPr>
        <p:spPr>
          <a:xfrm>
            <a:off x="5673975" y="1919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4"/>
          <p:cNvSpPr txBox="1"/>
          <p:nvPr/>
        </p:nvSpPr>
        <p:spPr>
          <a:xfrm>
            <a:off x="1109100" y="1665500"/>
            <a:ext cx="6925800" cy="28218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rgbClr val="DDA824"/>
              </a:buClr>
              <a:buSzPts val="2400"/>
              <a:buFont typeface="Roboto Mono"/>
              <a:buAutoNum type="arabicPeriod"/>
            </a:pPr>
            <a:r>
              <a:rPr lang="en" sz="2400">
                <a:solidFill>
                  <a:srgbClr val="DDA824"/>
                </a:solidFill>
                <a:latin typeface="Roboto Mono"/>
                <a:ea typeface="Roboto Mono"/>
                <a:cs typeface="Roboto Mono"/>
                <a:sym typeface="Roboto Mono"/>
              </a:rPr>
              <a:t>Preheat oven to 375 degrees F. </a:t>
            </a:r>
            <a:endParaRPr sz="2400">
              <a:solidFill>
                <a:srgbClr val="DDA824"/>
              </a:solidFill>
              <a:latin typeface="Roboto Mono"/>
              <a:ea typeface="Roboto Mono"/>
              <a:cs typeface="Roboto Mono"/>
              <a:sym typeface="Roboto Mono"/>
            </a:endParaRPr>
          </a:p>
          <a:p>
            <a:pPr indent="-381000" lvl="0" marL="457200" rtl="0" algn="l">
              <a:spcBef>
                <a:spcPts val="0"/>
              </a:spcBef>
              <a:spcAft>
                <a:spcPts val="0"/>
              </a:spcAft>
              <a:buClr>
                <a:srgbClr val="DDA824"/>
              </a:buClr>
              <a:buSzPts val="2400"/>
              <a:buFont typeface="Roboto Mono"/>
              <a:buAutoNum type="arabicPeriod"/>
            </a:pPr>
            <a:r>
              <a:rPr lang="en" sz="2400">
                <a:solidFill>
                  <a:srgbClr val="DDA824"/>
                </a:solidFill>
                <a:latin typeface="Roboto Mono"/>
                <a:ea typeface="Roboto Mono"/>
                <a:cs typeface="Roboto Mono"/>
                <a:sym typeface="Roboto Mono"/>
              </a:rPr>
              <a:t>Line a baking pan with parchment paper and set aside.</a:t>
            </a:r>
            <a:endParaRPr sz="2400">
              <a:solidFill>
                <a:srgbClr val="DDA824"/>
              </a:solidFill>
              <a:latin typeface="Roboto Mono"/>
              <a:ea typeface="Roboto Mono"/>
              <a:cs typeface="Roboto Mono"/>
              <a:sym typeface="Roboto Mono"/>
            </a:endParaRPr>
          </a:p>
          <a:p>
            <a:pPr indent="-381000" lvl="0" marL="457200" rtl="0" algn="l">
              <a:spcBef>
                <a:spcPts val="0"/>
              </a:spcBef>
              <a:spcAft>
                <a:spcPts val="0"/>
              </a:spcAft>
              <a:buClr>
                <a:srgbClr val="DDA824"/>
              </a:buClr>
              <a:buSzPts val="2400"/>
              <a:buFont typeface="Roboto Mono"/>
              <a:buAutoNum type="arabicPeriod"/>
            </a:pPr>
            <a:r>
              <a:rPr lang="en" sz="2400">
                <a:solidFill>
                  <a:srgbClr val="DDA824"/>
                </a:solidFill>
                <a:latin typeface="Roboto Mono"/>
                <a:ea typeface="Roboto Mono"/>
                <a:cs typeface="Roboto Mono"/>
                <a:sym typeface="Roboto Mono"/>
              </a:rPr>
              <a:t>In a separate bowl mix flour, baking soda, salt, baking powder. Set aside.</a:t>
            </a:r>
            <a:endParaRPr sz="2400">
              <a:solidFill>
                <a:srgbClr val="DDA824"/>
              </a:solidFill>
              <a:latin typeface="Roboto Mono"/>
              <a:ea typeface="Roboto Mono"/>
              <a:cs typeface="Roboto Mono"/>
              <a:sym typeface="Roboto Mono"/>
            </a:endParaRPr>
          </a:p>
          <a:p>
            <a:pPr indent="-381000" lvl="0" marL="457200" rtl="0" algn="l">
              <a:spcBef>
                <a:spcPts val="0"/>
              </a:spcBef>
              <a:spcAft>
                <a:spcPts val="0"/>
              </a:spcAft>
              <a:buClr>
                <a:srgbClr val="DDA824"/>
              </a:buClr>
              <a:buSzPts val="2400"/>
              <a:buFont typeface="Roboto Mono"/>
              <a:buAutoNum type="arabicPeriod"/>
            </a:pPr>
            <a:r>
              <a:rPr lang="en" sz="2400">
                <a:solidFill>
                  <a:srgbClr val="DDA824"/>
                </a:solidFill>
                <a:latin typeface="Roboto Mono"/>
                <a:ea typeface="Roboto Mono"/>
                <a:cs typeface="Roboto Mono"/>
                <a:sym typeface="Roboto Mono"/>
              </a:rPr>
              <a:t>Cream together butter and sugars until combined.</a:t>
            </a:r>
            <a:endParaRPr sz="2400">
              <a:solidFill>
                <a:srgbClr val="DDA824"/>
              </a:solidFill>
              <a:latin typeface="Roboto Mono"/>
              <a:ea typeface="Roboto Mono"/>
              <a:cs typeface="Roboto Mono"/>
              <a:sym typeface="Roboto Mono"/>
            </a:endParaRPr>
          </a:p>
          <a:p>
            <a:pPr indent="-381000" lvl="0" marL="457200" rtl="0" algn="l">
              <a:spcBef>
                <a:spcPts val="0"/>
              </a:spcBef>
              <a:spcAft>
                <a:spcPts val="0"/>
              </a:spcAft>
              <a:buClr>
                <a:srgbClr val="DDA824"/>
              </a:buClr>
              <a:buSzPts val="2400"/>
              <a:buFont typeface="Roboto Mono"/>
              <a:buAutoNum type="arabicPeriod"/>
            </a:pPr>
            <a:r>
              <a:rPr lang="en" sz="2400">
                <a:solidFill>
                  <a:srgbClr val="DDA824"/>
                </a:solidFill>
                <a:latin typeface="Roboto Mono"/>
                <a:ea typeface="Roboto Mono"/>
                <a:cs typeface="Roboto Mono"/>
                <a:sym typeface="Roboto Mono"/>
              </a:rPr>
              <a:t>...</a:t>
            </a:r>
            <a:endParaRPr sz="2400">
              <a:solidFill>
                <a:srgbClr val="DDA824"/>
              </a:solidFill>
              <a:latin typeface="Roboto Mono"/>
              <a:ea typeface="Roboto Mono"/>
              <a:cs typeface="Roboto Mono"/>
              <a:sym typeface="Roboto Mono"/>
            </a:endParaRPr>
          </a:p>
          <a:p>
            <a:pPr indent="0" lvl="0" marL="0" rtl="0" algn="l">
              <a:spcBef>
                <a:spcPts val="0"/>
              </a:spcBef>
              <a:spcAft>
                <a:spcPts val="0"/>
              </a:spcAft>
              <a:buNone/>
            </a:pPr>
            <a:r>
              <a:t/>
            </a:r>
            <a:endParaRPr sz="2400">
              <a:solidFill>
                <a:srgbClr val="DDA824"/>
              </a:solidFill>
              <a:latin typeface="Roboto Mono"/>
              <a:ea typeface="Roboto Mono"/>
              <a:cs typeface="Roboto Mono"/>
              <a:sym typeface="Roboto Mono"/>
            </a:endParaRPr>
          </a:p>
        </p:txBody>
      </p:sp>
      <p:sp>
        <p:nvSpPr>
          <p:cNvPr id="108" name="Google Shape;10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lang="en">
                <a:solidFill>
                  <a:srgbClr val="FF7A7A"/>
                </a:solidFill>
              </a:rPr>
              <a:t>algorithm </a:t>
            </a:r>
            <a:r>
              <a:rPr lang="en"/>
              <a:t>is similar to a recipe.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7A7A"/>
                </a:solidFill>
              </a:rPr>
              <a:t>Generalizability </a:t>
            </a:r>
            <a:r>
              <a:rPr lang="en"/>
              <a:t>can be defined as the extension of research findings and conclusions from a study conducted on a sample set to a larger data set.</a:t>
            </a:r>
            <a:endParaRPr/>
          </a:p>
        </p:txBody>
      </p:sp>
      <p:cxnSp>
        <p:nvCxnSpPr>
          <p:cNvPr id="1367" name="Google Shape;1367;p87"/>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368" name="Google Shape;1368;p87"/>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369" name="Google Shape;1369;p87"/>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370" name="Google Shape;1370;p87"/>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371" name="Google Shape;1371;p87"/>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2" name="Google Shape;1372;p87"/>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73" name="Google Shape;1373;p87"/>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74" name="Google Shape;1374;p87"/>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75" name="Google Shape;1375;p87"/>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76" name="Google Shape;1376;p87"/>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77" name="Google Shape;1377;p87"/>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78" name="Google Shape;1378;p87"/>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79" name="Google Shape;1379;p87"/>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80" name="Google Shape;1380;p87"/>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81" name="Google Shape;1381;p87"/>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82" name="Google Shape;1382;p87"/>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83" name="Google Shape;1383;p87"/>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384" name="Google Shape;1384;p87"/>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385" name="Google Shape;1385;p87"/>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7"/>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7"/>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7"/>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7"/>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7"/>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391" name="Google Shape;1391;p87"/>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392" name="Google Shape;1392;p87"/>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393" name="Google Shape;1393;p87"/>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394" name="Google Shape;1394;p87"/>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395" name="Google Shape;1395;p87"/>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396" name="Google Shape;1396;p87"/>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397" name="Google Shape;1397;p87"/>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398" name="Google Shape;1398;p87"/>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399" name="Google Shape;1399;p87"/>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400" name="Google Shape;1400;p87"/>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401" name="Google Shape;1401;p87"/>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402" name="Google Shape;1402;p87"/>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1403" name="Google Shape;1403;p87"/>
          <p:cNvCxnSpPr/>
          <p:nvPr/>
        </p:nvCxnSpPr>
        <p:spPr>
          <a:xfrm flipH="1" rot="10800000">
            <a:off x="1595075" y="1307975"/>
            <a:ext cx="6576900" cy="2404200"/>
          </a:xfrm>
          <a:prstGeom prst="straightConnector1">
            <a:avLst/>
          </a:prstGeom>
          <a:noFill/>
          <a:ln cap="flat" cmpd="sng" w="9525">
            <a:solidFill>
              <a:srgbClr val="DDA824"/>
            </a:solidFill>
            <a:prstDash val="solid"/>
            <a:round/>
            <a:headEnd len="med" w="med" type="none"/>
            <a:tailEnd len="med" w="med" type="none"/>
          </a:ln>
        </p:spPr>
      </p:cxnSp>
      <p:sp>
        <p:nvSpPr>
          <p:cNvPr id="1404" name="Google Shape;1404;p87"/>
          <p:cNvSpPr/>
          <p:nvPr/>
        </p:nvSpPr>
        <p:spPr>
          <a:xfrm>
            <a:off x="7689150" y="1600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7"/>
          <p:cNvSpPr/>
          <p:nvPr/>
        </p:nvSpPr>
        <p:spPr>
          <a:xfrm>
            <a:off x="4163200" y="2157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7"/>
          <p:cNvSpPr/>
          <p:nvPr/>
        </p:nvSpPr>
        <p:spPr>
          <a:xfrm>
            <a:off x="2981550" y="32292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7"/>
          <p:cNvSpPr/>
          <p:nvPr/>
        </p:nvSpPr>
        <p:spPr>
          <a:xfrm>
            <a:off x="7890350" y="18557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7"/>
          <p:cNvSpPr/>
          <p:nvPr/>
        </p:nvSpPr>
        <p:spPr>
          <a:xfrm>
            <a:off x="5673975" y="1919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7A7A"/>
                </a:solidFill>
              </a:rPr>
              <a:t>Overfitting </a:t>
            </a:r>
            <a:r>
              <a:rPr lang="en"/>
              <a:t>is when you train a model and it fits the given data extremely well but fails when new data outside of the training set is introduced. </a:t>
            </a:r>
            <a:endParaRPr/>
          </a:p>
        </p:txBody>
      </p:sp>
      <p:cxnSp>
        <p:nvCxnSpPr>
          <p:cNvPr id="1414" name="Google Shape;1414;p88"/>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415" name="Google Shape;1415;p88"/>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416" name="Google Shape;1416;p88"/>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417" name="Google Shape;1417;p88"/>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418" name="Google Shape;1418;p88"/>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9" name="Google Shape;1419;p88"/>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20" name="Google Shape;1420;p88"/>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21" name="Google Shape;1421;p88"/>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22" name="Google Shape;1422;p88"/>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23" name="Google Shape;1423;p88"/>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24" name="Google Shape;1424;p88"/>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25" name="Google Shape;1425;p88"/>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26" name="Google Shape;1426;p88"/>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27" name="Google Shape;1427;p88"/>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28" name="Google Shape;1428;p88"/>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29" name="Google Shape;1429;p88"/>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30" name="Google Shape;1430;p88"/>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31" name="Google Shape;1431;p88"/>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432" name="Google Shape;1432;p88"/>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8"/>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8"/>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8"/>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8"/>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8"/>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438" name="Google Shape;1438;p88"/>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439" name="Google Shape;1439;p88"/>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440" name="Google Shape;1440;p88"/>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441" name="Google Shape;1441;p88"/>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442" name="Google Shape;1442;p88"/>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443" name="Google Shape;1443;p88"/>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444" name="Google Shape;1444;p88"/>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445" name="Google Shape;1445;p88"/>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446" name="Google Shape;1446;p88"/>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447" name="Google Shape;1447;p88"/>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448" name="Google Shape;1448;p88"/>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449" name="Google Shape;1449;p88"/>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1450" name="Google Shape;1450;p88"/>
          <p:cNvCxnSpPr/>
          <p:nvPr/>
        </p:nvCxnSpPr>
        <p:spPr>
          <a:xfrm flipH="1" rot="10800000">
            <a:off x="1595075" y="1307975"/>
            <a:ext cx="6576900" cy="2404200"/>
          </a:xfrm>
          <a:prstGeom prst="straightConnector1">
            <a:avLst/>
          </a:prstGeom>
          <a:noFill/>
          <a:ln cap="flat" cmpd="sng" w="9525">
            <a:solidFill>
              <a:srgbClr val="DDA824"/>
            </a:solidFill>
            <a:prstDash val="solid"/>
            <a:round/>
            <a:headEnd len="med" w="med" type="none"/>
            <a:tailEnd len="med" w="med" type="none"/>
          </a:ln>
        </p:spPr>
      </p:cxnSp>
      <p:sp>
        <p:nvSpPr>
          <p:cNvPr id="1451" name="Google Shape;1451;p88"/>
          <p:cNvSpPr/>
          <p:nvPr/>
        </p:nvSpPr>
        <p:spPr>
          <a:xfrm>
            <a:off x="7689150" y="1600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8"/>
          <p:cNvSpPr/>
          <p:nvPr/>
        </p:nvSpPr>
        <p:spPr>
          <a:xfrm>
            <a:off x="4163200" y="2157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8"/>
          <p:cNvSpPr/>
          <p:nvPr/>
        </p:nvSpPr>
        <p:spPr>
          <a:xfrm>
            <a:off x="2981550" y="32292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8"/>
          <p:cNvSpPr/>
          <p:nvPr/>
        </p:nvSpPr>
        <p:spPr>
          <a:xfrm>
            <a:off x="7890350" y="18557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8"/>
          <p:cNvSpPr/>
          <p:nvPr/>
        </p:nvSpPr>
        <p:spPr>
          <a:xfrm>
            <a:off x="5673975" y="1919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If we relax the constraint that we are training a linear model, we can illustrate what overfitting might look like.</a:t>
            </a:r>
            <a:endParaRPr>
              <a:solidFill>
                <a:schemeClr val="accent2"/>
              </a:solidFill>
            </a:endParaRPr>
          </a:p>
        </p:txBody>
      </p:sp>
      <p:cxnSp>
        <p:nvCxnSpPr>
          <p:cNvPr id="1461" name="Google Shape;1461;p89"/>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462" name="Google Shape;1462;p89"/>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463" name="Google Shape;1463;p89"/>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464" name="Google Shape;1464;p89"/>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465" name="Google Shape;1465;p89"/>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6" name="Google Shape;1466;p89"/>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67" name="Google Shape;1467;p89"/>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68" name="Google Shape;1468;p89"/>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69" name="Google Shape;1469;p89"/>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70" name="Google Shape;1470;p89"/>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71" name="Google Shape;1471;p89"/>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72" name="Google Shape;1472;p89"/>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73" name="Google Shape;1473;p89"/>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74" name="Google Shape;1474;p89"/>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75" name="Google Shape;1475;p89"/>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76" name="Google Shape;1476;p89"/>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77" name="Google Shape;1477;p89"/>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478" name="Google Shape;1478;p89"/>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479" name="Google Shape;1479;p89"/>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9"/>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9"/>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9"/>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9"/>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9"/>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485" name="Google Shape;1485;p89"/>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486" name="Google Shape;1486;p89"/>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487" name="Google Shape;1487;p89"/>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488" name="Google Shape;1488;p89"/>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489" name="Google Shape;1489;p89"/>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490" name="Google Shape;1490;p89"/>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491" name="Google Shape;1491;p89"/>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492" name="Google Shape;1492;p89"/>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493" name="Google Shape;1493;p89"/>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494" name="Google Shape;1494;p89"/>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495" name="Google Shape;1495;p89"/>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496" name="Google Shape;1496;p89"/>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497" name="Google Shape;1497;p89"/>
          <p:cNvSpPr/>
          <p:nvPr/>
        </p:nvSpPr>
        <p:spPr>
          <a:xfrm>
            <a:off x="7689150" y="1600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9"/>
          <p:cNvSpPr/>
          <p:nvPr/>
        </p:nvSpPr>
        <p:spPr>
          <a:xfrm>
            <a:off x="4163200" y="2157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9"/>
          <p:cNvSpPr/>
          <p:nvPr/>
        </p:nvSpPr>
        <p:spPr>
          <a:xfrm>
            <a:off x="2981550" y="32292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9"/>
          <p:cNvSpPr/>
          <p:nvPr/>
        </p:nvSpPr>
        <p:spPr>
          <a:xfrm>
            <a:off x="7890350" y="18557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9"/>
          <p:cNvSpPr/>
          <p:nvPr/>
        </p:nvSpPr>
        <p:spPr>
          <a:xfrm>
            <a:off x="5673975" y="1919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9"/>
          <p:cNvSpPr/>
          <p:nvPr/>
        </p:nvSpPr>
        <p:spPr>
          <a:xfrm>
            <a:off x="1588625" y="1064550"/>
            <a:ext cx="5920625" cy="2537050"/>
          </a:xfrm>
          <a:custGeom>
            <a:rect b="b" l="l" r="r" t="t"/>
            <a:pathLst>
              <a:path extrusionOk="0" h="101482" w="236825">
                <a:moveTo>
                  <a:pt x="0" y="101482"/>
                </a:moveTo>
                <a:cubicBezTo>
                  <a:pt x="8803" y="101482"/>
                  <a:pt x="18729" y="100504"/>
                  <a:pt x="25602" y="95004"/>
                </a:cubicBezTo>
                <a:cubicBezTo>
                  <a:pt x="28625" y="92585"/>
                  <a:pt x="33552" y="94577"/>
                  <a:pt x="37014" y="92845"/>
                </a:cubicBezTo>
                <a:cubicBezTo>
                  <a:pt x="45682" y="88509"/>
                  <a:pt x="49721" y="76786"/>
                  <a:pt x="58915" y="73721"/>
                </a:cubicBezTo>
                <a:cubicBezTo>
                  <a:pt x="77113" y="67655"/>
                  <a:pt x="96182" y="64506"/>
                  <a:pt x="115054" y="61074"/>
                </a:cubicBezTo>
                <a:cubicBezTo>
                  <a:pt x="127058" y="58891"/>
                  <a:pt x="138728" y="54877"/>
                  <a:pt x="150835" y="53363"/>
                </a:cubicBezTo>
                <a:cubicBezTo>
                  <a:pt x="155657" y="52760"/>
                  <a:pt x="161896" y="55256"/>
                  <a:pt x="165332" y="51820"/>
                </a:cubicBezTo>
                <a:cubicBezTo>
                  <a:pt x="173100" y="44052"/>
                  <a:pt x="182980" y="38023"/>
                  <a:pt x="193402" y="34547"/>
                </a:cubicBezTo>
                <a:cubicBezTo>
                  <a:pt x="202575" y="31488"/>
                  <a:pt x="213341" y="38866"/>
                  <a:pt x="222396" y="35472"/>
                </a:cubicBezTo>
                <a:cubicBezTo>
                  <a:pt x="226142" y="34068"/>
                  <a:pt x="225656" y="28150"/>
                  <a:pt x="227640" y="24676"/>
                </a:cubicBezTo>
                <a:cubicBezTo>
                  <a:pt x="230342" y="19944"/>
                  <a:pt x="233839" y="15669"/>
                  <a:pt x="236277" y="10796"/>
                </a:cubicBezTo>
                <a:cubicBezTo>
                  <a:pt x="237893" y="7566"/>
                  <a:pt x="235351" y="3612"/>
                  <a:pt x="235351" y="0"/>
                </a:cubicBezTo>
              </a:path>
            </a:pathLst>
          </a:custGeom>
          <a:noFill/>
          <a:ln cap="flat" cmpd="sng" w="9525">
            <a:solidFill>
              <a:srgbClr val="DDA824"/>
            </a:solidFill>
            <a:prstDash val="solid"/>
            <a:round/>
            <a:headEnd len="med" w="med" type="none"/>
            <a:tailEnd len="med" w="med" type="none"/>
          </a:ln>
        </p:spPr>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In this case, why do we know that this is less desirable than a linear model?</a:t>
            </a:r>
            <a:endParaRPr>
              <a:solidFill>
                <a:schemeClr val="accent2"/>
              </a:solidFill>
            </a:endParaRPr>
          </a:p>
        </p:txBody>
      </p:sp>
      <p:cxnSp>
        <p:nvCxnSpPr>
          <p:cNvPr id="1508" name="Google Shape;1508;p90"/>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509" name="Google Shape;1509;p90"/>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510" name="Google Shape;1510;p90"/>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511" name="Google Shape;1511;p90"/>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512" name="Google Shape;1512;p90"/>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3" name="Google Shape;1513;p90"/>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14" name="Google Shape;1514;p90"/>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15" name="Google Shape;1515;p90"/>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16" name="Google Shape;1516;p90"/>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17" name="Google Shape;1517;p90"/>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18" name="Google Shape;1518;p90"/>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19" name="Google Shape;1519;p90"/>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20" name="Google Shape;1520;p90"/>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21" name="Google Shape;1521;p90"/>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22" name="Google Shape;1522;p90"/>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23" name="Google Shape;1523;p90"/>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24" name="Google Shape;1524;p90"/>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25" name="Google Shape;1525;p90"/>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526" name="Google Shape;1526;p90"/>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90"/>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90"/>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90"/>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90"/>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90"/>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532" name="Google Shape;1532;p90"/>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533" name="Google Shape;1533;p90"/>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534" name="Google Shape;1534;p90"/>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535" name="Google Shape;1535;p90"/>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536" name="Google Shape;1536;p90"/>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537" name="Google Shape;1537;p90"/>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538" name="Google Shape;1538;p90"/>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539" name="Google Shape;1539;p90"/>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540" name="Google Shape;1540;p90"/>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541" name="Google Shape;1541;p90"/>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542" name="Google Shape;1542;p90"/>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543" name="Google Shape;1543;p90"/>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544" name="Google Shape;1544;p90"/>
          <p:cNvSpPr/>
          <p:nvPr/>
        </p:nvSpPr>
        <p:spPr>
          <a:xfrm>
            <a:off x="7689150" y="1600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90"/>
          <p:cNvSpPr/>
          <p:nvPr/>
        </p:nvSpPr>
        <p:spPr>
          <a:xfrm>
            <a:off x="4163200" y="2157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90"/>
          <p:cNvSpPr/>
          <p:nvPr/>
        </p:nvSpPr>
        <p:spPr>
          <a:xfrm>
            <a:off x="2981550" y="32292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90"/>
          <p:cNvSpPr/>
          <p:nvPr/>
        </p:nvSpPr>
        <p:spPr>
          <a:xfrm>
            <a:off x="7890350" y="18557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90"/>
          <p:cNvSpPr/>
          <p:nvPr/>
        </p:nvSpPr>
        <p:spPr>
          <a:xfrm>
            <a:off x="5673975" y="1919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90"/>
          <p:cNvSpPr/>
          <p:nvPr/>
        </p:nvSpPr>
        <p:spPr>
          <a:xfrm>
            <a:off x="1588625" y="1064550"/>
            <a:ext cx="5920625" cy="2537050"/>
          </a:xfrm>
          <a:custGeom>
            <a:rect b="b" l="l" r="r" t="t"/>
            <a:pathLst>
              <a:path extrusionOk="0" h="101482" w="236825">
                <a:moveTo>
                  <a:pt x="0" y="101482"/>
                </a:moveTo>
                <a:cubicBezTo>
                  <a:pt x="8803" y="101482"/>
                  <a:pt x="18729" y="100504"/>
                  <a:pt x="25602" y="95004"/>
                </a:cubicBezTo>
                <a:cubicBezTo>
                  <a:pt x="28625" y="92585"/>
                  <a:pt x="33552" y="94577"/>
                  <a:pt x="37014" y="92845"/>
                </a:cubicBezTo>
                <a:cubicBezTo>
                  <a:pt x="45682" y="88509"/>
                  <a:pt x="49721" y="76786"/>
                  <a:pt x="58915" y="73721"/>
                </a:cubicBezTo>
                <a:cubicBezTo>
                  <a:pt x="77113" y="67655"/>
                  <a:pt x="96182" y="64506"/>
                  <a:pt x="115054" y="61074"/>
                </a:cubicBezTo>
                <a:cubicBezTo>
                  <a:pt x="127058" y="58891"/>
                  <a:pt x="138728" y="54877"/>
                  <a:pt x="150835" y="53363"/>
                </a:cubicBezTo>
                <a:cubicBezTo>
                  <a:pt x="155657" y="52760"/>
                  <a:pt x="161896" y="55256"/>
                  <a:pt x="165332" y="51820"/>
                </a:cubicBezTo>
                <a:cubicBezTo>
                  <a:pt x="173100" y="44052"/>
                  <a:pt x="182980" y="38023"/>
                  <a:pt x="193402" y="34547"/>
                </a:cubicBezTo>
                <a:cubicBezTo>
                  <a:pt x="202575" y="31488"/>
                  <a:pt x="213341" y="38866"/>
                  <a:pt x="222396" y="35472"/>
                </a:cubicBezTo>
                <a:cubicBezTo>
                  <a:pt x="226142" y="34068"/>
                  <a:pt x="225656" y="28150"/>
                  <a:pt x="227640" y="24676"/>
                </a:cubicBezTo>
                <a:cubicBezTo>
                  <a:pt x="230342" y="19944"/>
                  <a:pt x="233839" y="15669"/>
                  <a:pt x="236277" y="10796"/>
                </a:cubicBezTo>
                <a:cubicBezTo>
                  <a:pt x="237893" y="7566"/>
                  <a:pt x="235351" y="3612"/>
                  <a:pt x="235351" y="0"/>
                </a:cubicBezTo>
              </a:path>
            </a:pathLst>
          </a:custGeom>
          <a:noFill/>
          <a:ln cap="flat" cmpd="sng" w="9525">
            <a:solidFill>
              <a:srgbClr val="DDA824"/>
            </a:solidFill>
            <a:prstDash val="solid"/>
            <a:round/>
            <a:headEnd len="med" w="med" type="none"/>
            <a:tailEnd len="med" w="med" type="none"/>
          </a:ln>
        </p:spPr>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7A7A"/>
                </a:solidFill>
              </a:rPr>
              <a:t>Generalizability </a:t>
            </a:r>
            <a:r>
              <a:rPr lang="en"/>
              <a:t>is pivotal for a model to be useful.</a:t>
            </a:r>
            <a:endParaRPr/>
          </a:p>
        </p:txBody>
      </p:sp>
      <p:cxnSp>
        <p:nvCxnSpPr>
          <p:cNvPr id="1555" name="Google Shape;1555;p91"/>
          <p:cNvCxnSpPr/>
          <p:nvPr/>
        </p:nvCxnSpPr>
        <p:spPr>
          <a:xfrm rot="10800000">
            <a:off x="1594725" y="1391450"/>
            <a:ext cx="0" cy="2600700"/>
          </a:xfrm>
          <a:prstGeom prst="straightConnector1">
            <a:avLst/>
          </a:prstGeom>
          <a:noFill/>
          <a:ln cap="flat" cmpd="sng" w="9525">
            <a:solidFill>
              <a:srgbClr val="70A9A1"/>
            </a:solidFill>
            <a:prstDash val="solid"/>
            <a:round/>
            <a:headEnd len="med" w="med" type="none"/>
            <a:tailEnd len="med" w="med" type="triangle"/>
          </a:ln>
        </p:spPr>
      </p:cxnSp>
      <p:cxnSp>
        <p:nvCxnSpPr>
          <p:cNvPr id="1556" name="Google Shape;1556;p91"/>
          <p:cNvCxnSpPr/>
          <p:nvPr/>
        </p:nvCxnSpPr>
        <p:spPr>
          <a:xfrm>
            <a:off x="1594725" y="3992150"/>
            <a:ext cx="6848400" cy="0"/>
          </a:xfrm>
          <a:prstGeom prst="straightConnector1">
            <a:avLst/>
          </a:prstGeom>
          <a:noFill/>
          <a:ln cap="flat" cmpd="sng" w="9525">
            <a:solidFill>
              <a:srgbClr val="70A9A1"/>
            </a:solidFill>
            <a:prstDash val="solid"/>
            <a:round/>
            <a:headEnd len="med" w="med" type="none"/>
            <a:tailEnd len="med" w="med" type="triangle"/>
          </a:ln>
        </p:spPr>
      </p:cxnSp>
      <p:sp>
        <p:nvSpPr>
          <p:cNvPr id="1557" name="Google Shape;1557;p91"/>
          <p:cNvSpPr txBox="1"/>
          <p:nvPr/>
        </p:nvSpPr>
        <p:spPr>
          <a:xfrm>
            <a:off x="3299175" y="4311075"/>
            <a:ext cx="33288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House Size (100 sq ft.)</a:t>
            </a:r>
            <a:endParaRPr>
              <a:solidFill>
                <a:srgbClr val="DDA824"/>
              </a:solidFill>
            </a:endParaRPr>
          </a:p>
        </p:txBody>
      </p:sp>
      <p:sp>
        <p:nvSpPr>
          <p:cNvPr id="1558" name="Google Shape;1558;p91"/>
          <p:cNvSpPr txBox="1"/>
          <p:nvPr/>
        </p:nvSpPr>
        <p:spPr>
          <a:xfrm rot="-5398963">
            <a:off x="-183375" y="2519850"/>
            <a:ext cx="1988100" cy="34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DA824"/>
                </a:solidFill>
              </a:rPr>
              <a:t>Price ($1000)</a:t>
            </a:r>
            <a:endParaRPr>
              <a:solidFill>
                <a:srgbClr val="DDA824"/>
              </a:solidFill>
            </a:endParaRPr>
          </a:p>
        </p:txBody>
      </p:sp>
      <p:sp>
        <p:nvSpPr>
          <p:cNvPr id="1559" name="Google Shape;1559;p91"/>
          <p:cNvSpPr/>
          <p:nvPr/>
        </p:nvSpPr>
        <p:spPr>
          <a:xfrm>
            <a:off x="2466325" y="33369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0" name="Google Shape;1560;p91"/>
          <p:cNvCxnSpPr/>
          <p:nvPr/>
        </p:nvCxnSpPr>
        <p:spPr>
          <a:xfrm>
            <a:off x="1539825" y="3664225"/>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61" name="Google Shape;1561;p91"/>
          <p:cNvCxnSpPr/>
          <p:nvPr/>
        </p:nvCxnSpPr>
        <p:spPr>
          <a:xfrm>
            <a:off x="1539825" y="2680963"/>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62" name="Google Shape;1562;p91"/>
          <p:cNvCxnSpPr/>
          <p:nvPr/>
        </p:nvCxnSpPr>
        <p:spPr>
          <a:xfrm>
            <a:off x="1539825" y="3172594"/>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63" name="Google Shape;1563;p91"/>
          <p:cNvCxnSpPr/>
          <p:nvPr/>
        </p:nvCxnSpPr>
        <p:spPr>
          <a:xfrm>
            <a:off x="1539825" y="2189331"/>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64" name="Google Shape;1564;p91"/>
          <p:cNvCxnSpPr/>
          <p:nvPr/>
        </p:nvCxnSpPr>
        <p:spPr>
          <a:xfrm>
            <a:off x="1539825" y="1697700"/>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65" name="Google Shape;1565;p91"/>
          <p:cNvCxnSpPr/>
          <p:nvPr/>
        </p:nvCxnSpPr>
        <p:spPr>
          <a:xfrm rot="5400000">
            <a:off x="1970963"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66" name="Google Shape;1566;p91"/>
          <p:cNvCxnSpPr/>
          <p:nvPr/>
        </p:nvCxnSpPr>
        <p:spPr>
          <a:xfrm rot="5400000">
            <a:off x="3664700"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67" name="Google Shape;1567;p91"/>
          <p:cNvCxnSpPr/>
          <p:nvPr/>
        </p:nvCxnSpPr>
        <p:spPr>
          <a:xfrm rot="5400000">
            <a:off x="2817831"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68" name="Google Shape;1568;p91"/>
          <p:cNvCxnSpPr/>
          <p:nvPr/>
        </p:nvCxnSpPr>
        <p:spPr>
          <a:xfrm rot="5400000">
            <a:off x="4511569"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69" name="Google Shape;1569;p91"/>
          <p:cNvCxnSpPr/>
          <p:nvPr/>
        </p:nvCxnSpPr>
        <p:spPr>
          <a:xfrm rot="5400000">
            <a:off x="5358438"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70" name="Google Shape;1570;p91"/>
          <p:cNvCxnSpPr/>
          <p:nvPr/>
        </p:nvCxnSpPr>
        <p:spPr>
          <a:xfrm rot="5400000">
            <a:off x="7052175"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71" name="Google Shape;1571;p91"/>
          <p:cNvCxnSpPr/>
          <p:nvPr/>
        </p:nvCxnSpPr>
        <p:spPr>
          <a:xfrm rot="5400000">
            <a:off x="6205306" y="3992138"/>
            <a:ext cx="109800" cy="0"/>
          </a:xfrm>
          <a:prstGeom prst="straightConnector1">
            <a:avLst/>
          </a:prstGeom>
          <a:noFill/>
          <a:ln cap="flat" cmpd="sng" w="9525">
            <a:solidFill>
              <a:srgbClr val="DDA824"/>
            </a:solidFill>
            <a:prstDash val="solid"/>
            <a:round/>
            <a:headEnd len="med" w="med" type="none"/>
            <a:tailEnd len="med" w="med" type="none"/>
          </a:ln>
        </p:spPr>
      </p:cxnSp>
      <p:cxnSp>
        <p:nvCxnSpPr>
          <p:cNvPr id="1572" name="Google Shape;1572;p91"/>
          <p:cNvCxnSpPr/>
          <p:nvPr/>
        </p:nvCxnSpPr>
        <p:spPr>
          <a:xfrm rot="5400000">
            <a:off x="7899044" y="3992138"/>
            <a:ext cx="109800" cy="0"/>
          </a:xfrm>
          <a:prstGeom prst="straightConnector1">
            <a:avLst/>
          </a:prstGeom>
          <a:noFill/>
          <a:ln cap="flat" cmpd="sng" w="9525">
            <a:solidFill>
              <a:srgbClr val="DDA824"/>
            </a:solidFill>
            <a:prstDash val="solid"/>
            <a:round/>
            <a:headEnd len="med" w="med" type="none"/>
            <a:tailEnd len="med" w="med" type="none"/>
          </a:ln>
        </p:spPr>
      </p:cxnSp>
      <p:sp>
        <p:nvSpPr>
          <p:cNvPr id="1573" name="Google Shape;1573;p91"/>
          <p:cNvSpPr/>
          <p:nvPr/>
        </p:nvSpPr>
        <p:spPr>
          <a:xfrm>
            <a:off x="3159375" y="28337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91"/>
          <p:cNvSpPr/>
          <p:nvPr/>
        </p:nvSpPr>
        <p:spPr>
          <a:xfrm>
            <a:off x="5673975" y="2300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91"/>
          <p:cNvSpPr/>
          <p:nvPr/>
        </p:nvSpPr>
        <p:spPr>
          <a:xfrm>
            <a:off x="64359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91"/>
          <p:cNvSpPr/>
          <p:nvPr/>
        </p:nvSpPr>
        <p:spPr>
          <a:xfrm>
            <a:off x="6969375" y="19193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91"/>
          <p:cNvSpPr/>
          <p:nvPr/>
        </p:nvSpPr>
        <p:spPr>
          <a:xfrm>
            <a:off x="7350375" y="14621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91"/>
          <p:cNvSpPr txBox="1"/>
          <p:nvPr/>
        </p:nvSpPr>
        <p:spPr>
          <a:xfrm>
            <a:off x="966925" y="350822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579" name="Google Shape;1579;p91"/>
          <p:cNvSpPr txBox="1"/>
          <p:nvPr/>
        </p:nvSpPr>
        <p:spPr>
          <a:xfrm>
            <a:off x="966925" y="30166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580" name="Google Shape;1580;p91"/>
          <p:cNvSpPr txBox="1"/>
          <p:nvPr/>
        </p:nvSpPr>
        <p:spPr>
          <a:xfrm>
            <a:off x="966925" y="25571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581" name="Google Shape;1581;p91"/>
          <p:cNvSpPr txBox="1"/>
          <p:nvPr/>
        </p:nvSpPr>
        <p:spPr>
          <a:xfrm>
            <a:off x="966925" y="209770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sp>
        <p:nvSpPr>
          <p:cNvPr id="1582" name="Google Shape;1582;p91"/>
          <p:cNvSpPr txBox="1"/>
          <p:nvPr/>
        </p:nvSpPr>
        <p:spPr>
          <a:xfrm>
            <a:off x="966925" y="1566550"/>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250</a:t>
            </a:r>
            <a:endParaRPr sz="1200">
              <a:solidFill>
                <a:srgbClr val="40798C"/>
              </a:solidFill>
            </a:endParaRPr>
          </a:p>
        </p:txBody>
      </p:sp>
      <p:sp>
        <p:nvSpPr>
          <p:cNvPr id="1583" name="Google Shape;1583;p91"/>
          <p:cNvSpPr txBox="1"/>
          <p:nvPr/>
        </p:nvSpPr>
        <p:spPr>
          <a:xfrm>
            <a:off x="1761125"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25</a:t>
            </a:r>
            <a:endParaRPr sz="1200">
              <a:solidFill>
                <a:srgbClr val="40798C"/>
              </a:solidFill>
            </a:endParaRPr>
          </a:p>
        </p:txBody>
      </p:sp>
      <p:sp>
        <p:nvSpPr>
          <p:cNvPr id="1584" name="Google Shape;1584;p91"/>
          <p:cNvSpPr txBox="1"/>
          <p:nvPr/>
        </p:nvSpPr>
        <p:spPr>
          <a:xfrm>
            <a:off x="260798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50</a:t>
            </a:r>
            <a:endParaRPr sz="1200">
              <a:solidFill>
                <a:srgbClr val="40798C"/>
              </a:solidFill>
            </a:endParaRPr>
          </a:p>
        </p:txBody>
      </p:sp>
      <p:sp>
        <p:nvSpPr>
          <p:cNvPr id="1585" name="Google Shape;1585;p91"/>
          <p:cNvSpPr txBox="1"/>
          <p:nvPr/>
        </p:nvSpPr>
        <p:spPr>
          <a:xfrm>
            <a:off x="3454846"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75</a:t>
            </a:r>
            <a:endParaRPr sz="1200">
              <a:solidFill>
                <a:srgbClr val="40798C"/>
              </a:solidFill>
            </a:endParaRPr>
          </a:p>
        </p:txBody>
      </p:sp>
      <p:sp>
        <p:nvSpPr>
          <p:cNvPr id="1586" name="Google Shape;1586;p91"/>
          <p:cNvSpPr txBox="1"/>
          <p:nvPr/>
        </p:nvSpPr>
        <p:spPr>
          <a:xfrm>
            <a:off x="4301707"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100</a:t>
            </a:r>
            <a:endParaRPr sz="1200">
              <a:solidFill>
                <a:srgbClr val="40798C"/>
              </a:solidFill>
            </a:endParaRPr>
          </a:p>
        </p:txBody>
      </p:sp>
      <p:sp>
        <p:nvSpPr>
          <p:cNvPr id="1587" name="Google Shape;1587;p91"/>
          <p:cNvSpPr txBox="1"/>
          <p:nvPr/>
        </p:nvSpPr>
        <p:spPr>
          <a:xfrm>
            <a:off x="5148568"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125</a:t>
            </a:r>
            <a:endParaRPr sz="1200">
              <a:solidFill>
                <a:srgbClr val="40798C"/>
              </a:solidFill>
            </a:endParaRPr>
          </a:p>
        </p:txBody>
      </p:sp>
      <p:sp>
        <p:nvSpPr>
          <p:cNvPr id="1588" name="Google Shape;1588;p91"/>
          <p:cNvSpPr txBox="1"/>
          <p:nvPr/>
        </p:nvSpPr>
        <p:spPr>
          <a:xfrm>
            <a:off x="599542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150</a:t>
            </a:r>
            <a:endParaRPr sz="1200">
              <a:solidFill>
                <a:srgbClr val="40798C"/>
              </a:solidFill>
            </a:endParaRPr>
          </a:p>
        </p:txBody>
      </p:sp>
      <p:sp>
        <p:nvSpPr>
          <p:cNvPr id="1589" name="Google Shape;1589;p91"/>
          <p:cNvSpPr txBox="1"/>
          <p:nvPr/>
        </p:nvSpPr>
        <p:spPr>
          <a:xfrm>
            <a:off x="6842289"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175</a:t>
            </a:r>
            <a:endParaRPr sz="1200">
              <a:solidFill>
                <a:srgbClr val="40798C"/>
              </a:solidFill>
            </a:endParaRPr>
          </a:p>
        </p:txBody>
      </p:sp>
      <p:sp>
        <p:nvSpPr>
          <p:cNvPr id="1590" name="Google Shape;1590;p91"/>
          <p:cNvSpPr txBox="1"/>
          <p:nvPr/>
        </p:nvSpPr>
        <p:spPr>
          <a:xfrm>
            <a:off x="7689150" y="4078875"/>
            <a:ext cx="529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0798C"/>
                </a:solidFill>
              </a:rPr>
              <a:t>200</a:t>
            </a:r>
            <a:endParaRPr sz="1200">
              <a:solidFill>
                <a:srgbClr val="40798C"/>
              </a:solidFill>
            </a:endParaRPr>
          </a:p>
        </p:txBody>
      </p:sp>
      <p:cxnSp>
        <p:nvCxnSpPr>
          <p:cNvPr id="1591" name="Google Shape;1591;p91"/>
          <p:cNvCxnSpPr/>
          <p:nvPr/>
        </p:nvCxnSpPr>
        <p:spPr>
          <a:xfrm flipH="1" rot="10800000">
            <a:off x="1595075" y="1307975"/>
            <a:ext cx="6576900" cy="2404200"/>
          </a:xfrm>
          <a:prstGeom prst="straightConnector1">
            <a:avLst/>
          </a:prstGeom>
          <a:noFill/>
          <a:ln cap="flat" cmpd="sng" w="9525">
            <a:solidFill>
              <a:srgbClr val="DDA824"/>
            </a:solidFill>
            <a:prstDash val="solid"/>
            <a:round/>
            <a:headEnd len="med" w="med" type="none"/>
            <a:tailEnd len="med" w="med" type="none"/>
          </a:ln>
        </p:spPr>
      </p:cxnSp>
      <p:sp>
        <p:nvSpPr>
          <p:cNvPr id="1592" name="Google Shape;1592;p91"/>
          <p:cNvSpPr/>
          <p:nvPr/>
        </p:nvSpPr>
        <p:spPr>
          <a:xfrm>
            <a:off x="7689150" y="1600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1"/>
          <p:cNvSpPr/>
          <p:nvPr/>
        </p:nvSpPr>
        <p:spPr>
          <a:xfrm>
            <a:off x="4163200" y="21575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91"/>
          <p:cNvSpPr/>
          <p:nvPr/>
        </p:nvSpPr>
        <p:spPr>
          <a:xfrm>
            <a:off x="2981550" y="32292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91"/>
          <p:cNvSpPr/>
          <p:nvPr/>
        </p:nvSpPr>
        <p:spPr>
          <a:xfrm>
            <a:off x="7890350" y="18557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91"/>
          <p:cNvSpPr/>
          <p:nvPr/>
        </p:nvSpPr>
        <p:spPr>
          <a:xfrm>
            <a:off x="5673975" y="1919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a set of methods that can automatically detect patterns in data, and then use the uncovered patterns to predict future data, or to perform other kinds of decision making under uncertainty.</a:t>
            </a:r>
            <a:endParaRPr/>
          </a:p>
        </p:txBody>
      </p:sp>
      <p:sp>
        <p:nvSpPr>
          <p:cNvPr id="1602" name="Google Shape;1602;p92"/>
          <p:cNvSpPr/>
          <p:nvPr/>
        </p:nvSpPr>
        <p:spPr>
          <a:xfrm>
            <a:off x="1896650" y="1617975"/>
            <a:ext cx="1835700" cy="1835700"/>
          </a:xfrm>
          <a:prstGeom prst="cube">
            <a:avLst>
              <a:gd fmla="val 5006" name="adj"/>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92"/>
          <p:cNvSpPr/>
          <p:nvPr/>
        </p:nvSpPr>
        <p:spPr>
          <a:xfrm>
            <a:off x="3732223" y="2802025"/>
            <a:ext cx="5524749" cy="1008481"/>
          </a:xfrm>
          <a:custGeom>
            <a:rect b="b" l="l" r="r" t="t"/>
            <a:pathLst>
              <a:path extrusionOk="0" h="21088" w="92569">
                <a:moveTo>
                  <a:pt x="0" y="5949"/>
                </a:moveTo>
                <a:cubicBezTo>
                  <a:pt x="4967" y="5949"/>
                  <a:pt x="10642" y="8504"/>
                  <a:pt x="14902" y="5949"/>
                </a:cubicBezTo>
                <a:cubicBezTo>
                  <a:pt x="19392" y="3256"/>
                  <a:pt x="25614" y="-2159"/>
                  <a:pt x="29803" y="982"/>
                </a:cubicBezTo>
                <a:cubicBezTo>
                  <a:pt x="34693" y="4649"/>
                  <a:pt x="37339" y="10607"/>
                  <a:pt x="41092" y="15432"/>
                </a:cubicBezTo>
                <a:cubicBezTo>
                  <a:pt x="42376" y="17083"/>
                  <a:pt x="42190" y="20507"/>
                  <a:pt x="44253" y="20851"/>
                </a:cubicBezTo>
                <a:cubicBezTo>
                  <a:pt x="49936" y="21799"/>
                  <a:pt x="54806" y="15795"/>
                  <a:pt x="60509" y="14980"/>
                </a:cubicBezTo>
                <a:cubicBezTo>
                  <a:pt x="71089" y="13468"/>
                  <a:pt x="81881" y="15432"/>
                  <a:pt x="92569" y="15432"/>
                </a:cubicBezTo>
              </a:path>
            </a:pathLst>
          </a:custGeom>
          <a:noFill/>
          <a:ln cap="flat" cmpd="sng" w="19050">
            <a:solidFill>
              <a:srgbClr val="DDA824"/>
            </a:solidFill>
            <a:prstDash val="solid"/>
            <a:round/>
            <a:headEnd len="med" w="med" type="none"/>
            <a:tailEnd len="med" w="med" type="none"/>
          </a:ln>
        </p:spPr>
      </p:sp>
      <p:sp>
        <p:nvSpPr>
          <p:cNvPr id="1604" name="Google Shape;1604;p92"/>
          <p:cNvSpPr/>
          <p:nvPr/>
        </p:nvSpPr>
        <p:spPr>
          <a:xfrm>
            <a:off x="1896650" y="3810516"/>
            <a:ext cx="1835700" cy="467700"/>
          </a:xfrm>
          <a:prstGeom prst="rect">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2"/>
          <p:cNvSpPr/>
          <p:nvPr/>
        </p:nvSpPr>
        <p:spPr>
          <a:xfrm>
            <a:off x="3948155" y="3871634"/>
            <a:ext cx="280500" cy="345600"/>
          </a:xfrm>
          <a:prstGeom prst="ellipse">
            <a:avLst/>
          </a:prstGeom>
          <a:solidFill>
            <a:srgbClr val="DDA8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9" name="Shape 1609"/>
        <p:cNvGrpSpPr/>
        <p:nvPr/>
      </p:nvGrpSpPr>
      <p:grpSpPr>
        <a:xfrm>
          <a:off x="0" y="0"/>
          <a:ext cx="0" cy="0"/>
          <a:chOff x="0" y="0"/>
          <a:chExt cx="0" cy="0"/>
        </a:xfrm>
      </p:grpSpPr>
      <p:sp>
        <p:nvSpPr>
          <p:cNvPr id="1610" name="Google Shape;1610;p9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Tutorial: Linear Least Squares Regression</a:t>
            </a:r>
            <a:endParaRPr sz="3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9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Let’s assess our understanding with some some awesome applications of Machine Learning in Neuroscience!</a:t>
            </a:r>
            <a:endParaRPr sz="25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pic>
        <p:nvPicPr>
          <p:cNvPr descr="P300 BCI speller using brain waves to spell words. See our tutorial http://www.bit.ly/BCI2000Tutorial &#10;Copyright (C) 2011 - Neuronal oscillations and cognition group, Dept. Intergrative Neuophysiology, CNCR, VU University Amsterdam." id="1620" name="Google Shape;1620;p95" title="P300 BCI speller using brain waves to spell words">
            <a:hlinkClick r:id="rId3"/>
          </p:cNvPr>
          <p:cNvPicPr preferRelativeResize="0"/>
          <p:nvPr/>
        </p:nvPicPr>
        <p:blipFill>
          <a:blip r:embed="rId4">
            <a:alphaModFix/>
          </a:blip>
          <a:stretch>
            <a:fillRect/>
          </a:stretch>
        </p:blipFill>
        <p:spPr>
          <a:xfrm>
            <a:off x="1914539" y="578650"/>
            <a:ext cx="5314925" cy="39862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pic>
        <p:nvPicPr>
          <p:cNvPr descr="This array of videos shows spectrographic data (representing brain wave frequencies) from each of 44 electrodes attached to the scalp of a healthy volunteer undergoing propofol anesthesia. The spectrograms are arranged according to their approximate position on the scalp, with the front of the head at the top of the screen, and the back of the head at the bottom of the screen. Activity moves from back to front with loss of consciousness  (levels 1 to 5) and from back to front with return of consciousness (levels 6 to 8). Each video shows brain activity throughout a 140-minute period of the study. Video by Aylin Cimenser. Reproduced from PNAS with permission.&#10;&#10;Read more: http://web.mit.edu/newsoffice/2013/how-the-brain-loses-and-regains-consciousness-0304.html" id="1625" name="Google Shape;1625;p96" title="MIT visualizes how the brain loses and regains consciousness">
            <a:hlinkClick r:id="rId3"/>
          </p:cNvPr>
          <p:cNvPicPr preferRelativeResize="0"/>
          <p:nvPr/>
        </p:nvPicPr>
        <p:blipFill>
          <a:blip r:embed="rId4">
            <a:alphaModFix/>
          </a:blip>
          <a:stretch>
            <a:fillRect/>
          </a:stretch>
        </p:blipFill>
        <p:spPr>
          <a:xfrm>
            <a:off x="1710287" y="425488"/>
            <a:ext cx="5723425" cy="429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formally, a</a:t>
            </a:r>
            <a:r>
              <a:rPr lang="en"/>
              <a:t>n </a:t>
            </a:r>
            <a:r>
              <a:rPr lang="en">
                <a:solidFill>
                  <a:srgbClr val="FF7A7A"/>
                </a:solidFill>
              </a:rPr>
              <a:t>algorithm </a:t>
            </a:r>
            <a:r>
              <a:rPr lang="en"/>
              <a:t>is a process or set of rules </a:t>
            </a:r>
            <a:r>
              <a:rPr lang="en"/>
              <a:t>with which a task is completed or with which an input is manipulated to produce an output. </a:t>
            </a:r>
            <a:endParaRPr/>
          </a:p>
        </p:txBody>
      </p:sp>
      <p:sp>
        <p:nvSpPr>
          <p:cNvPr id="114" name="Google Shape;114;p25"/>
          <p:cNvSpPr txBox="1"/>
          <p:nvPr/>
        </p:nvSpPr>
        <p:spPr>
          <a:xfrm>
            <a:off x="3592650" y="1318975"/>
            <a:ext cx="1958700" cy="27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DDA824"/>
                </a:solidFill>
                <a:latin typeface="Roboto Mono"/>
                <a:ea typeface="Roboto Mono"/>
                <a:cs typeface="Roboto Mono"/>
                <a:sym typeface="Roboto Mono"/>
              </a:rPr>
              <a:t>if x</a:t>
            </a:r>
            <a:endParaRPr sz="2400">
              <a:solidFill>
                <a:srgbClr val="DDA824"/>
              </a:solidFill>
              <a:latin typeface="Roboto Mono"/>
              <a:ea typeface="Roboto Mono"/>
              <a:cs typeface="Roboto Mono"/>
              <a:sym typeface="Roboto Mono"/>
            </a:endParaRPr>
          </a:p>
          <a:p>
            <a:pPr indent="0" lvl="0" marL="0" rtl="0" algn="l">
              <a:spcBef>
                <a:spcPts val="0"/>
              </a:spcBef>
              <a:spcAft>
                <a:spcPts val="0"/>
              </a:spcAft>
              <a:buNone/>
            </a:pPr>
            <a:r>
              <a:rPr lang="en" sz="2400">
                <a:solidFill>
                  <a:srgbClr val="DDA824"/>
                </a:solidFill>
                <a:latin typeface="Roboto Mono"/>
                <a:ea typeface="Roboto Mono"/>
                <a:cs typeface="Roboto Mono"/>
                <a:sym typeface="Roboto Mono"/>
              </a:rPr>
              <a:t>	do y;</a:t>
            </a:r>
            <a:endParaRPr sz="2400">
              <a:solidFill>
                <a:srgbClr val="DDA824"/>
              </a:solidFill>
              <a:latin typeface="Roboto Mono"/>
              <a:ea typeface="Roboto Mono"/>
              <a:cs typeface="Roboto Mono"/>
              <a:sym typeface="Roboto Mono"/>
            </a:endParaRPr>
          </a:p>
          <a:p>
            <a:pPr indent="0" lvl="0" marL="0" rtl="0" algn="l">
              <a:spcBef>
                <a:spcPts val="0"/>
              </a:spcBef>
              <a:spcAft>
                <a:spcPts val="0"/>
              </a:spcAft>
              <a:buNone/>
            </a:pPr>
            <a:r>
              <a:rPr lang="en" sz="2400">
                <a:solidFill>
                  <a:srgbClr val="DDA824"/>
                </a:solidFill>
                <a:latin typeface="Roboto Mono"/>
                <a:ea typeface="Roboto Mono"/>
                <a:cs typeface="Roboto Mono"/>
                <a:sym typeface="Roboto Mono"/>
              </a:rPr>
              <a:t>if else z</a:t>
            </a:r>
            <a:endParaRPr sz="2400">
              <a:solidFill>
                <a:srgbClr val="DDA824"/>
              </a:solidFill>
              <a:latin typeface="Roboto Mono"/>
              <a:ea typeface="Roboto Mono"/>
              <a:cs typeface="Roboto Mono"/>
              <a:sym typeface="Roboto Mono"/>
            </a:endParaRPr>
          </a:p>
          <a:p>
            <a:pPr indent="0" lvl="0" marL="0" rtl="0" algn="l">
              <a:spcBef>
                <a:spcPts val="0"/>
              </a:spcBef>
              <a:spcAft>
                <a:spcPts val="0"/>
              </a:spcAft>
              <a:buNone/>
            </a:pPr>
            <a:r>
              <a:rPr lang="en" sz="2400">
                <a:solidFill>
                  <a:srgbClr val="DDA824"/>
                </a:solidFill>
                <a:latin typeface="Roboto Mono"/>
                <a:ea typeface="Roboto Mono"/>
                <a:cs typeface="Roboto Mono"/>
                <a:sym typeface="Roboto Mono"/>
              </a:rPr>
              <a:t>	do a;</a:t>
            </a:r>
            <a:endParaRPr sz="2400">
              <a:solidFill>
                <a:srgbClr val="DDA824"/>
              </a:solidFill>
              <a:latin typeface="Roboto Mono"/>
              <a:ea typeface="Roboto Mono"/>
              <a:cs typeface="Roboto Mono"/>
              <a:sym typeface="Roboto Mono"/>
            </a:endParaRPr>
          </a:p>
          <a:p>
            <a:pPr indent="0" lvl="0" marL="0" rtl="0" algn="l">
              <a:spcBef>
                <a:spcPts val="0"/>
              </a:spcBef>
              <a:spcAft>
                <a:spcPts val="0"/>
              </a:spcAft>
              <a:buNone/>
            </a:pPr>
            <a:r>
              <a:rPr lang="en" sz="2400">
                <a:solidFill>
                  <a:srgbClr val="DDA824"/>
                </a:solidFill>
                <a:latin typeface="Roboto Mono"/>
                <a:ea typeface="Roboto Mono"/>
                <a:cs typeface="Roboto Mono"/>
                <a:sym typeface="Roboto Mono"/>
              </a:rPr>
              <a:t>else</a:t>
            </a:r>
            <a:endParaRPr sz="2400">
              <a:solidFill>
                <a:srgbClr val="DDA824"/>
              </a:solidFill>
              <a:latin typeface="Roboto Mono"/>
              <a:ea typeface="Roboto Mono"/>
              <a:cs typeface="Roboto Mono"/>
              <a:sym typeface="Roboto Mono"/>
            </a:endParaRPr>
          </a:p>
          <a:p>
            <a:pPr indent="0" lvl="0" marL="0" rtl="0" algn="l">
              <a:spcBef>
                <a:spcPts val="0"/>
              </a:spcBef>
              <a:spcAft>
                <a:spcPts val="0"/>
              </a:spcAft>
              <a:buNone/>
            </a:pPr>
            <a:r>
              <a:rPr lang="en" sz="2400">
                <a:solidFill>
                  <a:srgbClr val="DDA824"/>
                </a:solidFill>
                <a:latin typeface="Roboto Mono"/>
                <a:ea typeface="Roboto Mono"/>
                <a:cs typeface="Roboto Mono"/>
                <a:sym typeface="Roboto Mono"/>
              </a:rPr>
              <a:t>	break;</a:t>
            </a:r>
            <a:endParaRPr sz="2400">
              <a:solidFill>
                <a:srgbClr val="DDA824"/>
              </a:solidFill>
              <a:latin typeface="Roboto Mono"/>
              <a:ea typeface="Roboto Mono"/>
              <a:cs typeface="Roboto Mono"/>
              <a:sym typeface="Roboto Mon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pic>
        <p:nvPicPr>
          <p:cNvPr descr="Subscribe to The Telegraph on YouTube ► https://bit.ly/3idrdLH&#10;&#10;Billionaire Elon Musk has unveiled a video showing a cyborg monkey playing the 1970s video game Pong entirely with its mind using brain implants.  &#10;&#10;The footage shows a nine-year-old macaque called Pager with a chip inserted on each side of his brain, created by Musk's AI company Neuralink. &#10;&#10;Pager was first taught to play Pong with a a joystick allowing Neuralink to record which neurons in his brain were being fired. This data helped the company predict what the monkey was going to do based on only his brain signals. &#10;&#10;After learning the patterns, the joystick was disconnected from the computer and the monkey's brainwaves were connected to the game, allowing Pager to carry on playing Pong using his mind.&#10;&#10;After just six weeks, Pager had learnt to play the game in return for a banana smoothie reward. &#10;&#10;The brain implant is being developed by Mr Musk's Neuralink company, which has $158m (£118m) in funding and employs about 100 people.&#10;&#10;Read more here:&#10;https://www.telegraph.co.uk/technology/2021/04/09/elon-musk-shows-cyborg-monkey-can-play-video-games-mind/&#10;&#10;#Monkey #ElonMush #Neuralink&#10;&#10;Get the latest headlines: https://www.telegraph.co.uk/&#10;&#10;Telegraph.co.uk and YouTube.com/TelegraphTV are websites of The Telegraph, the UK's best-selling quality daily newspaper providing news and analysis on UK and world events, business, sport, lifestyle and culture." id="1630" name="Google Shape;1630;p97" title="Monkey plays Pong video game with his mind using Neuralink brain implant">
            <a:hlinkClick r:id="rId3"/>
          </p:cNvPr>
          <p:cNvPicPr preferRelativeResize="0"/>
          <p:nvPr/>
        </p:nvPicPr>
        <p:blipFill>
          <a:blip r:embed="rId4">
            <a:alphaModFix/>
          </a:blip>
          <a:stretch>
            <a:fillRect/>
          </a:stretch>
        </p:blipFill>
        <p:spPr>
          <a:xfrm>
            <a:off x="1597400" y="232238"/>
            <a:ext cx="6238700" cy="467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0"/>
                                        </p:tgtEl>
                                        <p:attrNameLst>
                                          <p:attrName>style.visibility</p:attrName>
                                        </p:attrNameLst>
                                      </p:cBhvr>
                                      <p:to>
                                        <p:strVal val="visible"/>
                                      </p:to>
                                    </p:set>
                                    <p:animEffect filter="fade" transition="in">
                                      <p:cBhvr>
                                        <p:cTn dur="1000"/>
                                        <p:tgtEl>
                                          <p:spTgt spid="16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9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K-means Clustering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99"/>
          <p:cNvSpPr/>
          <p:nvPr/>
        </p:nvSpPr>
        <p:spPr>
          <a:xfrm>
            <a:off x="4649325" y="3412300"/>
            <a:ext cx="1350900" cy="1130100"/>
          </a:xfrm>
          <a:prstGeom prst="ellipse">
            <a:avLst/>
          </a:prstGeom>
          <a:noFill/>
          <a:ln cap="flat" cmpd="sng" w="9525">
            <a:solidFill>
              <a:srgbClr val="4079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99"/>
          <p:cNvSpPr/>
          <p:nvPr/>
        </p:nvSpPr>
        <p:spPr>
          <a:xfrm>
            <a:off x="3135000" y="2849650"/>
            <a:ext cx="1350900" cy="1390200"/>
          </a:xfrm>
          <a:prstGeom prst="ellipse">
            <a:avLst/>
          </a:prstGeom>
          <a:no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99"/>
          <p:cNvSpPr/>
          <p:nvPr/>
        </p:nvSpPr>
        <p:spPr>
          <a:xfrm>
            <a:off x="4341575" y="2114200"/>
            <a:ext cx="1257000" cy="1257000"/>
          </a:xfrm>
          <a:prstGeom prst="ellipse">
            <a:avLst/>
          </a:prstGeom>
          <a:no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is an unsupervised learning example and is also used to classify data.</a:t>
            </a:r>
            <a:endParaRPr/>
          </a:p>
        </p:txBody>
      </p:sp>
      <p:cxnSp>
        <p:nvCxnSpPr>
          <p:cNvPr id="1644" name="Google Shape;1644;p99"/>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645" name="Google Shape;1645;p99"/>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646" name="Google Shape;1646;p99"/>
          <p:cNvSpPr/>
          <p:nvPr/>
        </p:nvSpPr>
        <p:spPr>
          <a:xfrm>
            <a:off x="4930250" y="2376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99"/>
          <p:cNvSpPr/>
          <p:nvPr/>
        </p:nvSpPr>
        <p:spPr>
          <a:xfrm>
            <a:off x="5064375" y="26718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99"/>
          <p:cNvSpPr/>
          <p:nvPr/>
        </p:nvSpPr>
        <p:spPr>
          <a:xfrm>
            <a:off x="4473275" y="28193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99"/>
          <p:cNvSpPr/>
          <p:nvPr/>
        </p:nvSpPr>
        <p:spPr>
          <a:xfrm>
            <a:off x="5064375" y="2376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99"/>
          <p:cNvSpPr/>
          <p:nvPr/>
        </p:nvSpPr>
        <p:spPr>
          <a:xfrm>
            <a:off x="3698925" y="37791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99"/>
          <p:cNvSpPr/>
          <p:nvPr/>
        </p:nvSpPr>
        <p:spPr>
          <a:xfrm>
            <a:off x="4213575" y="37155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99"/>
          <p:cNvSpPr/>
          <p:nvPr/>
        </p:nvSpPr>
        <p:spPr>
          <a:xfrm>
            <a:off x="3762525" y="34044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99"/>
          <p:cNvSpPr/>
          <p:nvPr/>
        </p:nvSpPr>
        <p:spPr>
          <a:xfrm>
            <a:off x="3826125" y="28894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99"/>
          <p:cNvSpPr/>
          <p:nvPr/>
        </p:nvSpPr>
        <p:spPr>
          <a:xfrm>
            <a:off x="4371850" y="34680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9"/>
          <p:cNvSpPr/>
          <p:nvPr/>
        </p:nvSpPr>
        <p:spPr>
          <a:xfrm>
            <a:off x="4689250" y="29876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99"/>
          <p:cNvSpPr/>
          <p:nvPr/>
        </p:nvSpPr>
        <p:spPr>
          <a:xfrm>
            <a:off x="4689250" y="26718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99"/>
          <p:cNvSpPr/>
          <p:nvPr/>
        </p:nvSpPr>
        <p:spPr>
          <a:xfrm>
            <a:off x="4930250" y="24812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99"/>
          <p:cNvSpPr/>
          <p:nvPr/>
        </p:nvSpPr>
        <p:spPr>
          <a:xfrm>
            <a:off x="4752850" y="24812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99"/>
          <p:cNvSpPr/>
          <p:nvPr/>
        </p:nvSpPr>
        <p:spPr>
          <a:xfrm>
            <a:off x="5292975" y="26259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99"/>
          <p:cNvSpPr/>
          <p:nvPr/>
        </p:nvSpPr>
        <p:spPr>
          <a:xfrm>
            <a:off x="3548550" y="36519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99"/>
          <p:cNvSpPr/>
          <p:nvPr/>
        </p:nvSpPr>
        <p:spPr>
          <a:xfrm>
            <a:off x="3826125" y="3555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9"/>
          <p:cNvSpPr/>
          <p:nvPr/>
        </p:nvSpPr>
        <p:spPr>
          <a:xfrm>
            <a:off x="4015300" y="37791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9"/>
          <p:cNvSpPr/>
          <p:nvPr/>
        </p:nvSpPr>
        <p:spPr>
          <a:xfrm>
            <a:off x="3388850" y="39781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9"/>
          <p:cNvSpPr/>
          <p:nvPr/>
        </p:nvSpPr>
        <p:spPr>
          <a:xfrm>
            <a:off x="3622725" y="35505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9"/>
          <p:cNvSpPr/>
          <p:nvPr/>
        </p:nvSpPr>
        <p:spPr>
          <a:xfrm>
            <a:off x="3686325" y="31758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9"/>
          <p:cNvSpPr/>
          <p:nvPr/>
        </p:nvSpPr>
        <p:spPr>
          <a:xfrm>
            <a:off x="3472350" y="34233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9"/>
          <p:cNvSpPr/>
          <p:nvPr/>
        </p:nvSpPr>
        <p:spPr>
          <a:xfrm>
            <a:off x="3749925" y="33269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9"/>
          <p:cNvSpPr/>
          <p:nvPr/>
        </p:nvSpPr>
        <p:spPr>
          <a:xfrm>
            <a:off x="3939100" y="35505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9"/>
          <p:cNvSpPr/>
          <p:nvPr/>
        </p:nvSpPr>
        <p:spPr>
          <a:xfrm>
            <a:off x="5082650" y="26813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9"/>
          <p:cNvSpPr/>
          <p:nvPr/>
        </p:nvSpPr>
        <p:spPr>
          <a:xfrm>
            <a:off x="5216775" y="29766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9"/>
          <p:cNvSpPr/>
          <p:nvPr/>
        </p:nvSpPr>
        <p:spPr>
          <a:xfrm>
            <a:off x="5216775" y="26813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99"/>
          <p:cNvSpPr/>
          <p:nvPr/>
        </p:nvSpPr>
        <p:spPr>
          <a:xfrm>
            <a:off x="5082650" y="27860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99"/>
          <p:cNvSpPr/>
          <p:nvPr/>
        </p:nvSpPr>
        <p:spPr>
          <a:xfrm>
            <a:off x="4905250" y="27860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99"/>
          <p:cNvSpPr/>
          <p:nvPr/>
        </p:nvSpPr>
        <p:spPr>
          <a:xfrm>
            <a:off x="5445375" y="29307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5" name="Google Shape;1675;p99"/>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676" name="Google Shape;1676;p99"/>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677" name="Google Shape;1677;p99"/>
          <p:cNvSpPr/>
          <p:nvPr/>
        </p:nvSpPr>
        <p:spPr>
          <a:xfrm>
            <a:off x="5311250" y="35957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99"/>
          <p:cNvSpPr/>
          <p:nvPr/>
        </p:nvSpPr>
        <p:spPr>
          <a:xfrm>
            <a:off x="5445375" y="38910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9"/>
          <p:cNvSpPr/>
          <p:nvPr/>
        </p:nvSpPr>
        <p:spPr>
          <a:xfrm>
            <a:off x="4854275" y="40385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99"/>
          <p:cNvSpPr/>
          <p:nvPr/>
        </p:nvSpPr>
        <p:spPr>
          <a:xfrm>
            <a:off x="5445375" y="35957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99"/>
          <p:cNvSpPr/>
          <p:nvPr/>
        </p:nvSpPr>
        <p:spPr>
          <a:xfrm>
            <a:off x="5070250" y="42068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99"/>
          <p:cNvSpPr/>
          <p:nvPr/>
        </p:nvSpPr>
        <p:spPr>
          <a:xfrm>
            <a:off x="5070250" y="38910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99"/>
          <p:cNvSpPr/>
          <p:nvPr/>
        </p:nvSpPr>
        <p:spPr>
          <a:xfrm>
            <a:off x="5311250" y="37004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99"/>
          <p:cNvSpPr/>
          <p:nvPr/>
        </p:nvSpPr>
        <p:spPr>
          <a:xfrm>
            <a:off x="5133850" y="37004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99"/>
          <p:cNvSpPr/>
          <p:nvPr/>
        </p:nvSpPr>
        <p:spPr>
          <a:xfrm>
            <a:off x="5673975" y="38451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9"/>
          <p:cNvSpPr/>
          <p:nvPr/>
        </p:nvSpPr>
        <p:spPr>
          <a:xfrm>
            <a:off x="5463650" y="3900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9"/>
          <p:cNvSpPr/>
          <p:nvPr/>
        </p:nvSpPr>
        <p:spPr>
          <a:xfrm>
            <a:off x="5597775" y="41958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9"/>
          <p:cNvSpPr/>
          <p:nvPr/>
        </p:nvSpPr>
        <p:spPr>
          <a:xfrm>
            <a:off x="5597775" y="3900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9"/>
          <p:cNvSpPr/>
          <p:nvPr/>
        </p:nvSpPr>
        <p:spPr>
          <a:xfrm>
            <a:off x="5463650" y="40052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9"/>
          <p:cNvSpPr/>
          <p:nvPr/>
        </p:nvSpPr>
        <p:spPr>
          <a:xfrm>
            <a:off x="5286250" y="40052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9"/>
          <p:cNvSpPr/>
          <p:nvPr/>
        </p:nvSpPr>
        <p:spPr>
          <a:xfrm>
            <a:off x="5826375" y="41499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ultimate goal is to partition the given data into a few groups or clusters.</a:t>
            </a:r>
            <a:endParaRPr/>
          </a:p>
        </p:txBody>
      </p:sp>
      <p:cxnSp>
        <p:nvCxnSpPr>
          <p:cNvPr id="1697" name="Google Shape;1697;p100"/>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698" name="Google Shape;1698;p100"/>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699" name="Google Shape;1699;p100"/>
          <p:cNvSpPr/>
          <p:nvPr/>
        </p:nvSpPr>
        <p:spPr>
          <a:xfrm>
            <a:off x="4930250" y="2376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00"/>
          <p:cNvSpPr/>
          <p:nvPr/>
        </p:nvSpPr>
        <p:spPr>
          <a:xfrm>
            <a:off x="5064375" y="26718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00"/>
          <p:cNvSpPr/>
          <p:nvPr/>
        </p:nvSpPr>
        <p:spPr>
          <a:xfrm>
            <a:off x="4473275" y="28193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00"/>
          <p:cNvSpPr/>
          <p:nvPr/>
        </p:nvSpPr>
        <p:spPr>
          <a:xfrm>
            <a:off x="5064375" y="2376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00"/>
          <p:cNvSpPr/>
          <p:nvPr/>
        </p:nvSpPr>
        <p:spPr>
          <a:xfrm>
            <a:off x="3698925" y="37791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00"/>
          <p:cNvSpPr/>
          <p:nvPr/>
        </p:nvSpPr>
        <p:spPr>
          <a:xfrm>
            <a:off x="4213575" y="37155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00"/>
          <p:cNvSpPr/>
          <p:nvPr/>
        </p:nvSpPr>
        <p:spPr>
          <a:xfrm>
            <a:off x="3762525" y="34044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00"/>
          <p:cNvSpPr/>
          <p:nvPr/>
        </p:nvSpPr>
        <p:spPr>
          <a:xfrm>
            <a:off x="3826125" y="28894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00"/>
          <p:cNvSpPr/>
          <p:nvPr/>
        </p:nvSpPr>
        <p:spPr>
          <a:xfrm>
            <a:off x="4371850" y="34680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00"/>
          <p:cNvSpPr/>
          <p:nvPr/>
        </p:nvSpPr>
        <p:spPr>
          <a:xfrm>
            <a:off x="4689250" y="29876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00"/>
          <p:cNvSpPr/>
          <p:nvPr/>
        </p:nvSpPr>
        <p:spPr>
          <a:xfrm>
            <a:off x="4689250" y="26718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00"/>
          <p:cNvSpPr/>
          <p:nvPr/>
        </p:nvSpPr>
        <p:spPr>
          <a:xfrm>
            <a:off x="4930250" y="24812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00"/>
          <p:cNvSpPr/>
          <p:nvPr/>
        </p:nvSpPr>
        <p:spPr>
          <a:xfrm>
            <a:off x="4752850" y="24812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00"/>
          <p:cNvSpPr/>
          <p:nvPr/>
        </p:nvSpPr>
        <p:spPr>
          <a:xfrm>
            <a:off x="5292975" y="26259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00"/>
          <p:cNvSpPr/>
          <p:nvPr/>
        </p:nvSpPr>
        <p:spPr>
          <a:xfrm>
            <a:off x="3548550" y="36519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00"/>
          <p:cNvSpPr/>
          <p:nvPr/>
        </p:nvSpPr>
        <p:spPr>
          <a:xfrm>
            <a:off x="3826125" y="3555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00"/>
          <p:cNvSpPr/>
          <p:nvPr/>
        </p:nvSpPr>
        <p:spPr>
          <a:xfrm>
            <a:off x="4015300" y="37791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00"/>
          <p:cNvSpPr/>
          <p:nvPr/>
        </p:nvSpPr>
        <p:spPr>
          <a:xfrm>
            <a:off x="3388850" y="39781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00"/>
          <p:cNvSpPr/>
          <p:nvPr/>
        </p:nvSpPr>
        <p:spPr>
          <a:xfrm>
            <a:off x="3622725" y="35505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00"/>
          <p:cNvSpPr/>
          <p:nvPr/>
        </p:nvSpPr>
        <p:spPr>
          <a:xfrm>
            <a:off x="3686325" y="31758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00"/>
          <p:cNvSpPr/>
          <p:nvPr/>
        </p:nvSpPr>
        <p:spPr>
          <a:xfrm>
            <a:off x="3472350" y="34233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00"/>
          <p:cNvSpPr/>
          <p:nvPr/>
        </p:nvSpPr>
        <p:spPr>
          <a:xfrm>
            <a:off x="3749925" y="33269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00"/>
          <p:cNvSpPr/>
          <p:nvPr/>
        </p:nvSpPr>
        <p:spPr>
          <a:xfrm>
            <a:off x="3939100" y="35505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00"/>
          <p:cNvSpPr/>
          <p:nvPr/>
        </p:nvSpPr>
        <p:spPr>
          <a:xfrm>
            <a:off x="5082650" y="26813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00"/>
          <p:cNvSpPr/>
          <p:nvPr/>
        </p:nvSpPr>
        <p:spPr>
          <a:xfrm>
            <a:off x="5216775" y="29766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00"/>
          <p:cNvSpPr/>
          <p:nvPr/>
        </p:nvSpPr>
        <p:spPr>
          <a:xfrm>
            <a:off x="5216775" y="26813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00"/>
          <p:cNvSpPr/>
          <p:nvPr/>
        </p:nvSpPr>
        <p:spPr>
          <a:xfrm>
            <a:off x="5082650" y="27860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00"/>
          <p:cNvSpPr/>
          <p:nvPr/>
        </p:nvSpPr>
        <p:spPr>
          <a:xfrm>
            <a:off x="4905250" y="27860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00"/>
          <p:cNvSpPr/>
          <p:nvPr/>
        </p:nvSpPr>
        <p:spPr>
          <a:xfrm>
            <a:off x="5445375" y="29307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8" name="Google Shape;1728;p100"/>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729" name="Google Shape;1729;p100"/>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730" name="Google Shape;1730;p100"/>
          <p:cNvSpPr/>
          <p:nvPr/>
        </p:nvSpPr>
        <p:spPr>
          <a:xfrm>
            <a:off x="5311250" y="35957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00"/>
          <p:cNvSpPr/>
          <p:nvPr/>
        </p:nvSpPr>
        <p:spPr>
          <a:xfrm>
            <a:off x="5445375" y="38910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00"/>
          <p:cNvSpPr/>
          <p:nvPr/>
        </p:nvSpPr>
        <p:spPr>
          <a:xfrm>
            <a:off x="4854275" y="40385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00"/>
          <p:cNvSpPr/>
          <p:nvPr/>
        </p:nvSpPr>
        <p:spPr>
          <a:xfrm>
            <a:off x="5445375" y="35957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00"/>
          <p:cNvSpPr/>
          <p:nvPr/>
        </p:nvSpPr>
        <p:spPr>
          <a:xfrm>
            <a:off x="5070250" y="42068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00"/>
          <p:cNvSpPr/>
          <p:nvPr/>
        </p:nvSpPr>
        <p:spPr>
          <a:xfrm>
            <a:off x="5070250" y="38910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00"/>
          <p:cNvSpPr/>
          <p:nvPr/>
        </p:nvSpPr>
        <p:spPr>
          <a:xfrm>
            <a:off x="5311250" y="37004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00"/>
          <p:cNvSpPr/>
          <p:nvPr/>
        </p:nvSpPr>
        <p:spPr>
          <a:xfrm>
            <a:off x="5133850" y="37004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00"/>
          <p:cNvSpPr/>
          <p:nvPr/>
        </p:nvSpPr>
        <p:spPr>
          <a:xfrm>
            <a:off x="5673975" y="38451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00"/>
          <p:cNvSpPr/>
          <p:nvPr/>
        </p:nvSpPr>
        <p:spPr>
          <a:xfrm>
            <a:off x="5463650" y="3900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00"/>
          <p:cNvSpPr/>
          <p:nvPr/>
        </p:nvSpPr>
        <p:spPr>
          <a:xfrm>
            <a:off x="5597775" y="41958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00"/>
          <p:cNvSpPr/>
          <p:nvPr/>
        </p:nvSpPr>
        <p:spPr>
          <a:xfrm>
            <a:off x="5597775" y="3900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00"/>
          <p:cNvSpPr/>
          <p:nvPr/>
        </p:nvSpPr>
        <p:spPr>
          <a:xfrm>
            <a:off x="5463650" y="40052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00"/>
          <p:cNvSpPr/>
          <p:nvPr/>
        </p:nvSpPr>
        <p:spPr>
          <a:xfrm>
            <a:off x="5286250" y="40052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00"/>
          <p:cNvSpPr/>
          <p:nvPr/>
        </p:nvSpPr>
        <p:spPr>
          <a:xfrm>
            <a:off x="5826375" y="41499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00"/>
          <p:cNvSpPr/>
          <p:nvPr/>
        </p:nvSpPr>
        <p:spPr>
          <a:xfrm>
            <a:off x="4649325" y="3412300"/>
            <a:ext cx="1350900" cy="1130100"/>
          </a:xfrm>
          <a:prstGeom prst="ellipse">
            <a:avLst/>
          </a:prstGeom>
          <a:noFill/>
          <a:ln cap="flat" cmpd="sng" w="9525">
            <a:solidFill>
              <a:srgbClr val="4079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00"/>
          <p:cNvSpPr/>
          <p:nvPr/>
        </p:nvSpPr>
        <p:spPr>
          <a:xfrm>
            <a:off x="3135000" y="2849650"/>
            <a:ext cx="1350900" cy="1390200"/>
          </a:xfrm>
          <a:prstGeom prst="ellipse">
            <a:avLst/>
          </a:prstGeom>
          <a:no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00"/>
          <p:cNvSpPr/>
          <p:nvPr/>
        </p:nvSpPr>
        <p:spPr>
          <a:xfrm>
            <a:off x="4341575" y="2114200"/>
            <a:ext cx="1257000" cy="1257000"/>
          </a:xfrm>
          <a:prstGeom prst="ellipse">
            <a:avLst/>
          </a:prstGeom>
          <a:no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10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 some examples of where clustering might be useful?</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way that this algorithm learns the appropriate clusters is by placing centroids randomly on the graph, calculating the distance of each point to its closest centroid, recomputing the centroid as the mean of all points and then iterating.</a:t>
            </a:r>
            <a:endParaRPr/>
          </a:p>
        </p:txBody>
      </p:sp>
      <p:cxnSp>
        <p:nvCxnSpPr>
          <p:cNvPr id="1758" name="Google Shape;1758;p102"/>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759" name="Google Shape;1759;p102"/>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760" name="Google Shape;1760;p102"/>
          <p:cNvSpPr/>
          <p:nvPr/>
        </p:nvSpPr>
        <p:spPr>
          <a:xfrm>
            <a:off x="4930250"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02"/>
          <p:cNvSpPr/>
          <p:nvPr/>
        </p:nvSpPr>
        <p:spPr>
          <a:xfrm>
            <a:off x="5064375"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02"/>
          <p:cNvSpPr/>
          <p:nvPr/>
        </p:nvSpPr>
        <p:spPr>
          <a:xfrm>
            <a:off x="4473275" y="28193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02"/>
          <p:cNvSpPr/>
          <p:nvPr/>
        </p:nvSpPr>
        <p:spPr>
          <a:xfrm>
            <a:off x="5064375"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02"/>
          <p:cNvSpPr/>
          <p:nvPr/>
        </p:nvSpPr>
        <p:spPr>
          <a:xfrm>
            <a:off x="3698925"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02"/>
          <p:cNvSpPr/>
          <p:nvPr/>
        </p:nvSpPr>
        <p:spPr>
          <a:xfrm>
            <a:off x="4213575" y="3715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02"/>
          <p:cNvSpPr/>
          <p:nvPr/>
        </p:nvSpPr>
        <p:spPr>
          <a:xfrm>
            <a:off x="3762525" y="34044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02"/>
          <p:cNvSpPr/>
          <p:nvPr/>
        </p:nvSpPr>
        <p:spPr>
          <a:xfrm>
            <a:off x="3826125" y="28894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02"/>
          <p:cNvSpPr/>
          <p:nvPr/>
        </p:nvSpPr>
        <p:spPr>
          <a:xfrm>
            <a:off x="4371850" y="34680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02"/>
          <p:cNvSpPr/>
          <p:nvPr/>
        </p:nvSpPr>
        <p:spPr>
          <a:xfrm>
            <a:off x="4689250" y="2987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02"/>
          <p:cNvSpPr/>
          <p:nvPr/>
        </p:nvSpPr>
        <p:spPr>
          <a:xfrm>
            <a:off x="4689250"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02"/>
          <p:cNvSpPr/>
          <p:nvPr/>
        </p:nvSpPr>
        <p:spPr>
          <a:xfrm>
            <a:off x="49302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02"/>
          <p:cNvSpPr/>
          <p:nvPr/>
        </p:nvSpPr>
        <p:spPr>
          <a:xfrm>
            <a:off x="47528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02"/>
          <p:cNvSpPr/>
          <p:nvPr/>
        </p:nvSpPr>
        <p:spPr>
          <a:xfrm>
            <a:off x="5292975" y="26259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02"/>
          <p:cNvSpPr/>
          <p:nvPr/>
        </p:nvSpPr>
        <p:spPr>
          <a:xfrm>
            <a:off x="3548550" y="36519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02"/>
          <p:cNvSpPr/>
          <p:nvPr/>
        </p:nvSpPr>
        <p:spPr>
          <a:xfrm>
            <a:off x="3826125" y="3555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02"/>
          <p:cNvSpPr/>
          <p:nvPr/>
        </p:nvSpPr>
        <p:spPr>
          <a:xfrm>
            <a:off x="4015300"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02"/>
          <p:cNvSpPr/>
          <p:nvPr/>
        </p:nvSpPr>
        <p:spPr>
          <a:xfrm>
            <a:off x="3388850" y="39781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02"/>
          <p:cNvSpPr/>
          <p:nvPr/>
        </p:nvSpPr>
        <p:spPr>
          <a:xfrm>
            <a:off x="3622725"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02"/>
          <p:cNvSpPr/>
          <p:nvPr/>
        </p:nvSpPr>
        <p:spPr>
          <a:xfrm>
            <a:off x="3686325" y="31758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02"/>
          <p:cNvSpPr/>
          <p:nvPr/>
        </p:nvSpPr>
        <p:spPr>
          <a:xfrm>
            <a:off x="3472350" y="34233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02"/>
          <p:cNvSpPr/>
          <p:nvPr/>
        </p:nvSpPr>
        <p:spPr>
          <a:xfrm>
            <a:off x="3749925" y="33269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02"/>
          <p:cNvSpPr/>
          <p:nvPr/>
        </p:nvSpPr>
        <p:spPr>
          <a:xfrm>
            <a:off x="3939100"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02"/>
          <p:cNvSpPr/>
          <p:nvPr/>
        </p:nvSpPr>
        <p:spPr>
          <a:xfrm>
            <a:off x="5082650"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02"/>
          <p:cNvSpPr/>
          <p:nvPr/>
        </p:nvSpPr>
        <p:spPr>
          <a:xfrm>
            <a:off x="5216775" y="2976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02"/>
          <p:cNvSpPr/>
          <p:nvPr/>
        </p:nvSpPr>
        <p:spPr>
          <a:xfrm>
            <a:off x="5216775"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02"/>
          <p:cNvSpPr/>
          <p:nvPr/>
        </p:nvSpPr>
        <p:spPr>
          <a:xfrm>
            <a:off x="50826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02"/>
          <p:cNvSpPr/>
          <p:nvPr/>
        </p:nvSpPr>
        <p:spPr>
          <a:xfrm>
            <a:off x="49052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02"/>
          <p:cNvSpPr/>
          <p:nvPr/>
        </p:nvSpPr>
        <p:spPr>
          <a:xfrm>
            <a:off x="5445375" y="29307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9" name="Google Shape;1789;p102"/>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790" name="Google Shape;1790;p102"/>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791" name="Google Shape;1791;p102"/>
          <p:cNvSpPr/>
          <p:nvPr/>
        </p:nvSpPr>
        <p:spPr>
          <a:xfrm>
            <a:off x="5311250" y="35957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02"/>
          <p:cNvSpPr/>
          <p:nvPr/>
        </p:nvSpPr>
        <p:spPr>
          <a:xfrm>
            <a:off x="5445375" y="389102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02"/>
          <p:cNvSpPr/>
          <p:nvPr/>
        </p:nvSpPr>
        <p:spPr>
          <a:xfrm>
            <a:off x="4854275" y="403850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02"/>
          <p:cNvSpPr/>
          <p:nvPr/>
        </p:nvSpPr>
        <p:spPr>
          <a:xfrm>
            <a:off x="5445375" y="35957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02"/>
          <p:cNvSpPr/>
          <p:nvPr/>
        </p:nvSpPr>
        <p:spPr>
          <a:xfrm>
            <a:off x="5070250" y="420682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02"/>
          <p:cNvSpPr/>
          <p:nvPr/>
        </p:nvSpPr>
        <p:spPr>
          <a:xfrm>
            <a:off x="5070250" y="389102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02"/>
          <p:cNvSpPr/>
          <p:nvPr/>
        </p:nvSpPr>
        <p:spPr>
          <a:xfrm>
            <a:off x="5311250" y="37004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02"/>
          <p:cNvSpPr/>
          <p:nvPr/>
        </p:nvSpPr>
        <p:spPr>
          <a:xfrm>
            <a:off x="5133850" y="37004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02"/>
          <p:cNvSpPr/>
          <p:nvPr/>
        </p:nvSpPr>
        <p:spPr>
          <a:xfrm>
            <a:off x="5673975" y="384517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02"/>
          <p:cNvSpPr/>
          <p:nvPr/>
        </p:nvSpPr>
        <p:spPr>
          <a:xfrm>
            <a:off x="5463650" y="39005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02"/>
          <p:cNvSpPr/>
          <p:nvPr/>
        </p:nvSpPr>
        <p:spPr>
          <a:xfrm>
            <a:off x="5597775" y="419582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02"/>
          <p:cNvSpPr/>
          <p:nvPr/>
        </p:nvSpPr>
        <p:spPr>
          <a:xfrm>
            <a:off x="5597775" y="39005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02"/>
          <p:cNvSpPr/>
          <p:nvPr/>
        </p:nvSpPr>
        <p:spPr>
          <a:xfrm>
            <a:off x="5463650" y="40052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02"/>
          <p:cNvSpPr/>
          <p:nvPr/>
        </p:nvSpPr>
        <p:spPr>
          <a:xfrm>
            <a:off x="5286250" y="40052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02"/>
          <p:cNvSpPr/>
          <p:nvPr/>
        </p:nvSpPr>
        <p:spPr>
          <a:xfrm>
            <a:off x="5826375" y="414997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02"/>
          <p:cNvSpPr/>
          <p:nvPr/>
        </p:nvSpPr>
        <p:spPr>
          <a:xfrm>
            <a:off x="3621950" y="3546163"/>
            <a:ext cx="154800" cy="1548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02"/>
          <p:cNvSpPr/>
          <p:nvPr/>
        </p:nvSpPr>
        <p:spPr>
          <a:xfrm>
            <a:off x="4907413" y="2734338"/>
            <a:ext cx="154800" cy="1548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02"/>
          <p:cNvSpPr/>
          <p:nvPr/>
        </p:nvSpPr>
        <p:spPr>
          <a:xfrm>
            <a:off x="5298350" y="3850963"/>
            <a:ext cx="154800" cy="15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2" name="Shape 1812"/>
        <p:cNvGrpSpPr/>
        <p:nvPr/>
      </p:nvGrpSpPr>
      <p:grpSpPr>
        <a:xfrm>
          <a:off x="0" y="0"/>
          <a:ext cx="0" cy="0"/>
          <a:chOff x="0" y="0"/>
          <a:chExt cx="0" cy="0"/>
        </a:xfrm>
      </p:grpSpPr>
      <p:sp>
        <p:nvSpPr>
          <p:cNvPr id="1813" name="Google Shape;1813;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visualize this training procedure.</a:t>
            </a:r>
            <a:endParaRPr/>
          </a:p>
        </p:txBody>
      </p:sp>
      <p:cxnSp>
        <p:nvCxnSpPr>
          <p:cNvPr id="1814" name="Google Shape;1814;p103"/>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815" name="Google Shape;1815;p103"/>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816" name="Google Shape;1816;p103"/>
          <p:cNvSpPr/>
          <p:nvPr/>
        </p:nvSpPr>
        <p:spPr>
          <a:xfrm>
            <a:off x="4930250" y="2376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03"/>
          <p:cNvSpPr/>
          <p:nvPr/>
        </p:nvSpPr>
        <p:spPr>
          <a:xfrm>
            <a:off x="5064375" y="26718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03"/>
          <p:cNvSpPr/>
          <p:nvPr/>
        </p:nvSpPr>
        <p:spPr>
          <a:xfrm>
            <a:off x="4473275" y="28193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03"/>
          <p:cNvSpPr/>
          <p:nvPr/>
        </p:nvSpPr>
        <p:spPr>
          <a:xfrm>
            <a:off x="5064375" y="2376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03"/>
          <p:cNvSpPr/>
          <p:nvPr/>
        </p:nvSpPr>
        <p:spPr>
          <a:xfrm>
            <a:off x="3698925" y="37791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03"/>
          <p:cNvSpPr/>
          <p:nvPr/>
        </p:nvSpPr>
        <p:spPr>
          <a:xfrm>
            <a:off x="4213575" y="37155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03"/>
          <p:cNvSpPr/>
          <p:nvPr/>
        </p:nvSpPr>
        <p:spPr>
          <a:xfrm>
            <a:off x="3762525" y="34044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03"/>
          <p:cNvSpPr/>
          <p:nvPr/>
        </p:nvSpPr>
        <p:spPr>
          <a:xfrm>
            <a:off x="3826125" y="28894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03"/>
          <p:cNvSpPr/>
          <p:nvPr/>
        </p:nvSpPr>
        <p:spPr>
          <a:xfrm>
            <a:off x="4371850" y="34680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03"/>
          <p:cNvSpPr/>
          <p:nvPr/>
        </p:nvSpPr>
        <p:spPr>
          <a:xfrm>
            <a:off x="4689250" y="29876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03"/>
          <p:cNvSpPr/>
          <p:nvPr/>
        </p:nvSpPr>
        <p:spPr>
          <a:xfrm>
            <a:off x="4689250" y="26718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03"/>
          <p:cNvSpPr/>
          <p:nvPr/>
        </p:nvSpPr>
        <p:spPr>
          <a:xfrm>
            <a:off x="4930250" y="24812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03"/>
          <p:cNvSpPr/>
          <p:nvPr/>
        </p:nvSpPr>
        <p:spPr>
          <a:xfrm>
            <a:off x="4752850" y="24812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03"/>
          <p:cNvSpPr/>
          <p:nvPr/>
        </p:nvSpPr>
        <p:spPr>
          <a:xfrm>
            <a:off x="5292975" y="26259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03"/>
          <p:cNvSpPr/>
          <p:nvPr/>
        </p:nvSpPr>
        <p:spPr>
          <a:xfrm>
            <a:off x="3548550" y="36519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03"/>
          <p:cNvSpPr/>
          <p:nvPr/>
        </p:nvSpPr>
        <p:spPr>
          <a:xfrm>
            <a:off x="3826125" y="35555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03"/>
          <p:cNvSpPr/>
          <p:nvPr/>
        </p:nvSpPr>
        <p:spPr>
          <a:xfrm>
            <a:off x="4015300" y="37791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03"/>
          <p:cNvSpPr/>
          <p:nvPr/>
        </p:nvSpPr>
        <p:spPr>
          <a:xfrm>
            <a:off x="3388850" y="39781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03"/>
          <p:cNvSpPr/>
          <p:nvPr/>
        </p:nvSpPr>
        <p:spPr>
          <a:xfrm>
            <a:off x="3622725" y="35505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03"/>
          <p:cNvSpPr/>
          <p:nvPr/>
        </p:nvSpPr>
        <p:spPr>
          <a:xfrm>
            <a:off x="3686325" y="317580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03"/>
          <p:cNvSpPr/>
          <p:nvPr/>
        </p:nvSpPr>
        <p:spPr>
          <a:xfrm>
            <a:off x="3472350" y="34233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03"/>
          <p:cNvSpPr/>
          <p:nvPr/>
        </p:nvSpPr>
        <p:spPr>
          <a:xfrm>
            <a:off x="3749925" y="33269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03"/>
          <p:cNvSpPr/>
          <p:nvPr/>
        </p:nvSpPr>
        <p:spPr>
          <a:xfrm>
            <a:off x="3939100" y="35505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03"/>
          <p:cNvSpPr/>
          <p:nvPr/>
        </p:nvSpPr>
        <p:spPr>
          <a:xfrm>
            <a:off x="5082650" y="26813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03"/>
          <p:cNvSpPr/>
          <p:nvPr/>
        </p:nvSpPr>
        <p:spPr>
          <a:xfrm>
            <a:off x="5216775" y="297662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03"/>
          <p:cNvSpPr/>
          <p:nvPr/>
        </p:nvSpPr>
        <p:spPr>
          <a:xfrm>
            <a:off x="5216775" y="26813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03"/>
          <p:cNvSpPr/>
          <p:nvPr/>
        </p:nvSpPr>
        <p:spPr>
          <a:xfrm>
            <a:off x="5082650" y="27860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03"/>
          <p:cNvSpPr/>
          <p:nvPr/>
        </p:nvSpPr>
        <p:spPr>
          <a:xfrm>
            <a:off x="4905250" y="2786050"/>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03"/>
          <p:cNvSpPr/>
          <p:nvPr/>
        </p:nvSpPr>
        <p:spPr>
          <a:xfrm>
            <a:off x="5445375" y="2930775"/>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5" name="Google Shape;1845;p103"/>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846" name="Google Shape;1846;p103"/>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847" name="Google Shape;1847;p103"/>
          <p:cNvSpPr/>
          <p:nvPr/>
        </p:nvSpPr>
        <p:spPr>
          <a:xfrm>
            <a:off x="5539625" y="2071013"/>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03"/>
          <p:cNvSpPr/>
          <p:nvPr/>
        </p:nvSpPr>
        <p:spPr>
          <a:xfrm>
            <a:off x="5673750" y="2366288"/>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03"/>
          <p:cNvSpPr/>
          <p:nvPr/>
        </p:nvSpPr>
        <p:spPr>
          <a:xfrm>
            <a:off x="5082650" y="2513763"/>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03"/>
          <p:cNvSpPr/>
          <p:nvPr/>
        </p:nvSpPr>
        <p:spPr>
          <a:xfrm>
            <a:off x="5673750" y="2071013"/>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03"/>
          <p:cNvSpPr/>
          <p:nvPr/>
        </p:nvSpPr>
        <p:spPr>
          <a:xfrm>
            <a:off x="5298625" y="2682088"/>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03"/>
          <p:cNvSpPr/>
          <p:nvPr/>
        </p:nvSpPr>
        <p:spPr>
          <a:xfrm>
            <a:off x="5298625" y="2366288"/>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03"/>
          <p:cNvSpPr/>
          <p:nvPr/>
        </p:nvSpPr>
        <p:spPr>
          <a:xfrm>
            <a:off x="5539625" y="2175713"/>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03"/>
          <p:cNvSpPr/>
          <p:nvPr/>
        </p:nvSpPr>
        <p:spPr>
          <a:xfrm>
            <a:off x="5362225" y="2175713"/>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03"/>
          <p:cNvSpPr/>
          <p:nvPr/>
        </p:nvSpPr>
        <p:spPr>
          <a:xfrm>
            <a:off x="5902350" y="2320438"/>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03"/>
          <p:cNvSpPr/>
          <p:nvPr/>
        </p:nvSpPr>
        <p:spPr>
          <a:xfrm>
            <a:off x="5692025" y="2375813"/>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03"/>
          <p:cNvSpPr/>
          <p:nvPr/>
        </p:nvSpPr>
        <p:spPr>
          <a:xfrm>
            <a:off x="5826150" y="2671088"/>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03"/>
          <p:cNvSpPr/>
          <p:nvPr/>
        </p:nvSpPr>
        <p:spPr>
          <a:xfrm>
            <a:off x="5826150" y="2375813"/>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03"/>
          <p:cNvSpPr/>
          <p:nvPr/>
        </p:nvSpPr>
        <p:spPr>
          <a:xfrm>
            <a:off x="5692025" y="2480513"/>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03"/>
          <p:cNvSpPr/>
          <p:nvPr/>
        </p:nvSpPr>
        <p:spPr>
          <a:xfrm>
            <a:off x="5514625" y="2480513"/>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03"/>
          <p:cNvSpPr/>
          <p:nvPr/>
        </p:nvSpPr>
        <p:spPr>
          <a:xfrm>
            <a:off x="6054750" y="2625238"/>
            <a:ext cx="63600" cy="636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03"/>
          <p:cNvSpPr/>
          <p:nvPr/>
        </p:nvSpPr>
        <p:spPr>
          <a:xfrm>
            <a:off x="3128350" y="2635750"/>
            <a:ext cx="154800" cy="1548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03"/>
          <p:cNvSpPr/>
          <p:nvPr/>
        </p:nvSpPr>
        <p:spPr>
          <a:xfrm>
            <a:off x="3722250" y="2321025"/>
            <a:ext cx="154800" cy="1548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cxnSp>
        <p:nvCxnSpPr>
          <p:cNvPr id="1868" name="Google Shape;1868;p104"/>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sp>
        <p:nvSpPr>
          <p:cNvPr id="1869" name="Google Shape;1869;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visualize this training procedure.</a:t>
            </a:r>
            <a:endParaRPr/>
          </a:p>
        </p:txBody>
      </p:sp>
      <p:cxnSp>
        <p:nvCxnSpPr>
          <p:cNvPr id="1870" name="Google Shape;1870;p104"/>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871" name="Google Shape;1871;p104"/>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872" name="Google Shape;1872;p104"/>
          <p:cNvSpPr/>
          <p:nvPr/>
        </p:nvSpPr>
        <p:spPr>
          <a:xfrm>
            <a:off x="4930250"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04"/>
          <p:cNvSpPr/>
          <p:nvPr/>
        </p:nvSpPr>
        <p:spPr>
          <a:xfrm>
            <a:off x="5064375"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04"/>
          <p:cNvSpPr/>
          <p:nvPr/>
        </p:nvSpPr>
        <p:spPr>
          <a:xfrm>
            <a:off x="4473275" y="28193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04"/>
          <p:cNvSpPr/>
          <p:nvPr/>
        </p:nvSpPr>
        <p:spPr>
          <a:xfrm>
            <a:off x="5064375"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04"/>
          <p:cNvSpPr/>
          <p:nvPr/>
        </p:nvSpPr>
        <p:spPr>
          <a:xfrm>
            <a:off x="3698925"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04"/>
          <p:cNvSpPr/>
          <p:nvPr/>
        </p:nvSpPr>
        <p:spPr>
          <a:xfrm>
            <a:off x="4213575" y="3715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04"/>
          <p:cNvSpPr/>
          <p:nvPr/>
        </p:nvSpPr>
        <p:spPr>
          <a:xfrm>
            <a:off x="3762525" y="34044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04"/>
          <p:cNvSpPr/>
          <p:nvPr/>
        </p:nvSpPr>
        <p:spPr>
          <a:xfrm>
            <a:off x="3826125" y="28894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04"/>
          <p:cNvSpPr/>
          <p:nvPr/>
        </p:nvSpPr>
        <p:spPr>
          <a:xfrm>
            <a:off x="4371850" y="34680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04"/>
          <p:cNvSpPr/>
          <p:nvPr/>
        </p:nvSpPr>
        <p:spPr>
          <a:xfrm>
            <a:off x="4689250" y="2987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04"/>
          <p:cNvSpPr/>
          <p:nvPr/>
        </p:nvSpPr>
        <p:spPr>
          <a:xfrm>
            <a:off x="4689250"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04"/>
          <p:cNvSpPr/>
          <p:nvPr/>
        </p:nvSpPr>
        <p:spPr>
          <a:xfrm>
            <a:off x="49302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04"/>
          <p:cNvSpPr/>
          <p:nvPr/>
        </p:nvSpPr>
        <p:spPr>
          <a:xfrm>
            <a:off x="47528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04"/>
          <p:cNvSpPr/>
          <p:nvPr/>
        </p:nvSpPr>
        <p:spPr>
          <a:xfrm>
            <a:off x="5292975" y="26259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04"/>
          <p:cNvSpPr/>
          <p:nvPr/>
        </p:nvSpPr>
        <p:spPr>
          <a:xfrm>
            <a:off x="3548550" y="36519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04"/>
          <p:cNvSpPr/>
          <p:nvPr/>
        </p:nvSpPr>
        <p:spPr>
          <a:xfrm>
            <a:off x="3826125" y="3555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04"/>
          <p:cNvSpPr/>
          <p:nvPr/>
        </p:nvSpPr>
        <p:spPr>
          <a:xfrm>
            <a:off x="4015300"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04"/>
          <p:cNvSpPr/>
          <p:nvPr/>
        </p:nvSpPr>
        <p:spPr>
          <a:xfrm>
            <a:off x="3388850" y="39781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04"/>
          <p:cNvSpPr/>
          <p:nvPr/>
        </p:nvSpPr>
        <p:spPr>
          <a:xfrm>
            <a:off x="3622725"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04"/>
          <p:cNvSpPr/>
          <p:nvPr/>
        </p:nvSpPr>
        <p:spPr>
          <a:xfrm>
            <a:off x="3686325" y="31758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04"/>
          <p:cNvSpPr/>
          <p:nvPr/>
        </p:nvSpPr>
        <p:spPr>
          <a:xfrm>
            <a:off x="3472350" y="34233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04"/>
          <p:cNvSpPr/>
          <p:nvPr/>
        </p:nvSpPr>
        <p:spPr>
          <a:xfrm>
            <a:off x="3749925" y="33269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04"/>
          <p:cNvSpPr/>
          <p:nvPr/>
        </p:nvSpPr>
        <p:spPr>
          <a:xfrm>
            <a:off x="3939100"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04"/>
          <p:cNvSpPr/>
          <p:nvPr/>
        </p:nvSpPr>
        <p:spPr>
          <a:xfrm>
            <a:off x="5082650"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04"/>
          <p:cNvSpPr/>
          <p:nvPr/>
        </p:nvSpPr>
        <p:spPr>
          <a:xfrm>
            <a:off x="5216775" y="2976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04"/>
          <p:cNvSpPr/>
          <p:nvPr/>
        </p:nvSpPr>
        <p:spPr>
          <a:xfrm>
            <a:off x="5216775"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04"/>
          <p:cNvSpPr/>
          <p:nvPr/>
        </p:nvSpPr>
        <p:spPr>
          <a:xfrm>
            <a:off x="50826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04"/>
          <p:cNvSpPr/>
          <p:nvPr/>
        </p:nvSpPr>
        <p:spPr>
          <a:xfrm>
            <a:off x="49052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04"/>
          <p:cNvSpPr/>
          <p:nvPr/>
        </p:nvSpPr>
        <p:spPr>
          <a:xfrm>
            <a:off x="5445375" y="29307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1" name="Google Shape;1901;p104"/>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902" name="Google Shape;1902;p104"/>
          <p:cNvSpPr/>
          <p:nvPr/>
        </p:nvSpPr>
        <p:spPr>
          <a:xfrm>
            <a:off x="5539625" y="20710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04"/>
          <p:cNvSpPr/>
          <p:nvPr/>
        </p:nvSpPr>
        <p:spPr>
          <a:xfrm>
            <a:off x="5673750" y="23662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04"/>
          <p:cNvSpPr/>
          <p:nvPr/>
        </p:nvSpPr>
        <p:spPr>
          <a:xfrm>
            <a:off x="5082650" y="251376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04"/>
          <p:cNvSpPr/>
          <p:nvPr/>
        </p:nvSpPr>
        <p:spPr>
          <a:xfrm>
            <a:off x="5673750" y="20710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04"/>
          <p:cNvSpPr/>
          <p:nvPr/>
        </p:nvSpPr>
        <p:spPr>
          <a:xfrm>
            <a:off x="5298625" y="26820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04"/>
          <p:cNvSpPr/>
          <p:nvPr/>
        </p:nvSpPr>
        <p:spPr>
          <a:xfrm>
            <a:off x="5298625" y="23662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04"/>
          <p:cNvSpPr/>
          <p:nvPr/>
        </p:nvSpPr>
        <p:spPr>
          <a:xfrm>
            <a:off x="5539625" y="21757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04"/>
          <p:cNvSpPr/>
          <p:nvPr/>
        </p:nvSpPr>
        <p:spPr>
          <a:xfrm>
            <a:off x="5362225" y="21757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04"/>
          <p:cNvSpPr/>
          <p:nvPr/>
        </p:nvSpPr>
        <p:spPr>
          <a:xfrm>
            <a:off x="5902350" y="232043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04"/>
          <p:cNvSpPr/>
          <p:nvPr/>
        </p:nvSpPr>
        <p:spPr>
          <a:xfrm>
            <a:off x="5692025" y="23758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04"/>
          <p:cNvSpPr/>
          <p:nvPr/>
        </p:nvSpPr>
        <p:spPr>
          <a:xfrm>
            <a:off x="5826150" y="26710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04"/>
          <p:cNvSpPr/>
          <p:nvPr/>
        </p:nvSpPr>
        <p:spPr>
          <a:xfrm>
            <a:off x="5826150" y="23758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04"/>
          <p:cNvSpPr/>
          <p:nvPr/>
        </p:nvSpPr>
        <p:spPr>
          <a:xfrm>
            <a:off x="5692025" y="24805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04"/>
          <p:cNvSpPr/>
          <p:nvPr/>
        </p:nvSpPr>
        <p:spPr>
          <a:xfrm>
            <a:off x="5514625" y="24805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04"/>
          <p:cNvSpPr/>
          <p:nvPr/>
        </p:nvSpPr>
        <p:spPr>
          <a:xfrm>
            <a:off x="6054750" y="262523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04"/>
          <p:cNvSpPr/>
          <p:nvPr/>
        </p:nvSpPr>
        <p:spPr>
          <a:xfrm>
            <a:off x="3128350" y="2635750"/>
            <a:ext cx="154800" cy="1548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04"/>
          <p:cNvSpPr/>
          <p:nvPr/>
        </p:nvSpPr>
        <p:spPr>
          <a:xfrm>
            <a:off x="3722250" y="2321025"/>
            <a:ext cx="154800" cy="1548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cxnSp>
        <p:nvCxnSpPr>
          <p:cNvPr id="1923" name="Google Shape;1923;p105"/>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sp>
        <p:nvSpPr>
          <p:cNvPr id="1924" name="Google Shape;1924;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visualize this training procedure.</a:t>
            </a:r>
            <a:endParaRPr/>
          </a:p>
        </p:txBody>
      </p:sp>
      <p:cxnSp>
        <p:nvCxnSpPr>
          <p:cNvPr id="1925" name="Google Shape;1925;p105"/>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926" name="Google Shape;1926;p105"/>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927" name="Google Shape;1927;p105"/>
          <p:cNvSpPr/>
          <p:nvPr/>
        </p:nvSpPr>
        <p:spPr>
          <a:xfrm>
            <a:off x="4930250"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05"/>
          <p:cNvSpPr/>
          <p:nvPr/>
        </p:nvSpPr>
        <p:spPr>
          <a:xfrm>
            <a:off x="5064375"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05"/>
          <p:cNvSpPr/>
          <p:nvPr/>
        </p:nvSpPr>
        <p:spPr>
          <a:xfrm>
            <a:off x="4473275" y="28193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05"/>
          <p:cNvSpPr/>
          <p:nvPr/>
        </p:nvSpPr>
        <p:spPr>
          <a:xfrm>
            <a:off x="5064375"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05"/>
          <p:cNvSpPr/>
          <p:nvPr/>
        </p:nvSpPr>
        <p:spPr>
          <a:xfrm>
            <a:off x="3698925"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05"/>
          <p:cNvSpPr/>
          <p:nvPr/>
        </p:nvSpPr>
        <p:spPr>
          <a:xfrm>
            <a:off x="4213575" y="3715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05"/>
          <p:cNvSpPr/>
          <p:nvPr/>
        </p:nvSpPr>
        <p:spPr>
          <a:xfrm>
            <a:off x="3762525" y="34044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05"/>
          <p:cNvSpPr/>
          <p:nvPr/>
        </p:nvSpPr>
        <p:spPr>
          <a:xfrm>
            <a:off x="3826125" y="28894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05"/>
          <p:cNvSpPr/>
          <p:nvPr/>
        </p:nvSpPr>
        <p:spPr>
          <a:xfrm>
            <a:off x="4371850" y="34680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05"/>
          <p:cNvSpPr/>
          <p:nvPr/>
        </p:nvSpPr>
        <p:spPr>
          <a:xfrm>
            <a:off x="4689250" y="2987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05"/>
          <p:cNvSpPr/>
          <p:nvPr/>
        </p:nvSpPr>
        <p:spPr>
          <a:xfrm>
            <a:off x="4689250"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05"/>
          <p:cNvSpPr/>
          <p:nvPr/>
        </p:nvSpPr>
        <p:spPr>
          <a:xfrm>
            <a:off x="49302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05"/>
          <p:cNvSpPr/>
          <p:nvPr/>
        </p:nvSpPr>
        <p:spPr>
          <a:xfrm>
            <a:off x="47528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05"/>
          <p:cNvSpPr/>
          <p:nvPr/>
        </p:nvSpPr>
        <p:spPr>
          <a:xfrm>
            <a:off x="5292975" y="26259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05"/>
          <p:cNvSpPr/>
          <p:nvPr/>
        </p:nvSpPr>
        <p:spPr>
          <a:xfrm>
            <a:off x="3548550" y="36519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05"/>
          <p:cNvSpPr/>
          <p:nvPr/>
        </p:nvSpPr>
        <p:spPr>
          <a:xfrm>
            <a:off x="3826125" y="3555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05"/>
          <p:cNvSpPr/>
          <p:nvPr/>
        </p:nvSpPr>
        <p:spPr>
          <a:xfrm>
            <a:off x="4015300"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05"/>
          <p:cNvSpPr/>
          <p:nvPr/>
        </p:nvSpPr>
        <p:spPr>
          <a:xfrm>
            <a:off x="3388850" y="39781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05"/>
          <p:cNvSpPr/>
          <p:nvPr/>
        </p:nvSpPr>
        <p:spPr>
          <a:xfrm>
            <a:off x="3622725"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05"/>
          <p:cNvSpPr/>
          <p:nvPr/>
        </p:nvSpPr>
        <p:spPr>
          <a:xfrm>
            <a:off x="3686325" y="31758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05"/>
          <p:cNvSpPr/>
          <p:nvPr/>
        </p:nvSpPr>
        <p:spPr>
          <a:xfrm>
            <a:off x="3472350" y="34233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05"/>
          <p:cNvSpPr/>
          <p:nvPr/>
        </p:nvSpPr>
        <p:spPr>
          <a:xfrm>
            <a:off x="3749925" y="33269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05"/>
          <p:cNvSpPr/>
          <p:nvPr/>
        </p:nvSpPr>
        <p:spPr>
          <a:xfrm>
            <a:off x="3939100"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05"/>
          <p:cNvSpPr/>
          <p:nvPr/>
        </p:nvSpPr>
        <p:spPr>
          <a:xfrm>
            <a:off x="5082650"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05"/>
          <p:cNvSpPr/>
          <p:nvPr/>
        </p:nvSpPr>
        <p:spPr>
          <a:xfrm>
            <a:off x="5216775" y="2976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05"/>
          <p:cNvSpPr/>
          <p:nvPr/>
        </p:nvSpPr>
        <p:spPr>
          <a:xfrm>
            <a:off x="5216775"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05"/>
          <p:cNvSpPr/>
          <p:nvPr/>
        </p:nvSpPr>
        <p:spPr>
          <a:xfrm>
            <a:off x="50826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05"/>
          <p:cNvSpPr/>
          <p:nvPr/>
        </p:nvSpPr>
        <p:spPr>
          <a:xfrm>
            <a:off x="49052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05"/>
          <p:cNvSpPr/>
          <p:nvPr/>
        </p:nvSpPr>
        <p:spPr>
          <a:xfrm>
            <a:off x="5445375" y="29307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6" name="Google Shape;1956;p105"/>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957" name="Google Shape;1957;p105"/>
          <p:cNvSpPr/>
          <p:nvPr/>
        </p:nvSpPr>
        <p:spPr>
          <a:xfrm>
            <a:off x="5539625" y="20710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05"/>
          <p:cNvSpPr/>
          <p:nvPr/>
        </p:nvSpPr>
        <p:spPr>
          <a:xfrm>
            <a:off x="5673750" y="23662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05"/>
          <p:cNvSpPr/>
          <p:nvPr/>
        </p:nvSpPr>
        <p:spPr>
          <a:xfrm>
            <a:off x="5082650" y="251376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05"/>
          <p:cNvSpPr/>
          <p:nvPr/>
        </p:nvSpPr>
        <p:spPr>
          <a:xfrm>
            <a:off x="5673750" y="20710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05"/>
          <p:cNvSpPr/>
          <p:nvPr/>
        </p:nvSpPr>
        <p:spPr>
          <a:xfrm>
            <a:off x="5298625" y="26820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05"/>
          <p:cNvSpPr/>
          <p:nvPr/>
        </p:nvSpPr>
        <p:spPr>
          <a:xfrm>
            <a:off x="5298625" y="23662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05"/>
          <p:cNvSpPr/>
          <p:nvPr/>
        </p:nvSpPr>
        <p:spPr>
          <a:xfrm>
            <a:off x="5539625" y="21757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05"/>
          <p:cNvSpPr/>
          <p:nvPr/>
        </p:nvSpPr>
        <p:spPr>
          <a:xfrm>
            <a:off x="5362225" y="21757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05"/>
          <p:cNvSpPr/>
          <p:nvPr/>
        </p:nvSpPr>
        <p:spPr>
          <a:xfrm>
            <a:off x="5902350" y="232043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05"/>
          <p:cNvSpPr/>
          <p:nvPr/>
        </p:nvSpPr>
        <p:spPr>
          <a:xfrm>
            <a:off x="5692025" y="23758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05"/>
          <p:cNvSpPr/>
          <p:nvPr/>
        </p:nvSpPr>
        <p:spPr>
          <a:xfrm>
            <a:off x="5826150" y="26710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05"/>
          <p:cNvSpPr/>
          <p:nvPr/>
        </p:nvSpPr>
        <p:spPr>
          <a:xfrm>
            <a:off x="5826150" y="23758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05"/>
          <p:cNvSpPr/>
          <p:nvPr/>
        </p:nvSpPr>
        <p:spPr>
          <a:xfrm>
            <a:off x="5692025" y="24805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05"/>
          <p:cNvSpPr/>
          <p:nvPr/>
        </p:nvSpPr>
        <p:spPr>
          <a:xfrm>
            <a:off x="5514625" y="24805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05"/>
          <p:cNvSpPr/>
          <p:nvPr/>
        </p:nvSpPr>
        <p:spPr>
          <a:xfrm>
            <a:off x="6054750" y="262523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05"/>
          <p:cNvSpPr/>
          <p:nvPr/>
        </p:nvSpPr>
        <p:spPr>
          <a:xfrm>
            <a:off x="3603638" y="3443838"/>
            <a:ext cx="154800" cy="1548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05"/>
          <p:cNvSpPr/>
          <p:nvPr/>
        </p:nvSpPr>
        <p:spPr>
          <a:xfrm>
            <a:off x="5243900" y="2530575"/>
            <a:ext cx="154800" cy="1548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cxnSp>
        <p:nvCxnSpPr>
          <p:cNvPr id="1978" name="Google Shape;1978;p106"/>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sp>
        <p:nvSpPr>
          <p:cNvPr id="1979" name="Google Shape;1979;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visualize this training procedure.</a:t>
            </a:r>
            <a:endParaRPr/>
          </a:p>
        </p:txBody>
      </p:sp>
      <p:cxnSp>
        <p:nvCxnSpPr>
          <p:cNvPr id="1980" name="Google Shape;1980;p106"/>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1981" name="Google Shape;1981;p106"/>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1982" name="Google Shape;1982;p106"/>
          <p:cNvSpPr/>
          <p:nvPr/>
        </p:nvSpPr>
        <p:spPr>
          <a:xfrm>
            <a:off x="4930250"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06"/>
          <p:cNvSpPr/>
          <p:nvPr/>
        </p:nvSpPr>
        <p:spPr>
          <a:xfrm>
            <a:off x="5064375"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06"/>
          <p:cNvSpPr/>
          <p:nvPr/>
        </p:nvSpPr>
        <p:spPr>
          <a:xfrm>
            <a:off x="4473275" y="28193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06"/>
          <p:cNvSpPr/>
          <p:nvPr/>
        </p:nvSpPr>
        <p:spPr>
          <a:xfrm>
            <a:off x="5064375"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06"/>
          <p:cNvSpPr/>
          <p:nvPr/>
        </p:nvSpPr>
        <p:spPr>
          <a:xfrm>
            <a:off x="3698925"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06"/>
          <p:cNvSpPr/>
          <p:nvPr/>
        </p:nvSpPr>
        <p:spPr>
          <a:xfrm>
            <a:off x="4213575" y="3715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06"/>
          <p:cNvSpPr/>
          <p:nvPr/>
        </p:nvSpPr>
        <p:spPr>
          <a:xfrm>
            <a:off x="3762525" y="34044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06"/>
          <p:cNvSpPr/>
          <p:nvPr/>
        </p:nvSpPr>
        <p:spPr>
          <a:xfrm>
            <a:off x="3826125" y="28894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06"/>
          <p:cNvSpPr/>
          <p:nvPr/>
        </p:nvSpPr>
        <p:spPr>
          <a:xfrm>
            <a:off x="4371850" y="34680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06"/>
          <p:cNvSpPr/>
          <p:nvPr/>
        </p:nvSpPr>
        <p:spPr>
          <a:xfrm>
            <a:off x="4689250" y="2987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06"/>
          <p:cNvSpPr/>
          <p:nvPr/>
        </p:nvSpPr>
        <p:spPr>
          <a:xfrm>
            <a:off x="4689250"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06"/>
          <p:cNvSpPr/>
          <p:nvPr/>
        </p:nvSpPr>
        <p:spPr>
          <a:xfrm>
            <a:off x="49302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06"/>
          <p:cNvSpPr/>
          <p:nvPr/>
        </p:nvSpPr>
        <p:spPr>
          <a:xfrm>
            <a:off x="47528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06"/>
          <p:cNvSpPr/>
          <p:nvPr/>
        </p:nvSpPr>
        <p:spPr>
          <a:xfrm>
            <a:off x="5292975" y="26259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06"/>
          <p:cNvSpPr/>
          <p:nvPr/>
        </p:nvSpPr>
        <p:spPr>
          <a:xfrm>
            <a:off x="3548550" y="36519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06"/>
          <p:cNvSpPr/>
          <p:nvPr/>
        </p:nvSpPr>
        <p:spPr>
          <a:xfrm>
            <a:off x="3826125" y="3555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06"/>
          <p:cNvSpPr/>
          <p:nvPr/>
        </p:nvSpPr>
        <p:spPr>
          <a:xfrm>
            <a:off x="4015300"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06"/>
          <p:cNvSpPr/>
          <p:nvPr/>
        </p:nvSpPr>
        <p:spPr>
          <a:xfrm>
            <a:off x="3388850" y="39781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06"/>
          <p:cNvSpPr/>
          <p:nvPr/>
        </p:nvSpPr>
        <p:spPr>
          <a:xfrm>
            <a:off x="3622725"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06"/>
          <p:cNvSpPr/>
          <p:nvPr/>
        </p:nvSpPr>
        <p:spPr>
          <a:xfrm>
            <a:off x="3686325" y="31758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06"/>
          <p:cNvSpPr/>
          <p:nvPr/>
        </p:nvSpPr>
        <p:spPr>
          <a:xfrm>
            <a:off x="3472350" y="34233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06"/>
          <p:cNvSpPr/>
          <p:nvPr/>
        </p:nvSpPr>
        <p:spPr>
          <a:xfrm>
            <a:off x="3749925" y="33269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06"/>
          <p:cNvSpPr/>
          <p:nvPr/>
        </p:nvSpPr>
        <p:spPr>
          <a:xfrm>
            <a:off x="3939100"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06"/>
          <p:cNvSpPr/>
          <p:nvPr/>
        </p:nvSpPr>
        <p:spPr>
          <a:xfrm>
            <a:off x="5082650"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06"/>
          <p:cNvSpPr/>
          <p:nvPr/>
        </p:nvSpPr>
        <p:spPr>
          <a:xfrm>
            <a:off x="5216775" y="2976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06"/>
          <p:cNvSpPr/>
          <p:nvPr/>
        </p:nvSpPr>
        <p:spPr>
          <a:xfrm>
            <a:off x="5216775"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06"/>
          <p:cNvSpPr/>
          <p:nvPr/>
        </p:nvSpPr>
        <p:spPr>
          <a:xfrm>
            <a:off x="50826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06"/>
          <p:cNvSpPr/>
          <p:nvPr/>
        </p:nvSpPr>
        <p:spPr>
          <a:xfrm>
            <a:off x="49052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06"/>
          <p:cNvSpPr/>
          <p:nvPr/>
        </p:nvSpPr>
        <p:spPr>
          <a:xfrm>
            <a:off x="5445375" y="29307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1" name="Google Shape;2011;p106"/>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012" name="Google Shape;2012;p106"/>
          <p:cNvSpPr/>
          <p:nvPr/>
        </p:nvSpPr>
        <p:spPr>
          <a:xfrm>
            <a:off x="5539625" y="20710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06"/>
          <p:cNvSpPr/>
          <p:nvPr/>
        </p:nvSpPr>
        <p:spPr>
          <a:xfrm>
            <a:off x="5673750" y="23662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06"/>
          <p:cNvSpPr/>
          <p:nvPr/>
        </p:nvSpPr>
        <p:spPr>
          <a:xfrm>
            <a:off x="5082650" y="251376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06"/>
          <p:cNvSpPr/>
          <p:nvPr/>
        </p:nvSpPr>
        <p:spPr>
          <a:xfrm>
            <a:off x="5673750" y="20710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06"/>
          <p:cNvSpPr/>
          <p:nvPr/>
        </p:nvSpPr>
        <p:spPr>
          <a:xfrm>
            <a:off x="5298625" y="26820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06"/>
          <p:cNvSpPr/>
          <p:nvPr/>
        </p:nvSpPr>
        <p:spPr>
          <a:xfrm>
            <a:off x="5298625" y="23662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06"/>
          <p:cNvSpPr/>
          <p:nvPr/>
        </p:nvSpPr>
        <p:spPr>
          <a:xfrm>
            <a:off x="5539625" y="21757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06"/>
          <p:cNvSpPr/>
          <p:nvPr/>
        </p:nvSpPr>
        <p:spPr>
          <a:xfrm>
            <a:off x="5362225" y="21757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06"/>
          <p:cNvSpPr/>
          <p:nvPr/>
        </p:nvSpPr>
        <p:spPr>
          <a:xfrm>
            <a:off x="5902350" y="232043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06"/>
          <p:cNvSpPr/>
          <p:nvPr/>
        </p:nvSpPr>
        <p:spPr>
          <a:xfrm>
            <a:off x="5692025" y="23758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06"/>
          <p:cNvSpPr/>
          <p:nvPr/>
        </p:nvSpPr>
        <p:spPr>
          <a:xfrm>
            <a:off x="5826150" y="26710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06"/>
          <p:cNvSpPr/>
          <p:nvPr/>
        </p:nvSpPr>
        <p:spPr>
          <a:xfrm>
            <a:off x="5826150" y="23758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06"/>
          <p:cNvSpPr/>
          <p:nvPr/>
        </p:nvSpPr>
        <p:spPr>
          <a:xfrm>
            <a:off x="5692025" y="24805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06"/>
          <p:cNvSpPr/>
          <p:nvPr/>
        </p:nvSpPr>
        <p:spPr>
          <a:xfrm>
            <a:off x="5514625" y="24805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06"/>
          <p:cNvSpPr/>
          <p:nvPr/>
        </p:nvSpPr>
        <p:spPr>
          <a:xfrm>
            <a:off x="6054750" y="262523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06"/>
          <p:cNvSpPr/>
          <p:nvPr/>
        </p:nvSpPr>
        <p:spPr>
          <a:xfrm>
            <a:off x="3679838" y="3443838"/>
            <a:ext cx="154800" cy="1548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06"/>
          <p:cNvSpPr/>
          <p:nvPr/>
        </p:nvSpPr>
        <p:spPr>
          <a:xfrm>
            <a:off x="5320100" y="2454375"/>
            <a:ext cx="154800" cy="1548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we use algorithms for tasks like sorting.</a:t>
            </a:r>
            <a:endParaRPr/>
          </a:p>
        </p:txBody>
      </p:sp>
      <p:sp>
        <p:nvSpPr>
          <p:cNvPr id="120" name="Google Shape;120;p26"/>
          <p:cNvSpPr txBox="1"/>
          <p:nvPr/>
        </p:nvSpPr>
        <p:spPr>
          <a:xfrm>
            <a:off x="2113313" y="1255925"/>
            <a:ext cx="47037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Input: Unsorted Numbers</a:t>
            </a:r>
            <a:endParaRPr sz="2400">
              <a:solidFill>
                <a:srgbClr val="DDA824"/>
              </a:solidFill>
              <a:latin typeface="Roboto Mono"/>
              <a:ea typeface="Roboto Mono"/>
              <a:cs typeface="Roboto Mono"/>
              <a:sym typeface="Roboto Mono"/>
            </a:endParaRPr>
          </a:p>
        </p:txBody>
      </p:sp>
      <p:sp>
        <p:nvSpPr>
          <p:cNvPr id="121" name="Google Shape;121;p26"/>
          <p:cNvSpPr txBox="1"/>
          <p:nvPr/>
        </p:nvSpPr>
        <p:spPr>
          <a:xfrm>
            <a:off x="2113313" y="2881150"/>
            <a:ext cx="4703700" cy="13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DDA824"/>
                </a:solidFill>
                <a:latin typeface="Roboto Mono"/>
                <a:ea typeface="Roboto Mono"/>
                <a:cs typeface="Roboto Mono"/>
                <a:sym typeface="Roboto Mono"/>
              </a:rPr>
              <a:t>Output: Sorted Numbers</a:t>
            </a:r>
            <a:endParaRPr sz="2400">
              <a:solidFill>
                <a:srgbClr val="DDA824"/>
              </a:solidFill>
              <a:latin typeface="Roboto Mono"/>
              <a:ea typeface="Roboto Mono"/>
              <a:cs typeface="Roboto Mono"/>
              <a:sym typeface="Roboto Mono"/>
            </a:endParaRPr>
          </a:p>
        </p:txBody>
      </p:sp>
      <p:sp>
        <p:nvSpPr>
          <p:cNvPr id="122" name="Google Shape;122;p26"/>
          <p:cNvSpPr txBox="1"/>
          <p:nvPr/>
        </p:nvSpPr>
        <p:spPr>
          <a:xfrm>
            <a:off x="4379588" y="2397975"/>
            <a:ext cx="2651100" cy="7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7A7A"/>
                </a:solidFill>
                <a:latin typeface="Roboto Mono"/>
                <a:ea typeface="Roboto Mono"/>
                <a:cs typeface="Roboto Mono"/>
                <a:sym typeface="Roboto Mono"/>
              </a:rPr>
              <a:t>Algorithm?</a:t>
            </a:r>
            <a:endParaRPr sz="2400">
              <a:solidFill>
                <a:srgbClr val="FF7A7A"/>
              </a:solidFill>
              <a:latin typeface="Roboto Mono"/>
              <a:ea typeface="Roboto Mono"/>
              <a:cs typeface="Roboto Mono"/>
              <a:sym typeface="Roboto Mono"/>
            </a:endParaRPr>
          </a:p>
        </p:txBody>
      </p:sp>
      <p:cxnSp>
        <p:nvCxnSpPr>
          <p:cNvPr id="123" name="Google Shape;123;p26"/>
          <p:cNvCxnSpPr/>
          <p:nvPr/>
        </p:nvCxnSpPr>
        <p:spPr>
          <a:xfrm>
            <a:off x="4465163" y="2397975"/>
            <a:ext cx="0" cy="764100"/>
          </a:xfrm>
          <a:prstGeom prst="straightConnector1">
            <a:avLst/>
          </a:prstGeom>
          <a:noFill/>
          <a:ln cap="flat" cmpd="sng" w="38100">
            <a:solidFill>
              <a:srgbClr val="FF7A7A"/>
            </a:solidFill>
            <a:prstDash val="solid"/>
            <a:round/>
            <a:headEnd len="med" w="med" type="none"/>
            <a:tailEnd len="med" w="med" type="triangl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of centroids is a user-prescribed parameter.</a:t>
            </a:r>
            <a:endParaRPr/>
          </a:p>
        </p:txBody>
      </p:sp>
      <p:cxnSp>
        <p:nvCxnSpPr>
          <p:cNvPr id="2034" name="Google Shape;2034;p107"/>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035" name="Google Shape;2035;p107"/>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036" name="Google Shape;2036;p107"/>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037" name="Google Shape;2037;p107"/>
          <p:cNvSpPr/>
          <p:nvPr/>
        </p:nvSpPr>
        <p:spPr>
          <a:xfrm>
            <a:off x="4930250"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07"/>
          <p:cNvSpPr/>
          <p:nvPr/>
        </p:nvSpPr>
        <p:spPr>
          <a:xfrm>
            <a:off x="5064375"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07"/>
          <p:cNvSpPr/>
          <p:nvPr/>
        </p:nvSpPr>
        <p:spPr>
          <a:xfrm>
            <a:off x="4473275" y="281930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07"/>
          <p:cNvSpPr/>
          <p:nvPr/>
        </p:nvSpPr>
        <p:spPr>
          <a:xfrm>
            <a:off x="5064375"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07"/>
          <p:cNvSpPr/>
          <p:nvPr/>
        </p:nvSpPr>
        <p:spPr>
          <a:xfrm>
            <a:off x="3698925"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07"/>
          <p:cNvSpPr/>
          <p:nvPr/>
        </p:nvSpPr>
        <p:spPr>
          <a:xfrm>
            <a:off x="4213575" y="3715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07"/>
          <p:cNvSpPr/>
          <p:nvPr/>
        </p:nvSpPr>
        <p:spPr>
          <a:xfrm>
            <a:off x="3762525" y="34044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07"/>
          <p:cNvSpPr/>
          <p:nvPr/>
        </p:nvSpPr>
        <p:spPr>
          <a:xfrm>
            <a:off x="3826125" y="28894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07"/>
          <p:cNvSpPr/>
          <p:nvPr/>
        </p:nvSpPr>
        <p:spPr>
          <a:xfrm>
            <a:off x="4371850" y="34680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07"/>
          <p:cNvSpPr/>
          <p:nvPr/>
        </p:nvSpPr>
        <p:spPr>
          <a:xfrm>
            <a:off x="4689250" y="2987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07"/>
          <p:cNvSpPr/>
          <p:nvPr/>
        </p:nvSpPr>
        <p:spPr>
          <a:xfrm>
            <a:off x="4689250"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07"/>
          <p:cNvSpPr/>
          <p:nvPr/>
        </p:nvSpPr>
        <p:spPr>
          <a:xfrm>
            <a:off x="49302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07"/>
          <p:cNvSpPr/>
          <p:nvPr/>
        </p:nvSpPr>
        <p:spPr>
          <a:xfrm>
            <a:off x="47528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07"/>
          <p:cNvSpPr/>
          <p:nvPr/>
        </p:nvSpPr>
        <p:spPr>
          <a:xfrm>
            <a:off x="5292975" y="26259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07"/>
          <p:cNvSpPr/>
          <p:nvPr/>
        </p:nvSpPr>
        <p:spPr>
          <a:xfrm>
            <a:off x="3548550" y="36519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07"/>
          <p:cNvSpPr/>
          <p:nvPr/>
        </p:nvSpPr>
        <p:spPr>
          <a:xfrm>
            <a:off x="3826125" y="3555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07"/>
          <p:cNvSpPr/>
          <p:nvPr/>
        </p:nvSpPr>
        <p:spPr>
          <a:xfrm>
            <a:off x="4015300"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07"/>
          <p:cNvSpPr/>
          <p:nvPr/>
        </p:nvSpPr>
        <p:spPr>
          <a:xfrm>
            <a:off x="3388850" y="39781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07"/>
          <p:cNvSpPr/>
          <p:nvPr/>
        </p:nvSpPr>
        <p:spPr>
          <a:xfrm>
            <a:off x="3622725"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07"/>
          <p:cNvSpPr/>
          <p:nvPr/>
        </p:nvSpPr>
        <p:spPr>
          <a:xfrm>
            <a:off x="3686325" y="31758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07"/>
          <p:cNvSpPr/>
          <p:nvPr/>
        </p:nvSpPr>
        <p:spPr>
          <a:xfrm>
            <a:off x="3472350" y="34233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07"/>
          <p:cNvSpPr/>
          <p:nvPr/>
        </p:nvSpPr>
        <p:spPr>
          <a:xfrm>
            <a:off x="3749925" y="33269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07"/>
          <p:cNvSpPr/>
          <p:nvPr/>
        </p:nvSpPr>
        <p:spPr>
          <a:xfrm>
            <a:off x="3939100"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07"/>
          <p:cNvSpPr/>
          <p:nvPr/>
        </p:nvSpPr>
        <p:spPr>
          <a:xfrm>
            <a:off x="5082650"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07"/>
          <p:cNvSpPr/>
          <p:nvPr/>
        </p:nvSpPr>
        <p:spPr>
          <a:xfrm>
            <a:off x="5216775" y="2976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07"/>
          <p:cNvSpPr/>
          <p:nvPr/>
        </p:nvSpPr>
        <p:spPr>
          <a:xfrm>
            <a:off x="5216775"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07"/>
          <p:cNvSpPr/>
          <p:nvPr/>
        </p:nvSpPr>
        <p:spPr>
          <a:xfrm>
            <a:off x="50826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07"/>
          <p:cNvSpPr/>
          <p:nvPr/>
        </p:nvSpPr>
        <p:spPr>
          <a:xfrm>
            <a:off x="49052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07"/>
          <p:cNvSpPr/>
          <p:nvPr/>
        </p:nvSpPr>
        <p:spPr>
          <a:xfrm>
            <a:off x="5445375" y="29307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6" name="Google Shape;2066;p107"/>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067" name="Google Shape;2067;p107"/>
          <p:cNvSpPr/>
          <p:nvPr/>
        </p:nvSpPr>
        <p:spPr>
          <a:xfrm>
            <a:off x="5539625" y="20710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07"/>
          <p:cNvSpPr/>
          <p:nvPr/>
        </p:nvSpPr>
        <p:spPr>
          <a:xfrm>
            <a:off x="5673750" y="23662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07"/>
          <p:cNvSpPr/>
          <p:nvPr/>
        </p:nvSpPr>
        <p:spPr>
          <a:xfrm>
            <a:off x="5082650" y="251376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07"/>
          <p:cNvSpPr/>
          <p:nvPr/>
        </p:nvSpPr>
        <p:spPr>
          <a:xfrm>
            <a:off x="5673750" y="20710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07"/>
          <p:cNvSpPr/>
          <p:nvPr/>
        </p:nvSpPr>
        <p:spPr>
          <a:xfrm>
            <a:off x="5298625" y="26820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07"/>
          <p:cNvSpPr/>
          <p:nvPr/>
        </p:nvSpPr>
        <p:spPr>
          <a:xfrm>
            <a:off x="5298625" y="23662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07"/>
          <p:cNvSpPr/>
          <p:nvPr/>
        </p:nvSpPr>
        <p:spPr>
          <a:xfrm>
            <a:off x="5539625" y="21757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07"/>
          <p:cNvSpPr/>
          <p:nvPr/>
        </p:nvSpPr>
        <p:spPr>
          <a:xfrm>
            <a:off x="5362225" y="21757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07"/>
          <p:cNvSpPr/>
          <p:nvPr/>
        </p:nvSpPr>
        <p:spPr>
          <a:xfrm>
            <a:off x="5902350" y="232043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07"/>
          <p:cNvSpPr/>
          <p:nvPr/>
        </p:nvSpPr>
        <p:spPr>
          <a:xfrm>
            <a:off x="5692025" y="23758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07"/>
          <p:cNvSpPr/>
          <p:nvPr/>
        </p:nvSpPr>
        <p:spPr>
          <a:xfrm>
            <a:off x="5826150" y="267108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07"/>
          <p:cNvSpPr/>
          <p:nvPr/>
        </p:nvSpPr>
        <p:spPr>
          <a:xfrm>
            <a:off x="5826150" y="23758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07"/>
          <p:cNvSpPr/>
          <p:nvPr/>
        </p:nvSpPr>
        <p:spPr>
          <a:xfrm>
            <a:off x="5692025" y="24805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07"/>
          <p:cNvSpPr/>
          <p:nvPr/>
        </p:nvSpPr>
        <p:spPr>
          <a:xfrm>
            <a:off x="5514625" y="24805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07"/>
          <p:cNvSpPr/>
          <p:nvPr/>
        </p:nvSpPr>
        <p:spPr>
          <a:xfrm>
            <a:off x="6054750" y="262523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07"/>
          <p:cNvSpPr/>
          <p:nvPr/>
        </p:nvSpPr>
        <p:spPr>
          <a:xfrm>
            <a:off x="3679838" y="3443838"/>
            <a:ext cx="154800" cy="1548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07"/>
          <p:cNvSpPr/>
          <p:nvPr/>
        </p:nvSpPr>
        <p:spPr>
          <a:xfrm>
            <a:off x="5320100" y="2454375"/>
            <a:ext cx="154800" cy="1548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sp>
        <p:nvSpPr>
          <p:cNvPr id="2088" name="Google Shape;2088;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of centroids is a user-prescribed parameter.</a:t>
            </a:r>
            <a:endParaRPr/>
          </a:p>
        </p:txBody>
      </p:sp>
      <p:sp>
        <p:nvSpPr>
          <p:cNvPr id="2089" name="Google Shape;2089;p108"/>
          <p:cNvSpPr/>
          <p:nvPr/>
        </p:nvSpPr>
        <p:spPr>
          <a:xfrm>
            <a:off x="5539625" y="20710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08"/>
          <p:cNvSpPr/>
          <p:nvPr/>
        </p:nvSpPr>
        <p:spPr>
          <a:xfrm>
            <a:off x="5673750" y="2071013"/>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08"/>
          <p:cNvSpPr/>
          <p:nvPr/>
        </p:nvSpPr>
        <p:spPr>
          <a:xfrm>
            <a:off x="6054750" y="2625238"/>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2" name="Google Shape;2092;p108"/>
          <p:cNvCxnSpPr/>
          <p:nvPr/>
        </p:nvCxnSpPr>
        <p:spPr>
          <a:xfrm rot="10800000">
            <a:off x="4403650" y="13629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093" name="Google Shape;2093;p108"/>
          <p:cNvCxnSpPr/>
          <p:nvPr/>
        </p:nvCxnSpPr>
        <p:spPr>
          <a:xfrm>
            <a:off x="4403650" y="3078625"/>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094" name="Google Shape;2094;p108"/>
          <p:cNvSpPr/>
          <p:nvPr/>
        </p:nvSpPr>
        <p:spPr>
          <a:xfrm>
            <a:off x="4930250"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08"/>
          <p:cNvSpPr/>
          <p:nvPr/>
        </p:nvSpPr>
        <p:spPr>
          <a:xfrm>
            <a:off x="5064375"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08"/>
          <p:cNvSpPr/>
          <p:nvPr/>
        </p:nvSpPr>
        <p:spPr>
          <a:xfrm>
            <a:off x="4473275" y="28193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08"/>
          <p:cNvSpPr/>
          <p:nvPr/>
        </p:nvSpPr>
        <p:spPr>
          <a:xfrm>
            <a:off x="5064375" y="23765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08"/>
          <p:cNvSpPr/>
          <p:nvPr/>
        </p:nvSpPr>
        <p:spPr>
          <a:xfrm>
            <a:off x="3698925"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08"/>
          <p:cNvSpPr/>
          <p:nvPr/>
        </p:nvSpPr>
        <p:spPr>
          <a:xfrm>
            <a:off x="4213575" y="3715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08"/>
          <p:cNvSpPr/>
          <p:nvPr/>
        </p:nvSpPr>
        <p:spPr>
          <a:xfrm>
            <a:off x="3762525" y="34044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08"/>
          <p:cNvSpPr/>
          <p:nvPr/>
        </p:nvSpPr>
        <p:spPr>
          <a:xfrm>
            <a:off x="3826125" y="288947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08"/>
          <p:cNvSpPr/>
          <p:nvPr/>
        </p:nvSpPr>
        <p:spPr>
          <a:xfrm>
            <a:off x="4371850" y="34680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08"/>
          <p:cNvSpPr/>
          <p:nvPr/>
        </p:nvSpPr>
        <p:spPr>
          <a:xfrm>
            <a:off x="4689250" y="2987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08"/>
          <p:cNvSpPr/>
          <p:nvPr/>
        </p:nvSpPr>
        <p:spPr>
          <a:xfrm>
            <a:off x="4689250" y="26718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08"/>
          <p:cNvSpPr/>
          <p:nvPr/>
        </p:nvSpPr>
        <p:spPr>
          <a:xfrm>
            <a:off x="49302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08"/>
          <p:cNvSpPr/>
          <p:nvPr/>
        </p:nvSpPr>
        <p:spPr>
          <a:xfrm>
            <a:off x="4752850" y="24812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08"/>
          <p:cNvSpPr/>
          <p:nvPr/>
        </p:nvSpPr>
        <p:spPr>
          <a:xfrm>
            <a:off x="5292975" y="26259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08"/>
          <p:cNvSpPr/>
          <p:nvPr/>
        </p:nvSpPr>
        <p:spPr>
          <a:xfrm>
            <a:off x="3548550" y="36519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08"/>
          <p:cNvSpPr/>
          <p:nvPr/>
        </p:nvSpPr>
        <p:spPr>
          <a:xfrm>
            <a:off x="3826125" y="35555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08"/>
          <p:cNvSpPr/>
          <p:nvPr/>
        </p:nvSpPr>
        <p:spPr>
          <a:xfrm>
            <a:off x="4015300" y="37791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08"/>
          <p:cNvSpPr/>
          <p:nvPr/>
        </p:nvSpPr>
        <p:spPr>
          <a:xfrm>
            <a:off x="3388850" y="39781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08"/>
          <p:cNvSpPr/>
          <p:nvPr/>
        </p:nvSpPr>
        <p:spPr>
          <a:xfrm>
            <a:off x="3622725"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08"/>
          <p:cNvSpPr/>
          <p:nvPr/>
        </p:nvSpPr>
        <p:spPr>
          <a:xfrm>
            <a:off x="3686325" y="317580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08"/>
          <p:cNvSpPr/>
          <p:nvPr/>
        </p:nvSpPr>
        <p:spPr>
          <a:xfrm>
            <a:off x="3472350" y="34233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08"/>
          <p:cNvSpPr/>
          <p:nvPr/>
        </p:nvSpPr>
        <p:spPr>
          <a:xfrm>
            <a:off x="3749925" y="3326950"/>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08"/>
          <p:cNvSpPr/>
          <p:nvPr/>
        </p:nvSpPr>
        <p:spPr>
          <a:xfrm>
            <a:off x="3939100" y="3550525"/>
            <a:ext cx="63600" cy="636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08"/>
          <p:cNvSpPr/>
          <p:nvPr/>
        </p:nvSpPr>
        <p:spPr>
          <a:xfrm>
            <a:off x="5082650"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08"/>
          <p:cNvSpPr/>
          <p:nvPr/>
        </p:nvSpPr>
        <p:spPr>
          <a:xfrm>
            <a:off x="5216775" y="297662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08"/>
          <p:cNvSpPr/>
          <p:nvPr/>
        </p:nvSpPr>
        <p:spPr>
          <a:xfrm>
            <a:off x="5216775" y="26813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08"/>
          <p:cNvSpPr/>
          <p:nvPr/>
        </p:nvSpPr>
        <p:spPr>
          <a:xfrm>
            <a:off x="50826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08"/>
          <p:cNvSpPr/>
          <p:nvPr/>
        </p:nvSpPr>
        <p:spPr>
          <a:xfrm>
            <a:off x="4905250" y="2786050"/>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08"/>
          <p:cNvSpPr/>
          <p:nvPr/>
        </p:nvSpPr>
        <p:spPr>
          <a:xfrm>
            <a:off x="5445375" y="2930775"/>
            <a:ext cx="63600" cy="636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3" name="Google Shape;2123;p108"/>
          <p:cNvCxnSpPr/>
          <p:nvPr/>
        </p:nvCxnSpPr>
        <p:spPr>
          <a:xfrm>
            <a:off x="4403650" y="3078625"/>
            <a:ext cx="0" cy="1715700"/>
          </a:xfrm>
          <a:prstGeom prst="straightConnector1">
            <a:avLst/>
          </a:prstGeom>
          <a:noFill/>
          <a:ln cap="flat" cmpd="sng" w="9525">
            <a:solidFill>
              <a:srgbClr val="70A9A1"/>
            </a:solidFill>
            <a:prstDash val="solid"/>
            <a:round/>
            <a:headEnd len="med" w="med" type="none"/>
            <a:tailEnd len="med" w="med" type="triangle"/>
          </a:ln>
        </p:spPr>
      </p:cxnSp>
      <p:cxnSp>
        <p:nvCxnSpPr>
          <p:cNvPr id="2124" name="Google Shape;2124;p108"/>
          <p:cNvCxnSpPr/>
          <p:nvPr/>
        </p:nvCxnSpPr>
        <p:spPr>
          <a:xfrm rot="10800000">
            <a:off x="2795650" y="3076800"/>
            <a:ext cx="1608000" cy="0"/>
          </a:xfrm>
          <a:prstGeom prst="straightConnector1">
            <a:avLst/>
          </a:prstGeom>
          <a:noFill/>
          <a:ln cap="flat" cmpd="sng" w="9525">
            <a:solidFill>
              <a:srgbClr val="70A9A1"/>
            </a:solidFill>
            <a:prstDash val="solid"/>
            <a:round/>
            <a:headEnd len="med" w="med" type="none"/>
            <a:tailEnd len="med" w="med" type="triangle"/>
          </a:ln>
        </p:spPr>
      </p:cxnSp>
      <p:sp>
        <p:nvSpPr>
          <p:cNvPr id="2125" name="Google Shape;2125;p108"/>
          <p:cNvSpPr/>
          <p:nvPr/>
        </p:nvSpPr>
        <p:spPr>
          <a:xfrm>
            <a:off x="5311250" y="35957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08"/>
          <p:cNvSpPr/>
          <p:nvPr/>
        </p:nvSpPr>
        <p:spPr>
          <a:xfrm>
            <a:off x="5445375" y="389102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08"/>
          <p:cNvSpPr/>
          <p:nvPr/>
        </p:nvSpPr>
        <p:spPr>
          <a:xfrm>
            <a:off x="4854275" y="403850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08"/>
          <p:cNvSpPr/>
          <p:nvPr/>
        </p:nvSpPr>
        <p:spPr>
          <a:xfrm>
            <a:off x="5445375" y="35957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08"/>
          <p:cNvSpPr/>
          <p:nvPr/>
        </p:nvSpPr>
        <p:spPr>
          <a:xfrm>
            <a:off x="5070250" y="420682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08"/>
          <p:cNvSpPr/>
          <p:nvPr/>
        </p:nvSpPr>
        <p:spPr>
          <a:xfrm>
            <a:off x="5070250" y="389102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08"/>
          <p:cNvSpPr/>
          <p:nvPr/>
        </p:nvSpPr>
        <p:spPr>
          <a:xfrm>
            <a:off x="5311250" y="37004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08"/>
          <p:cNvSpPr/>
          <p:nvPr/>
        </p:nvSpPr>
        <p:spPr>
          <a:xfrm>
            <a:off x="5133850" y="37004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08"/>
          <p:cNvSpPr/>
          <p:nvPr/>
        </p:nvSpPr>
        <p:spPr>
          <a:xfrm>
            <a:off x="5673975" y="384517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08"/>
          <p:cNvSpPr/>
          <p:nvPr/>
        </p:nvSpPr>
        <p:spPr>
          <a:xfrm>
            <a:off x="5463650" y="39005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08"/>
          <p:cNvSpPr/>
          <p:nvPr/>
        </p:nvSpPr>
        <p:spPr>
          <a:xfrm>
            <a:off x="5597775" y="419582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08"/>
          <p:cNvSpPr/>
          <p:nvPr/>
        </p:nvSpPr>
        <p:spPr>
          <a:xfrm>
            <a:off x="5597775" y="39005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08"/>
          <p:cNvSpPr/>
          <p:nvPr/>
        </p:nvSpPr>
        <p:spPr>
          <a:xfrm>
            <a:off x="5463650" y="40052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08"/>
          <p:cNvSpPr/>
          <p:nvPr/>
        </p:nvSpPr>
        <p:spPr>
          <a:xfrm>
            <a:off x="5286250" y="4005250"/>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08"/>
          <p:cNvSpPr/>
          <p:nvPr/>
        </p:nvSpPr>
        <p:spPr>
          <a:xfrm>
            <a:off x="5826375" y="4149975"/>
            <a:ext cx="63600" cy="636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08"/>
          <p:cNvSpPr/>
          <p:nvPr/>
        </p:nvSpPr>
        <p:spPr>
          <a:xfrm>
            <a:off x="3621950" y="3546163"/>
            <a:ext cx="154800" cy="154800"/>
          </a:xfrm>
          <a:prstGeom prst="ellipse">
            <a:avLst/>
          </a:prstGeom>
          <a:solidFill>
            <a:srgbClr val="DDA824"/>
          </a:solidFill>
          <a:ln cap="flat" cmpd="sng" w="9525">
            <a:solidFill>
              <a:srgbClr val="DDA8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08"/>
          <p:cNvSpPr/>
          <p:nvPr/>
        </p:nvSpPr>
        <p:spPr>
          <a:xfrm>
            <a:off x="4907413" y="2734338"/>
            <a:ext cx="154800" cy="154800"/>
          </a:xfrm>
          <a:prstGeom prst="ellipse">
            <a:avLst/>
          </a:prstGeom>
          <a:solidFill>
            <a:srgbClr val="FF7A7A"/>
          </a:solidFill>
          <a:ln cap="flat" cmpd="sng" w="9525">
            <a:solidFill>
              <a:srgbClr val="FF7A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08"/>
          <p:cNvSpPr/>
          <p:nvPr/>
        </p:nvSpPr>
        <p:spPr>
          <a:xfrm>
            <a:off x="5298350" y="3850963"/>
            <a:ext cx="154800" cy="154800"/>
          </a:xfrm>
          <a:prstGeom prst="ellipse">
            <a:avLst/>
          </a:prstGeom>
          <a:solidFill>
            <a:srgbClr val="70A9A1"/>
          </a:solidFill>
          <a:ln cap="flat" cmpd="sng" w="9525">
            <a:solidFill>
              <a:srgbClr val="70A9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10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being learned here?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1" name="Shape 2151"/>
        <p:cNvGrpSpPr/>
        <p:nvPr/>
      </p:nvGrpSpPr>
      <p:grpSpPr>
        <a:xfrm>
          <a:off x="0" y="0"/>
          <a:ext cx="0" cy="0"/>
          <a:chOff x="0" y="0"/>
          <a:chExt cx="0" cy="0"/>
        </a:xfrm>
      </p:grpSpPr>
      <p:sp>
        <p:nvSpPr>
          <p:cNvPr id="2152" name="Google Shape;2152;p11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 K-means supervised or unsupervised?</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6" name="Shape 2156"/>
        <p:cNvGrpSpPr/>
        <p:nvPr/>
      </p:nvGrpSpPr>
      <p:grpSpPr>
        <a:xfrm>
          <a:off x="0" y="0"/>
          <a:ext cx="0" cy="0"/>
          <a:chOff x="0" y="0"/>
          <a:chExt cx="0" cy="0"/>
        </a:xfrm>
      </p:grpSpPr>
      <p:sp>
        <p:nvSpPr>
          <p:cNvPr id="2157" name="Google Shape;2157;p11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and Biology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1" name="Shape 2161"/>
        <p:cNvGrpSpPr/>
        <p:nvPr/>
      </p:nvGrpSpPr>
      <p:grpSpPr>
        <a:xfrm>
          <a:off x="0" y="0"/>
          <a:ext cx="0" cy="0"/>
          <a:chOff x="0" y="0"/>
          <a:chExt cx="0" cy="0"/>
        </a:xfrm>
      </p:grpSpPr>
      <p:sp>
        <p:nvSpPr>
          <p:cNvPr id="2162" name="Google Shape;2162;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my favorite applications of machine learning to neuroscience is that which is done with brain-computer interface research.</a:t>
            </a:r>
            <a:endParaRPr/>
          </a:p>
        </p:txBody>
      </p:sp>
      <p:pic>
        <p:nvPicPr>
          <p:cNvPr descr="A clinical research publication led by Stanford University investigators has demonstrated that a brain-to-computer hookup can enable people with paralysis to type via direct brain control at the highest speeds and accuracy levels reported to date." id="2163" name="Google Shape;2163;p112" title="Stanford researchers develop brain-controlled typing for people with paralysis">
            <a:hlinkClick r:id="rId3"/>
          </p:cNvPr>
          <p:cNvPicPr preferRelativeResize="0"/>
          <p:nvPr/>
        </p:nvPicPr>
        <p:blipFill>
          <a:blip r:embed="rId4">
            <a:alphaModFix/>
          </a:blip>
          <a:stretch>
            <a:fillRect/>
          </a:stretch>
        </p:blipFill>
        <p:spPr>
          <a:xfrm>
            <a:off x="2286000" y="1316650"/>
            <a:ext cx="4572000" cy="34290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7" name="Shape 2167"/>
        <p:cNvGrpSpPr/>
        <p:nvPr/>
      </p:nvGrpSpPr>
      <p:grpSpPr>
        <a:xfrm>
          <a:off x="0" y="0"/>
          <a:ext cx="0" cy="0"/>
          <a:chOff x="0" y="0"/>
          <a:chExt cx="0" cy="0"/>
        </a:xfrm>
      </p:grpSpPr>
      <p:sp>
        <p:nvSpPr>
          <p:cNvPr id="2168" name="Google Shape;2168;p1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might machine learning be used in this case?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know about neuroscience?</a:t>
            </a:r>
            <a:endParaRPr/>
          </a:p>
        </p:txBody>
      </p:sp>
      <p:pic>
        <p:nvPicPr>
          <p:cNvPr id="2174" name="Google Shape;2174;p114"/>
          <p:cNvPicPr preferRelativeResize="0"/>
          <p:nvPr/>
        </p:nvPicPr>
        <p:blipFill>
          <a:blip r:embed="rId3">
            <a:alphaModFix/>
          </a:blip>
          <a:stretch>
            <a:fillRect/>
          </a:stretch>
        </p:blipFill>
        <p:spPr>
          <a:xfrm>
            <a:off x="751025" y="1070800"/>
            <a:ext cx="7641950" cy="382097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important concept is that of individual neurons and their electrical signals.</a:t>
            </a:r>
            <a:endParaRPr/>
          </a:p>
        </p:txBody>
      </p:sp>
      <p:pic>
        <p:nvPicPr>
          <p:cNvPr id="2180" name="Google Shape;2180;p115"/>
          <p:cNvPicPr preferRelativeResize="0"/>
          <p:nvPr/>
        </p:nvPicPr>
        <p:blipFill>
          <a:blip r:embed="rId3">
            <a:alphaModFix/>
          </a:blip>
          <a:stretch>
            <a:fillRect/>
          </a:stretch>
        </p:blipFill>
        <p:spPr>
          <a:xfrm>
            <a:off x="751025" y="1070800"/>
            <a:ext cx="7641950" cy="382097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single cell electrical signals, we look at action potentials, so our signals look like spikes.</a:t>
            </a:r>
            <a:endParaRPr/>
          </a:p>
        </p:txBody>
      </p:sp>
      <p:pic>
        <p:nvPicPr>
          <p:cNvPr id="2186" name="Google Shape;2186;p116"/>
          <p:cNvPicPr preferRelativeResize="0"/>
          <p:nvPr/>
        </p:nvPicPr>
        <p:blipFill>
          <a:blip r:embed="rId3">
            <a:alphaModFix/>
          </a:blip>
          <a:stretch>
            <a:fillRect/>
          </a:stretch>
        </p:blipFill>
        <p:spPr>
          <a:xfrm>
            <a:off x="751025" y="1070800"/>
            <a:ext cx="7641950"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