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5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Default Extension="tiff" ContentType="image/tif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59" r:id="rId5"/>
    <p:sldId id="288" r:id="rId6"/>
    <p:sldId id="260" r:id="rId7"/>
    <p:sldId id="261" r:id="rId8"/>
    <p:sldId id="300" r:id="rId9"/>
    <p:sldId id="262" r:id="rId10"/>
    <p:sldId id="263" r:id="rId11"/>
    <p:sldId id="264" r:id="rId12"/>
    <p:sldId id="289" r:id="rId13"/>
    <p:sldId id="265" r:id="rId14"/>
    <p:sldId id="268" r:id="rId15"/>
    <p:sldId id="266" r:id="rId16"/>
    <p:sldId id="267" r:id="rId17"/>
    <p:sldId id="301" r:id="rId18"/>
    <p:sldId id="269" r:id="rId19"/>
    <p:sldId id="290" r:id="rId20"/>
    <p:sldId id="270" r:id="rId21"/>
    <p:sldId id="271" r:id="rId22"/>
    <p:sldId id="291" r:id="rId23"/>
    <p:sldId id="272" r:id="rId24"/>
    <p:sldId id="299" r:id="rId25"/>
    <p:sldId id="273" r:id="rId26"/>
    <p:sldId id="274" r:id="rId27"/>
    <p:sldId id="292" r:id="rId28"/>
    <p:sldId id="275" r:id="rId29"/>
    <p:sldId id="293" r:id="rId30"/>
    <p:sldId id="276" r:id="rId31"/>
    <p:sldId id="277" r:id="rId32"/>
    <p:sldId id="294" r:id="rId33"/>
    <p:sldId id="278" r:id="rId34"/>
    <p:sldId id="279" r:id="rId35"/>
    <p:sldId id="280" r:id="rId36"/>
    <p:sldId id="295" r:id="rId37"/>
    <p:sldId id="281" r:id="rId38"/>
    <p:sldId id="282" r:id="rId39"/>
    <p:sldId id="296" r:id="rId40"/>
    <p:sldId id="303" r:id="rId41"/>
    <p:sldId id="304" r:id="rId42"/>
    <p:sldId id="305" r:id="rId43"/>
    <p:sldId id="306" r:id="rId44"/>
    <p:sldId id="307" r:id="rId45"/>
    <p:sldId id="308" r:id="rId46"/>
    <p:sldId id="309" r:id="rId47"/>
    <p:sldId id="302" r:id="rId48"/>
    <p:sldId id="283" r:id="rId49"/>
    <p:sldId id="284" r:id="rId50"/>
    <p:sldId id="297" r:id="rId51"/>
    <p:sldId id="285" r:id="rId52"/>
    <p:sldId id="286" r:id="rId53"/>
    <p:sldId id="298" r:id="rId54"/>
    <p:sldId id="287"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706" autoAdjust="0"/>
    <p:restoredTop sz="97312" autoAdjust="0"/>
  </p:normalViewPr>
  <p:slideViewPr>
    <p:cSldViewPr>
      <p:cViewPr varScale="1">
        <p:scale>
          <a:sx n="71" d="100"/>
          <a:sy n="71" d="100"/>
        </p:scale>
        <p:origin x="-1596" y="-96"/>
      </p:cViewPr>
      <p:guideLst>
        <p:guide orient="horz" pos="2160"/>
        <p:guide pos="2880"/>
      </p:guideLst>
    </p:cSldViewPr>
  </p:slideViewPr>
  <p:outlineViewPr>
    <p:cViewPr>
      <p:scale>
        <a:sx n="33" d="100"/>
        <a:sy n="33" d="100"/>
      </p:scale>
      <p:origin x="21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109D61-295C-4E7B-896D-258D8C62218F}" type="datetimeFigureOut">
              <a:rPr lang="en-US" smtClean="0"/>
              <a:pPr/>
              <a:t>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05E933-03AE-4F32-8C5B-7DC0967ACB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54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1/28/2016</a:t>
            </a:fld>
            <a:endParaRPr lang="en-US"/>
          </a:p>
        </p:txBody>
      </p:sp>
      <p:sp>
        <p:nvSpPr>
          <p:cNvPr id="6" name="Footer Placeholder 5"/>
          <p:cNvSpPr>
            <a:spLocks noGrp="1"/>
          </p:cNvSpPr>
          <p:nvPr>
            <p:ph type="ftr" sz="quarter" idx="11"/>
          </p:nvPr>
        </p:nvSpPr>
        <p:spPr/>
        <p:txBody>
          <a:bodyPr/>
          <a:lstStyle/>
          <a:p>
            <a:r>
              <a:rPr lang="en-US" smtClean="0"/>
              <a:t>Md. Golam Moazzam, Dept. of CSE, JU</a:t>
            </a:r>
            <a:endParaRPr lang="en-US"/>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C0BBC-583C-42F1-99F0-A9970C625DE3}" type="datetime1">
              <a:rPr lang="en-US" smtClean="0"/>
              <a:pPr/>
              <a:t>1/28/2016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Md. Golam Moazzam, Dept. of CSE, JU</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281A4-4C9D-4645-98E5-DC94BB779CF3}" type="slidenum">
              <a:rPr lang="en-US" smtClean="0"/>
              <a:pPr/>
              <a:t>‹#›</a:t>
            </a:fld>
            <a:endParaRPr lang="en-US"/>
          </a:p>
        </p:txBody>
      </p:sp>
      <p:pic>
        <p:nvPicPr>
          <p:cNvPr id="7" name="Picture 6" descr="JU Mon eps.tif"/>
          <p:cNvPicPr>
            <a:picLocks noChangeAspect="1"/>
          </p:cNvPicPr>
          <p:nvPr userDrawn="1"/>
        </p:nvPicPr>
        <p:blipFill>
          <a:blip r:embed="rId4" cstate="print"/>
          <a:stretch>
            <a:fillRect/>
          </a:stretch>
        </p:blipFill>
        <p:spPr>
          <a:xfrm>
            <a:off x="381000" y="228600"/>
            <a:ext cx="917067" cy="1135254"/>
          </a:xfrm>
          <a:prstGeom prst="rect">
            <a:avLst/>
          </a:prstGeom>
        </p:spPr>
      </p:pic>
      <p:sp>
        <p:nvSpPr>
          <p:cNvPr id="8" name="TextBox 7"/>
          <p:cNvSpPr txBox="1"/>
          <p:nvPr userDrawn="1"/>
        </p:nvSpPr>
        <p:spPr>
          <a:xfrm>
            <a:off x="2133600" y="685800"/>
            <a:ext cx="5715000" cy="369332"/>
          </a:xfrm>
          <a:prstGeom prst="rect">
            <a:avLst/>
          </a:prstGeom>
          <a:noFill/>
        </p:spPr>
        <p:txBody>
          <a:bodyPr wrap="square" rtlCol="0">
            <a:spAutoFit/>
          </a:bodyPr>
          <a:lstStyle/>
          <a:p>
            <a:r>
              <a:rPr lang="en-US" dirty="0" smtClean="0"/>
              <a:t>Indexing and Hashing</a:t>
            </a:r>
            <a:endParaRPr lang="en-US" dirty="0"/>
          </a:p>
        </p:txBody>
      </p:sp>
    </p:spTree>
  </p:cSld>
  <p:clrMap bg1="lt1" tx1="dk1" bg2="lt2" tx2="dk2" accent1="accent1" accent2="accent2" accent3="accent3" accent4="accent4" accent5="accent5" accent6="accent6" hlink="hlink" folHlink="folHlink"/>
  <p:sldLayoutIdLst>
    <p:sldLayoutId id="2147483652" r:id="rId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3.tiff"/></Relationships>
</file>

<file path=ppt/slides/_rels/slide2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3.tiff"/></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1066800" y="1981200"/>
            <a:ext cx="7239000" cy="3276600"/>
          </a:xfrm>
          <a:prstGeom prst="rect">
            <a:avLst/>
          </a:prstGeom>
        </p:spPr>
        <p:txBody>
          <a:bodyPr/>
          <a:lstStyle/>
          <a:p>
            <a:pPr algn="ctr">
              <a:buNone/>
            </a:pPr>
            <a:r>
              <a:rPr lang="en-US" sz="5400" dirty="0" smtClean="0">
                <a:latin typeface="Times New Roman" pitchFamily="18" charset="0"/>
                <a:cs typeface="Times New Roman" pitchFamily="18" charset="0"/>
              </a:rPr>
              <a:t>Functional Dependency </a:t>
            </a:r>
          </a:p>
          <a:p>
            <a:pPr algn="ctr">
              <a:buNone/>
            </a:pPr>
            <a:r>
              <a:rPr lang="en-US" sz="5400" dirty="0" smtClean="0">
                <a:latin typeface="Times New Roman" pitchFamily="18" charset="0"/>
                <a:cs typeface="Times New Roman" pitchFamily="18" charset="0"/>
              </a:rPr>
              <a:t>and </a:t>
            </a:r>
          </a:p>
          <a:p>
            <a:pPr algn="ctr">
              <a:buNone/>
            </a:pPr>
            <a:r>
              <a:rPr lang="en-US" sz="5400" dirty="0" smtClean="0">
                <a:latin typeface="Times New Roman" pitchFamily="18" charset="0"/>
                <a:cs typeface="Times New Roman" pitchFamily="18" charset="0"/>
              </a:rPr>
              <a:t>Normalization</a:t>
            </a:r>
            <a:endParaRPr lang="en-US" sz="5400" dirty="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a:solidFill>
            <a:srgbClr val="FF0000"/>
          </a:solidFill>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Functional Dependency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762000" y="1371600"/>
            <a:ext cx="8153400" cy="5029200"/>
          </a:xfrm>
          <a:prstGeom prst="rect">
            <a:avLst/>
          </a:prstGeom>
        </p:spPr>
        <p:txBody>
          <a:bodyPr/>
          <a:lstStyle/>
          <a:p>
            <a:pPr>
              <a:buFont typeface="Wingdings" pitchFamily="2" charset="2"/>
              <a:buChar char="q"/>
            </a:pPr>
            <a:r>
              <a:rPr lang="en-US" sz="1800" b="1" dirty="0" smtClean="0">
                <a:latin typeface="Times New Roman" pitchFamily="18" charset="0"/>
                <a:cs typeface="Times New Roman" pitchFamily="18" charset="0"/>
              </a:rPr>
              <a:t>Canonical Cover</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Example: </a:t>
            </a:r>
            <a:r>
              <a:rPr lang="en-US" sz="1800" dirty="0" smtClean="0">
                <a:latin typeface="Times New Roman" pitchFamily="18" charset="0"/>
                <a:cs typeface="Times New Roman" pitchFamily="18" charset="0"/>
              </a:rPr>
              <a:t>Given the set F of FDs shown below, find a canonical cover for F.</a:t>
            </a:r>
          </a:p>
          <a:p>
            <a:pPr>
              <a:buNone/>
            </a:pPr>
            <a:r>
              <a:rPr lang="en-US" sz="1800" dirty="0" smtClean="0">
                <a:latin typeface="Times New Roman" pitchFamily="18" charset="0"/>
                <a:cs typeface="Times New Roman" pitchFamily="18" charset="0"/>
              </a:rPr>
              <a:t>		        F= {X → Z, XY → WP, XY → ZWQ, XZ → R}.</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F</a:t>
            </a:r>
            <a:r>
              <a:rPr lang="en-US" sz="1800" baseline="-25000" dirty="0" smtClean="0">
                <a:latin typeface="Times New Roman" pitchFamily="18" charset="0"/>
                <a:cs typeface="Times New Roman" pitchFamily="18" charset="0"/>
              </a:rPr>
              <a:t>C</a:t>
            </a:r>
            <a:r>
              <a:rPr lang="en-US" sz="1800" dirty="0" smtClean="0">
                <a:latin typeface="Times New Roman" pitchFamily="18" charset="0"/>
                <a:cs typeface="Times New Roman" pitchFamily="18" charset="0"/>
              </a:rPr>
              <a:t> = {X → Z, XY → WP, XY → ZWQ, XZ → R}</a:t>
            </a:r>
          </a:p>
          <a:p>
            <a:pPr>
              <a:buNone/>
            </a:pPr>
            <a:r>
              <a:rPr lang="en-US" sz="1800" dirty="0" smtClean="0">
                <a:latin typeface="Times New Roman" pitchFamily="18" charset="0"/>
                <a:cs typeface="Times New Roman" pitchFamily="18" charset="0"/>
              </a:rPr>
              <a:t>	     = {X → Z, </a:t>
            </a:r>
            <a:r>
              <a:rPr lang="en-US" sz="1800" b="1" u="sng" dirty="0" smtClean="0">
                <a:latin typeface="Times New Roman" pitchFamily="18" charset="0"/>
                <a:cs typeface="Times New Roman" pitchFamily="18" charset="0"/>
              </a:rPr>
              <a:t>XY → W</a:t>
            </a:r>
            <a:r>
              <a:rPr lang="en-US" sz="1800" dirty="0" smtClean="0">
                <a:latin typeface="Times New Roman" pitchFamily="18" charset="0"/>
                <a:cs typeface="Times New Roman" pitchFamily="18" charset="0"/>
              </a:rPr>
              <a:t>, XY → P, XY → Z, </a:t>
            </a:r>
            <a:r>
              <a:rPr lang="en-US" sz="1800" b="1" u="sng" dirty="0" smtClean="0">
                <a:latin typeface="Times New Roman" pitchFamily="18" charset="0"/>
                <a:cs typeface="Times New Roman" pitchFamily="18" charset="0"/>
              </a:rPr>
              <a:t>XY → W</a:t>
            </a:r>
            <a:r>
              <a:rPr lang="en-US" sz="1800" dirty="0" smtClean="0">
                <a:latin typeface="Times New Roman" pitchFamily="18" charset="0"/>
                <a:cs typeface="Times New Roman" pitchFamily="18" charset="0"/>
              </a:rPr>
              <a:t>, XY → Q, XZ → R}. </a:t>
            </a:r>
            <a:r>
              <a:rPr lang="en-US" sz="1100" dirty="0" smtClean="0">
                <a:latin typeface="Times New Roman" pitchFamily="18" charset="0"/>
                <a:cs typeface="Times New Roman" pitchFamily="18" charset="0"/>
              </a:rPr>
              <a:t>[Simple]</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 {X → Z, </a:t>
            </a:r>
            <a:r>
              <a:rPr lang="en-US" sz="1800" b="1" u="sng" dirty="0" smtClean="0">
                <a:latin typeface="Times New Roman" pitchFamily="18" charset="0"/>
                <a:cs typeface="Times New Roman" pitchFamily="18" charset="0"/>
              </a:rPr>
              <a:t>XY → W</a:t>
            </a:r>
            <a:r>
              <a:rPr lang="en-US" sz="1800" dirty="0" smtClean="0">
                <a:latin typeface="Times New Roman" pitchFamily="18" charset="0"/>
                <a:cs typeface="Times New Roman" pitchFamily="18" charset="0"/>
              </a:rPr>
              <a:t>, XY → P, XY → Z, XY → Q, XZ → R}. </a:t>
            </a:r>
            <a:r>
              <a:rPr lang="en-US" sz="1200" dirty="0" smtClean="0">
                <a:latin typeface="Times New Roman" pitchFamily="18" charset="0"/>
                <a:cs typeface="Times New Roman" pitchFamily="18" charset="0"/>
              </a:rPr>
              <a:t>[Remove redundancy]</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 {</a:t>
            </a:r>
            <a:r>
              <a:rPr lang="en-US" sz="1800" b="1" u="sng" dirty="0" smtClean="0">
                <a:latin typeface="Times New Roman" pitchFamily="18" charset="0"/>
                <a:cs typeface="Times New Roman" pitchFamily="18" charset="0"/>
              </a:rPr>
              <a:t>X → Z</a:t>
            </a:r>
            <a:r>
              <a:rPr lang="en-US" sz="1800" dirty="0" smtClean="0">
                <a:latin typeface="Times New Roman" pitchFamily="18" charset="0"/>
                <a:cs typeface="Times New Roman" pitchFamily="18" charset="0"/>
              </a:rPr>
              <a:t>, XY → W, XY → P, </a:t>
            </a:r>
            <a:r>
              <a:rPr lang="en-US" sz="1800" b="1" u="sng" dirty="0" smtClean="0">
                <a:latin typeface="Times New Roman" pitchFamily="18" charset="0"/>
                <a:cs typeface="Times New Roman" pitchFamily="18" charset="0"/>
              </a:rPr>
              <a:t>XY → Z</a:t>
            </a:r>
            <a:r>
              <a:rPr lang="en-US" sz="1800" dirty="0" smtClean="0">
                <a:latin typeface="Times New Roman" pitchFamily="18" charset="0"/>
                <a:cs typeface="Times New Roman" pitchFamily="18" charset="0"/>
              </a:rPr>
              <a:t>, XY → Q, XZ → R}. </a:t>
            </a:r>
          </a:p>
          <a:p>
            <a:pPr>
              <a:buNone/>
            </a:pPr>
            <a:r>
              <a:rPr lang="en-US" sz="1800" dirty="0" smtClean="0">
                <a:latin typeface="Times New Roman" pitchFamily="18" charset="0"/>
                <a:cs typeface="Times New Roman" pitchFamily="18" charset="0"/>
              </a:rPr>
              <a:t>           = {</a:t>
            </a:r>
            <a:r>
              <a:rPr lang="en-US" sz="1800" b="1" u="sng" dirty="0" smtClean="0">
                <a:latin typeface="Times New Roman" pitchFamily="18" charset="0"/>
                <a:cs typeface="Times New Roman" pitchFamily="18" charset="0"/>
              </a:rPr>
              <a:t>X → Z</a:t>
            </a:r>
            <a:r>
              <a:rPr lang="en-US" sz="1800" dirty="0" smtClean="0">
                <a:latin typeface="Times New Roman" pitchFamily="18" charset="0"/>
                <a:cs typeface="Times New Roman" pitchFamily="18" charset="0"/>
              </a:rPr>
              <a:t>, XY → W, XY → P, XY → Q, XZ → R}. [Remove redundancy]</a:t>
            </a:r>
          </a:p>
          <a:p>
            <a:pPr>
              <a:buNone/>
            </a:pPr>
            <a:r>
              <a:rPr lang="en-US" sz="1800" dirty="0" smtClean="0">
                <a:latin typeface="Times New Roman" pitchFamily="18" charset="0"/>
                <a:cs typeface="Times New Roman" pitchFamily="18" charset="0"/>
              </a:rPr>
              <a:t>  	     = {</a:t>
            </a:r>
            <a:r>
              <a:rPr lang="en-US" sz="1800" b="1" u="sng" dirty="0" smtClean="0">
                <a:latin typeface="Times New Roman" pitchFamily="18" charset="0"/>
                <a:cs typeface="Times New Roman" pitchFamily="18" charset="0"/>
              </a:rPr>
              <a:t>X → Z</a:t>
            </a:r>
            <a:r>
              <a:rPr lang="en-US" sz="1800" dirty="0" smtClean="0">
                <a:latin typeface="Times New Roman" pitchFamily="18" charset="0"/>
                <a:cs typeface="Times New Roman" pitchFamily="18" charset="0"/>
              </a:rPr>
              <a:t>, XY → W, XY → P, XY → Q, </a:t>
            </a:r>
            <a:r>
              <a:rPr lang="en-US" sz="1800" b="1" u="sng" dirty="0" smtClean="0">
                <a:latin typeface="Times New Roman" pitchFamily="18" charset="0"/>
                <a:cs typeface="Times New Roman" pitchFamily="18" charset="0"/>
              </a:rPr>
              <a:t>XZ → R</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 {X → Z, XY → W, XY → P, XY → Q, X → R}. [Left-reduced] </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F</a:t>
            </a:r>
            <a:r>
              <a:rPr lang="en-US" sz="1800" baseline="-25000" dirty="0" smtClean="0">
                <a:latin typeface="Times New Roman" pitchFamily="18" charset="0"/>
                <a:cs typeface="Times New Roman" pitchFamily="18" charset="0"/>
              </a:rPr>
              <a:t>C</a:t>
            </a:r>
            <a:r>
              <a:rPr lang="en-US" sz="1800" dirty="0" smtClean="0">
                <a:latin typeface="Times New Roman" pitchFamily="18" charset="0"/>
                <a:cs typeface="Times New Roman" pitchFamily="18" charset="0"/>
              </a:rPr>
              <a:t> = {X → Z, XY → W, XY → P, XY → Q, X → R}. </a:t>
            </a:r>
          </a:p>
          <a:p>
            <a:pPr>
              <a:buNone/>
            </a:pPr>
            <a:r>
              <a:rPr lang="en-US" sz="1800" dirty="0" smtClean="0">
                <a:latin typeface="Times New Roman" pitchFamily="18" charset="0"/>
                <a:cs typeface="Times New Roman" pitchFamily="18" charset="0"/>
              </a:rPr>
              <a:t>		This resulting set where all FDs   are simple, left-reduced and</a:t>
            </a:r>
          </a:p>
          <a:p>
            <a:pPr>
              <a:buNone/>
            </a:pPr>
            <a:r>
              <a:rPr lang="en-US" sz="1800" dirty="0" smtClean="0">
                <a:latin typeface="Times New Roman" pitchFamily="18" charset="0"/>
                <a:cs typeface="Times New Roman" pitchFamily="18" charset="0"/>
              </a:rPr>
              <a:t>		non-redundant, is the canonical cover of F.</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10</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Functional Dependency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1066800" y="1600200"/>
            <a:ext cx="7010400" cy="4038600"/>
          </a:xfrm>
          <a:prstGeom prst="rect">
            <a:avLst/>
          </a:prstGeom>
        </p:spPr>
        <p:txBody>
          <a:bodyPr/>
          <a:lstStyle/>
          <a:p>
            <a:pPr algn="just">
              <a:buNone/>
            </a:pPr>
            <a:r>
              <a:rPr lang="en-US" sz="2000" b="1" dirty="0" smtClean="0">
                <a:latin typeface="Times New Roman" pitchFamily="18" charset="0"/>
                <a:cs typeface="Times New Roman" pitchFamily="18" charset="0"/>
              </a:rPr>
              <a:t>Problem 1:</a:t>
            </a:r>
            <a:r>
              <a:rPr lang="en-US" sz="2000" dirty="0" smtClean="0">
                <a:latin typeface="Times New Roman" pitchFamily="18" charset="0"/>
                <a:cs typeface="Times New Roman" pitchFamily="18" charset="0"/>
              </a:rPr>
              <a:t> Assume that AB → C, C → D and D → A are simultaneously satisfied by a relation r(R). What are the candidate keys of this relation? Which one is the PK? What are the prime attributes? Are there any super keys for this relation?    </a:t>
            </a:r>
          </a:p>
          <a:p>
            <a:pPr algn="just">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Solution:</a:t>
            </a:r>
          </a:p>
          <a:p>
            <a:pPr algn="just">
              <a:buNone/>
            </a:pPr>
            <a:r>
              <a:rPr lang="en-US" sz="2000" dirty="0" smtClean="0">
                <a:latin typeface="Times New Roman" pitchFamily="18" charset="0"/>
                <a:cs typeface="Times New Roman" pitchFamily="18" charset="0"/>
              </a:rPr>
              <a:t>	A set of attributes of r is a candidate key of r if and only if the set functionally determines every attribute of the relation. The set of attributes that can be selected as candidate keys of the relation r are: AB and DB. Let's see why.</a:t>
            </a:r>
          </a:p>
          <a:p>
            <a:pPr algn="just">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11</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Functional Dependency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371600"/>
            <a:ext cx="7772400" cy="4876800"/>
          </a:xfrm>
          <a:prstGeom prst="rect">
            <a:avLst/>
          </a:prstGeom>
        </p:spPr>
        <p:txBody>
          <a:bodyPr/>
          <a:lstStyle/>
          <a:p>
            <a:pPr algn="just">
              <a:buNone/>
            </a:pPr>
            <a:r>
              <a:rPr lang="en-US" sz="2000" b="1" dirty="0" smtClean="0">
                <a:latin typeface="Times New Roman" pitchFamily="18" charset="0"/>
                <a:cs typeface="Times New Roman" pitchFamily="18" charset="0"/>
              </a:rPr>
              <a:t>Problem 1:</a:t>
            </a:r>
            <a:r>
              <a:rPr lang="en-US" sz="2000" dirty="0" smtClean="0">
                <a:latin typeface="Times New Roman" pitchFamily="18" charset="0"/>
                <a:cs typeface="Times New Roman" pitchFamily="18" charset="0"/>
              </a:rPr>
              <a:t> Assume that AB → C, C → D and D → A . . . . .</a:t>
            </a:r>
          </a:p>
          <a:p>
            <a:pPr algn="just">
              <a:buNone/>
            </a:pPr>
            <a:r>
              <a:rPr lang="en-US" sz="1050" dirty="0" smtClean="0">
                <a:latin typeface="Times New Roman" pitchFamily="18" charset="0"/>
                <a:cs typeface="Times New Roman" pitchFamily="18" charset="0"/>
              </a:rPr>
              <a:t> </a:t>
            </a:r>
            <a:endParaRPr lang="en-US" sz="1200" dirty="0" smtClean="0">
              <a:latin typeface="Times New Roman" pitchFamily="18" charset="0"/>
              <a:cs typeface="Times New Roman" pitchFamily="18" charset="0"/>
            </a:endParaRPr>
          </a:p>
          <a:p>
            <a:pPr lvl="1">
              <a:buNone/>
            </a:pPr>
            <a:r>
              <a:rPr lang="en-US" sz="2000" u="sng" dirty="0" smtClean="0">
                <a:latin typeface="Times New Roman" pitchFamily="18" charset="0"/>
                <a:cs typeface="Times New Roman" pitchFamily="18" charset="0"/>
              </a:rPr>
              <a:t>AB is a candidate key</a:t>
            </a:r>
            <a:r>
              <a:rPr lang="en-US" sz="2000" dirty="0" smtClean="0">
                <a:latin typeface="Times New Roman" pitchFamily="18" charset="0"/>
                <a:cs typeface="Times New Roman" pitchFamily="18" charset="0"/>
              </a:rPr>
              <a:t>.</a:t>
            </a:r>
          </a:p>
          <a:p>
            <a:pPr lvl="1">
              <a:buNone/>
            </a:pPr>
            <a:r>
              <a:rPr lang="en-US" sz="2000" dirty="0" smtClean="0">
                <a:latin typeface="Times New Roman" pitchFamily="18" charset="0"/>
                <a:cs typeface="Times New Roman" pitchFamily="18" charset="0"/>
              </a:rPr>
              <a:t>The given FDs are: 	AB → C, C → D and D → A.</a:t>
            </a:r>
          </a:p>
          <a:p>
            <a:pPr lvl="1">
              <a:buNone/>
            </a:pPr>
            <a:r>
              <a:rPr lang="en-US" sz="2000" dirty="0" smtClean="0">
                <a:latin typeface="Times New Roman" pitchFamily="18" charset="0"/>
                <a:cs typeface="Times New Roman" pitchFamily="18" charset="0"/>
              </a:rPr>
              <a:t>If AB is a key of r then it must be true that </a:t>
            </a:r>
          </a:p>
          <a:p>
            <a:pPr lvl="1">
              <a:buNone/>
            </a:pPr>
            <a:r>
              <a:rPr lang="en-US" sz="2000" dirty="0" smtClean="0">
                <a:latin typeface="Times New Roman" pitchFamily="18" charset="0"/>
                <a:cs typeface="Times New Roman" pitchFamily="18" charset="0"/>
              </a:rPr>
              <a:t>		AB → A, AB → B, AB→ C and AB→ D.</a:t>
            </a:r>
          </a:p>
          <a:p>
            <a:pPr lvl="1">
              <a:buNone/>
            </a:pPr>
            <a:endParaRPr lang="en-US" sz="2000" dirty="0" smtClean="0">
              <a:latin typeface="Times New Roman" pitchFamily="18" charset="0"/>
              <a:cs typeface="Times New Roman" pitchFamily="18" charset="0"/>
            </a:endParaRPr>
          </a:p>
          <a:p>
            <a:pPr lvl="1">
              <a:buNone/>
            </a:pPr>
            <a:r>
              <a:rPr lang="en-US" sz="2000" dirty="0" smtClean="0">
                <a:latin typeface="Times New Roman" pitchFamily="18" charset="0"/>
                <a:cs typeface="Times New Roman" pitchFamily="18" charset="0"/>
              </a:rPr>
              <a:t>Using the inference axioms and the FDs of F we have that:</a:t>
            </a:r>
          </a:p>
          <a:p>
            <a:pPr lvl="1">
              <a:buNone/>
            </a:pPr>
            <a:r>
              <a:rPr lang="en-US" sz="2000" dirty="0" smtClean="0">
                <a:latin typeface="Times New Roman" pitchFamily="18" charset="0"/>
                <a:cs typeface="Times New Roman" pitchFamily="18" charset="0"/>
              </a:rPr>
              <a:t>		AB → A and AB → B ( Reflexivity axiom)</a:t>
            </a:r>
          </a:p>
          <a:p>
            <a:pPr lvl="1">
              <a:buNone/>
            </a:pPr>
            <a:r>
              <a:rPr lang="en-US" sz="2000" dirty="0" smtClean="0">
                <a:latin typeface="Times New Roman" pitchFamily="18" charset="0"/>
                <a:cs typeface="Times New Roman" pitchFamily="18" charset="0"/>
              </a:rPr>
              <a:t>		AB → C (given)</a:t>
            </a:r>
          </a:p>
          <a:p>
            <a:pPr lvl="1">
              <a:buNone/>
            </a:pPr>
            <a:r>
              <a:rPr lang="en-US" sz="2000" dirty="0" smtClean="0">
                <a:latin typeface="Times New Roman" pitchFamily="18" charset="0"/>
                <a:cs typeface="Times New Roman" pitchFamily="18" charset="0"/>
              </a:rPr>
              <a:t>		AB → C (given) and C → D (given) then AB → D (Transitivity </a:t>
            </a:r>
          </a:p>
          <a:p>
            <a:pPr lvl="1">
              <a:buNone/>
            </a:pPr>
            <a:r>
              <a:rPr lang="en-US" sz="2000" dirty="0" smtClean="0">
                <a:latin typeface="Times New Roman" pitchFamily="18" charset="0"/>
                <a:cs typeface="Times New Roman" pitchFamily="18" charset="0"/>
              </a:rPr>
              <a:t>								axiom)</a:t>
            </a:r>
          </a:p>
          <a:p>
            <a:pPr lvl="1">
              <a:buNone/>
            </a:pPr>
            <a:r>
              <a:rPr lang="en-US" sz="2000" dirty="0" smtClean="0">
                <a:latin typeface="Times New Roman" pitchFamily="18" charset="0"/>
                <a:cs typeface="Times New Roman" pitchFamily="18" charset="0"/>
              </a:rPr>
              <a:t>		Therefore, AB is a candidate key of the relation r because it  </a:t>
            </a:r>
          </a:p>
          <a:p>
            <a:pPr lvl="1">
              <a:buNone/>
            </a:pPr>
            <a:r>
              <a:rPr lang="en-US" sz="2000" dirty="0" smtClean="0">
                <a:latin typeface="Times New Roman" pitchFamily="18" charset="0"/>
                <a:cs typeface="Times New Roman" pitchFamily="18" charset="0"/>
              </a:rPr>
              <a:t>       functionally determines any other attribute of the relation r.</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12</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Functional Dependency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90600" y="1447800"/>
            <a:ext cx="7772400" cy="5105400"/>
          </a:xfrm>
          <a:prstGeom prst="rect">
            <a:avLst/>
          </a:prstGeom>
        </p:spPr>
        <p:txBody>
          <a:bodyPr/>
          <a:lstStyle/>
          <a:p>
            <a:pPr>
              <a:buNone/>
            </a:pPr>
            <a:r>
              <a:rPr lang="en-US" sz="2000" dirty="0" smtClean="0">
                <a:latin typeface="Times New Roman" pitchFamily="18" charset="0"/>
                <a:cs typeface="Times New Roman" pitchFamily="18" charset="0"/>
              </a:rPr>
              <a:t> </a:t>
            </a:r>
            <a:r>
              <a:rPr lang="en-US" sz="2000" u="sng" dirty="0" smtClean="0">
                <a:latin typeface="Times New Roman" pitchFamily="18" charset="0"/>
                <a:cs typeface="Times New Roman" pitchFamily="18" charset="0"/>
              </a:rPr>
              <a:t>DB is another candidate key.</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The given FDs are: 	AB → C, C → D and D → A.</a:t>
            </a:r>
          </a:p>
          <a:p>
            <a:pPr>
              <a:buNone/>
            </a:pPr>
            <a:r>
              <a:rPr lang="en-US" sz="2000" dirty="0" smtClean="0">
                <a:latin typeface="Times New Roman" pitchFamily="18" charset="0"/>
                <a:cs typeface="Times New Roman" pitchFamily="18" charset="0"/>
              </a:rPr>
              <a:t>	If DB is a key of r then it must be true that </a:t>
            </a:r>
          </a:p>
          <a:p>
            <a:pPr>
              <a:buNone/>
            </a:pPr>
            <a:r>
              <a:rPr lang="en-US" sz="2000" dirty="0" smtClean="0">
                <a:latin typeface="Times New Roman" pitchFamily="18" charset="0"/>
                <a:cs typeface="Times New Roman" pitchFamily="18" charset="0"/>
              </a:rPr>
              <a:t>			DB → A, DB → B, DB → C and DB → D. </a:t>
            </a:r>
          </a:p>
          <a:p>
            <a:pPr>
              <a:buNone/>
            </a:pPr>
            <a:r>
              <a:rPr lang="en-US" sz="11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Using the inference axioms and the FDs of we have that;</a:t>
            </a:r>
          </a:p>
          <a:p>
            <a:pPr lvl="1">
              <a:buNone/>
            </a:pPr>
            <a:r>
              <a:rPr lang="en-US" sz="16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DB → D and DB → B (Reflexivity axiom)</a:t>
            </a:r>
          </a:p>
          <a:p>
            <a:pPr lvl="1">
              <a:buNone/>
            </a:pPr>
            <a:r>
              <a:rPr lang="en-US" sz="1800" dirty="0" smtClean="0">
                <a:latin typeface="Times New Roman" pitchFamily="18" charset="0"/>
                <a:cs typeface="Times New Roman" pitchFamily="18" charset="0"/>
              </a:rPr>
              <a:t>	DB → D (previous step) and D → A (given) we have that DB → A 							(Transitivity axiom)</a:t>
            </a:r>
          </a:p>
          <a:p>
            <a:pPr lvl="1">
              <a:buNone/>
            </a:pPr>
            <a:r>
              <a:rPr lang="en-US" sz="1800" dirty="0" smtClean="0">
                <a:latin typeface="Times New Roman" pitchFamily="18" charset="0"/>
                <a:cs typeface="Times New Roman" pitchFamily="18" charset="0"/>
              </a:rPr>
              <a:t>	DB → A (from previous step) and AB → C (given) then DBB → C 						       (</a:t>
            </a:r>
            <a:r>
              <a:rPr lang="en-US" sz="1800" dirty="0" err="1" smtClean="0">
                <a:latin typeface="Times New Roman" pitchFamily="18" charset="0"/>
                <a:cs typeface="Times New Roman" pitchFamily="18" charset="0"/>
              </a:rPr>
              <a:t>Pseudotransitivity</a:t>
            </a:r>
            <a:r>
              <a:rPr lang="en-US" sz="1800" dirty="0" smtClean="0">
                <a:latin typeface="Times New Roman" pitchFamily="18" charset="0"/>
                <a:cs typeface="Times New Roman" pitchFamily="18" charset="0"/>
              </a:rPr>
              <a:t> axiom)</a:t>
            </a:r>
          </a:p>
          <a:p>
            <a:pPr lvl="1">
              <a:buNone/>
            </a:pPr>
            <a:r>
              <a:rPr lang="en-US" sz="1800" dirty="0" smtClean="0">
                <a:latin typeface="Times New Roman" pitchFamily="18" charset="0"/>
                <a:cs typeface="Times New Roman" pitchFamily="18" charset="0"/>
              </a:rPr>
              <a:t>	Since B </a:t>
            </a:r>
            <a:r>
              <a:rPr lang="en-US" sz="2400" dirty="0" smtClean="0">
                <a:latin typeface="Times New Roman" pitchFamily="18" charset="0"/>
                <a:cs typeface="Times New Roman" pitchFamily="18" charset="0"/>
              </a:rPr>
              <a:t>U</a:t>
            </a:r>
            <a:r>
              <a:rPr lang="en-US" sz="1800" dirty="0" smtClean="0">
                <a:latin typeface="Times New Roman" pitchFamily="18" charset="0"/>
                <a:cs typeface="Times New Roman" pitchFamily="18" charset="0"/>
              </a:rPr>
              <a:t> B</a:t>
            </a:r>
            <a:r>
              <a:rPr lang="en-US" sz="1800" dirty="0" smtClean="0">
                <a:latin typeface="Times New Roman" pitchFamily="18" charset="0"/>
                <a:cs typeface="Times New Roman" pitchFamily="18" charset="0"/>
              </a:rPr>
              <a:t>= B we can rewrite DBB → C as DB → C.</a:t>
            </a:r>
          </a:p>
          <a:p>
            <a:pPr>
              <a:buNone/>
            </a:pPr>
            <a:r>
              <a:rPr lang="en-US" sz="12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Therefore, DB is a candidate key of the relation r because it functionally determines all other attributes of the relation r.</a:t>
            </a:r>
          </a:p>
          <a:p>
            <a:pPr>
              <a:buNone/>
            </a:pPr>
            <a:r>
              <a:rPr lang="en-US" sz="2000" dirty="0" smtClean="0">
                <a:latin typeface="Times New Roman" pitchFamily="18" charset="0"/>
                <a:cs typeface="Times New Roman" pitchFamily="18" charset="0"/>
              </a:rPr>
              <a:t>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13</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dirty="0" smtClean="0">
                <a:solidFill>
                  <a:srgbClr val="00B050"/>
                </a:solidFill>
              </a:rPr>
              <a:t>Md. </a:t>
            </a:r>
            <a:r>
              <a:rPr lang="en-US" dirty="0" err="1" smtClean="0">
                <a:solidFill>
                  <a:srgbClr val="00B050"/>
                </a:solidFill>
              </a:rPr>
              <a:t>Golam</a:t>
            </a:r>
            <a:r>
              <a:rPr lang="en-US" dirty="0" smtClean="0">
                <a:solidFill>
                  <a:srgbClr val="00B050"/>
                </a:solidFill>
              </a:rPr>
              <a:t> </a:t>
            </a:r>
            <a:r>
              <a:rPr lang="en-US" dirty="0" err="1" smtClean="0">
                <a:solidFill>
                  <a:srgbClr val="00B050"/>
                </a:solidFill>
              </a:rPr>
              <a:t>Moazzam</a:t>
            </a:r>
            <a:r>
              <a:rPr lang="en-US" dirty="0" smtClean="0">
                <a:solidFill>
                  <a:srgbClr val="00B050"/>
                </a:solidFill>
              </a:rPr>
              <a:t>, Dept. of CSE, JU</a:t>
            </a:r>
            <a:endParaRPr lang="en-US" dirty="0">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Functional Dependency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1066800" y="1600200"/>
            <a:ext cx="7162800" cy="4419600"/>
          </a:xfrm>
          <a:prstGeom prst="rect">
            <a:avLst/>
          </a:prstGeom>
        </p:spPr>
        <p:txBody>
          <a:bodyPr/>
          <a:lstStyle/>
          <a:p>
            <a:pPr lvl="1"/>
            <a:r>
              <a:rPr lang="en-US" sz="2000" dirty="0" smtClean="0">
                <a:latin typeface="Times New Roman" pitchFamily="18" charset="0"/>
                <a:cs typeface="Times New Roman" pitchFamily="18" charset="0"/>
              </a:rPr>
              <a:t>There are two candidate keys AB and DB. However, only one can be selected as the PK of the relation. The database designer or the DBA should choose the one that makes more sense or is more convenient for the application. </a:t>
            </a:r>
          </a:p>
          <a:p>
            <a:pPr lvl="1"/>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The prime attributes of this relation are: A, B and D. A prime attribute is any attribute that is part of a PK or an alternate key. </a:t>
            </a:r>
          </a:p>
          <a:p>
            <a:pPr lvl="1"/>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There are several super keys. They are: ABC, ADB, ABCD, DBA, DBC and DBAC.</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14</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Functional Dependency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524000"/>
            <a:ext cx="7772400" cy="4724400"/>
          </a:xfrm>
          <a:prstGeom prst="rect">
            <a:avLst/>
          </a:prstGeom>
        </p:spPr>
        <p:txBody>
          <a:bodyPr/>
          <a:lstStyle/>
          <a:p>
            <a:pPr>
              <a:buNone/>
            </a:pPr>
            <a:r>
              <a:rPr lang="en-US" sz="2000" b="1" dirty="0" smtClean="0">
                <a:latin typeface="Times New Roman" pitchFamily="18" charset="0"/>
                <a:cs typeface="Times New Roman" pitchFamily="18" charset="0"/>
              </a:rPr>
              <a:t>Problem 2:</a:t>
            </a:r>
            <a:r>
              <a:rPr lang="en-US" sz="2000" dirty="0" smtClean="0">
                <a:latin typeface="Times New Roman" pitchFamily="18" charset="0"/>
                <a:cs typeface="Times New Roman" pitchFamily="18" charset="0"/>
              </a:rPr>
              <a:t> Given the relation r(A, B, C) and the set F={AB → C, B → D, D → B} of functional dependencies, find the candidate keys of the relation. How many candidate keys are in this relation? What are the prime attributes?</a:t>
            </a:r>
          </a:p>
          <a:p>
            <a:pPr>
              <a:buNone/>
            </a:pPr>
            <a:r>
              <a:rPr lang="en-US" sz="2000" dirty="0" smtClean="0">
                <a:latin typeface="Times New Roman" pitchFamily="18" charset="0"/>
                <a:cs typeface="Times New Roman" pitchFamily="18" charset="0"/>
              </a:rPr>
              <a:t>   </a:t>
            </a:r>
          </a:p>
          <a:p>
            <a:pPr>
              <a:buNone/>
            </a:pPr>
            <a:r>
              <a:rPr lang="en-US" sz="2000" u="sng" dirty="0" smtClean="0">
                <a:latin typeface="Times New Roman" pitchFamily="18" charset="0"/>
                <a:cs typeface="Times New Roman" pitchFamily="18" charset="0"/>
              </a:rPr>
              <a:t>AB is a candidate key</a:t>
            </a:r>
            <a:r>
              <a:rPr lang="en-US" sz="2000" dirty="0" smtClean="0">
                <a:latin typeface="Times New Roman" pitchFamily="18" charset="0"/>
                <a:cs typeface="Times New Roman" pitchFamily="18" charset="0"/>
              </a:rPr>
              <a:t>.</a:t>
            </a:r>
          </a:p>
          <a:p>
            <a:pPr lvl="0">
              <a:buNone/>
            </a:pPr>
            <a:r>
              <a:rPr lang="en-US" sz="2000" dirty="0" smtClean="0">
                <a:latin typeface="Times New Roman" pitchFamily="18" charset="0"/>
                <a:cs typeface="Times New Roman" pitchFamily="18" charset="0"/>
              </a:rPr>
              <a:t>	AB → A and AB → B ( Reflexivity axiom)</a:t>
            </a:r>
          </a:p>
          <a:p>
            <a:pPr lvl="0">
              <a:buNone/>
            </a:pPr>
            <a:r>
              <a:rPr lang="en-US" sz="2000" dirty="0" smtClean="0">
                <a:latin typeface="Times New Roman" pitchFamily="18" charset="0"/>
                <a:cs typeface="Times New Roman" pitchFamily="18" charset="0"/>
              </a:rPr>
              <a:t>	AB → C (given)</a:t>
            </a:r>
          </a:p>
          <a:p>
            <a:pPr lvl="0">
              <a:buNone/>
            </a:pPr>
            <a:r>
              <a:rPr lang="en-US" sz="2000" dirty="0" smtClean="0">
                <a:latin typeface="Times New Roman" pitchFamily="18" charset="0"/>
                <a:cs typeface="Times New Roman" pitchFamily="18" charset="0"/>
              </a:rPr>
              <a:t>	AB → B (step 1) and B → D (given) then AB → D ( Transitivity 								axiom)</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Since AB determines every other attribute of the relation, we have that AB is a candidate key.</a:t>
            </a:r>
          </a:p>
          <a:p>
            <a:pPr>
              <a:buNone/>
            </a:pPr>
            <a:r>
              <a:rPr lang="en-US" sz="2000" dirty="0" smtClean="0">
                <a:latin typeface="Times New Roman" pitchFamily="18" charset="0"/>
                <a:cs typeface="Times New Roman" pitchFamily="18" charset="0"/>
              </a:rPr>
              <a:t> </a:t>
            </a:r>
          </a:p>
          <a:p>
            <a:pPr>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15</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Functional Dependency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524000"/>
            <a:ext cx="7772400" cy="4800600"/>
          </a:xfrm>
          <a:prstGeom prst="rect">
            <a:avLst/>
          </a:prstGeom>
        </p:spPr>
        <p:txBody>
          <a:bodyPr/>
          <a:lstStyle/>
          <a:p>
            <a:pPr>
              <a:buNone/>
            </a:pPr>
            <a:r>
              <a:rPr lang="en-US" sz="2000" b="1" dirty="0" smtClean="0">
                <a:latin typeface="Times New Roman" pitchFamily="18" charset="0"/>
                <a:cs typeface="Times New Roman" pitchFamily="18" charset="0"/>
              </a:rPr>
              <a:t>Problem 2:. . . .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buNone/>
            </a:pPr>
            <a:r>
              <a:rPr lang="en-US" sz="2000" u="sng" dirty="0" smtClean="0">
                <a:latin typeface="Times New Roman" pitchFamily="18" charset="0"/>
                <a:cs typeface="Times New Roman" pitchFamily="18" charset="0"/>
              </a:rPr>
              <a:t>AD is a candidate key</a:t>
            </a:r>
            <a:r>
              <a:rPr lang="en-US" sz="2000" dirty="0" smtClean="0">
                <a:latin typeface="Times New Roman" pitchFamily="18" charset="0"/>
                <a:cs typeface="Times New Roman" pitchFamily="18" charset="0"/>
              </a:rPr>
              <a:t>.</a:t>
            </a:r>
          </a:p>
          <a:p>
            <a:pPr lvl="0">
              <a:buNone/>
            </a:pPr>
            <a:r>
              <a:rPr lang="en-US" sz="2000" dirty="0" smtClean="0">
                <a:latin typeface="Times New Roman" pitchFamily="18" charset="0"/>
                <a:cs typeface="Times New Roman" pitchFamily="18" charset="0"/>
              </a:rPr>
              <a:t>	AD → A and AD → D ( Reflexivity axiom)</a:t>
            </a:r>
          </a:p>
          <a:p>
            <a:pPr lvl="0">
              <a:buNone/>
            </a:pPr>
            <a:r>
              <a:rPr lang="en-US" sz="2000" dirty="0" smtClean="0">
                <a:latin typeface="Times New Roman" pitchFamily="18" charset="0"/>
                <a:cs typeface="Times New Roman" pitchFamily="18" charset="0"/>
              </a:rPr>
              <a:t>	AD → D (step 1) and D → B (given) then AD → B</a:t>
            </a:r>
          </a:p>
          <a:p>
            <a:pPr lvl="0">
              <a:buNone/>
            </a:pPr>
            <a:r>
              <a:rPr lang="en-US" sz="2000" dirty="0" smtClean="0">
                <a:latin typeface="Times New Roman" pitchFamily="18" charset="0"/>
                <a:cs typeface="Times New Roman" pitchFamily="18" charset="0"/>
              </a:rPr>
              <a:t>	AD → B (step 2) and AB → C (given) then AAD → C 							(</a:t>
            </a:r>
            <a:r>
              <a:rPr lang="en-US" sz="2000" dirty="0" err="1" smtClean="0">
                <a:latin typeface="Times New Roman" pitchFamily="18" charset="0"/>
                <a:cs typeface="Times New Roman" pitchFamily="18" charset="0"/>
              </a:rPr>
              <a:t>Pseudotransitivity</a:t>
            </a:r>
            <a:r>
              <a:rPr lang="en-US" sz="2000" dirty="0" smtClean="0">
                <a:latin typeface="Times New Roman" pitchFamily="18" charset="0"/>
                <a:cs typeface="Times New Roman" pitchFamily="18" charset="0"/>
              </a:rPr>
              <a:t> axiom).</a:t>
            </a:r>
          </a:p>
          <a:p>
            <a:pPr>
              <a:buNone/>
            </a:pPr>
            <a:r>
              <a:rPr lang="en-US" sz="2000" dirty="0" smtClean="0">
                <a:latin typeface="Times New Roman" pitchFamily="18" charset="0"/>
                <a:cs typeface="Times New Roman" pitchFamily="18" charset="0"/>
              </a:rPr>
              <a:t>	i.e. AD → C</a:t>
            </a:r>
          </a:p>
          <a:p>
            <a:pPr>
              <a:buNone/>
            </a:pPr>
            <a:endParaRPr lang="en-US" sz="12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Since AD determines every other attribute of the relation, we have that AD is another candidate key.</a:t>
            </a:r>
          </a:p>
          <a:p>
            <a:pPr>
              <a:buNone/>
            </a:pPr>
            <a:r>
              <a:rPr lang="en-US" sz="14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The prime attributes are: A, B, and D.</a:t>
            </a:r>
          </a:p>
          <a:p>
            <a:pPr>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16</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Functional Dependency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524000"/>
            <a:ext cx="7772400" cy="3581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Prime and Non-prime attribute</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lvl="1"/>
            <a:r>
              <a:rPr lang="en-US" sz="2000" b="1" dirty="0" smtClean="0">
                <a:latin typeface="Times New Roman" pitchFamily="18" charset="0"/>
                <a:cs typeface="Times New Roman" pitchFamily="18" charset="0"/>
              </a:rPr>
              <a:t>Prime attribute</a:t>
            </a:r>
            <a:r>
              <a:rPr lang="en-US" sz="2000" dirty="0" smtClean="0">
                <a:latin typeface="Times New Roman" pitchFamily="18" charset="0"/>
                <a:cs typeface="Times New Roman" pitchFamily="18" charset="0"/>
              </a:rPr>
              <a:t> </a:t>
            </a:r>
          </a:p>
          <a:p>
            <a:pPr lvl="2"/>
            <a:r>
              <a:rPr lang="en-US" sz="2000" dirty="0" smtClean="0">
                <a:latin typeface="Times New Roman" pitchFamily="18" charset="0"/>
                <a:cs typeface="Times New Roman" pitchFamily="18" charset="0"/>
              </a:rPr>
              <a:t>An attribute, which is a part of the prime-key, is known as a prime attribute.</a:t>
            </a:r>
          </a:p>
          <a:p>
            <a:endParaRPr lang="en-US" sz="2000" b="1"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Non-prime attribute</a:t>
            </a:r>
          </a:p>
          <a:p>
            <a:pPr lvl="2"/>
            <a:r>
              <a:rPr lang="en-US" sz="2000" dirty="0" smtClean="0">
                <a:latin typeface="Times New Roman" pitchFamily="18" charset="0"/>
                <a:cs typeface="Times New Roman" pitchFamily="18" charset="0"/>
              </a:rPr>
              <a:t>An attribute, which is not a part of the prime-key, is said to be a non-prime attribute.</a:t>
            </a:r>
          </a:p>
          <a:p>
            <a:pPr lvl="0">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17</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1066800" y="1676400"/>
            <a:ext cx="7010400" cy="4114800"/>
          </a:xfrm>
          <a:prstGeom prst="rect">
            <a:avLst/>
          </a:prstGeom>
        </p:spPr>
        <p:txBody>
          <a:bodyPr/>
          <a:lstStyle/>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Normalization</a:t>
            </a:r>
            <a:endParaRPr lang="en-US" sz="2000" dirty="0" smtClean="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It refers to a reversible step-by-step process in which a given set of relations is replaced by successive collections of relations that have a progressively simpler and more regular structure. </a:t>
            </a:r>
          </a:p>
          <a:p>
            <a:pPr lvl="1"/>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Each step is referred to as a normal form.</a:t>
            </a:r>
          </a:p>
          <a:p>
            <a:pPr lvl="1"/>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Since the process is reversible, the original set of relations can be recovered with no loss of information.</a:t>
            </a:r>
          </a:p>
          <a:p>
            <a:pPr lvl="1">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18</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1066800" y="1371600"/>
            <a:ext cx="7162800" cy="4343400"/>
          </a:xfrm>
          <a:prstGeom prst="rect">
            <a:avLst/>
          </a:prstGeom>
        </p:spPr>
        <p:txBody>
          <a:bodyPr/>
          <a:lstStyle/>
          <a:p>
            <a:pPr>
              <a:buNone/>
            </a:pPr>
            <a:r>
              <a:rPr lang="en-US" sz="2000"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Objectives:</a:t>
            </a:r>
            <a:endParaRPr lang="en-US" sz="2000" dirty="0" smtClean="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To make it feasible to represent any relation in the database.</a:t>
            </a:r>
          </a:p>
          <a:p>
            <a:pPr lvl="1"/>
            <a:r>
              <a:rPr lang="en-US" sz="2000" dirty="0" smtClean="0">
                <a:latin typeface="Times New Roman" pitchFamily="18" charset="0"/>
                <a:cs typeface="Times New Roman" pitchFamily="18" charset="0"/>
              </a:rPr>
              <a:t>To obtain powerful relational retrieval algorithms based on a collection of primitive relational operators.</a:t>
            </a:r>
          </a:p>
          <a:p>
            <a:pPr lvl="1"/>
            <a:r>
              <a:rPr lang="en-US" sz="2000" dirty="0" smtClean="0">
                <a:latin typeface="Times New Roman" pitchFamily="18" charset="0"/>
                <a:cs typeface="Times New Roman" pitchFamily="18" charset="0"/>
              </a:rPr>
              <a:t>To free relations from undesirable insertion, update, and deletion anomalies.</a:t>
            </a:r>
          </a:p>
          <a:p>
            <a:pPr lvl="1"/>
            <a:r>
              <a:rPr lang="en-US" sz="2000" dirty="0" smtClean="0">
                <a:latin typeface="Times New Roman" pitchFamily="18" charset="0"/>
                <a:cs typeface="Times New Roman" pitchFamily="18" charset="0"/>
              </a:rPr>
              <a:t>To reduce the need for restructuring the relations as new data types are introduced.</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19</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Functional Dependency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1066800" y="1447800"/>
            <a:ext cx="7086600" cy="48768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Objectives</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 To control the redundancy of data.</a:t>
            </a:r>
          </a:p>
          <a:p>
            <a:pPr>
              <a:buNone/>
            </a:pPr>
            <a:r>
              <a:rPr lang="en-US" sz="2000" dirty="0" smtClean="0">
                <a:latin typeface="Times New Roman" pitchFamily="18" charset="0"/>
                <a:cs typeface="Times New Roman" pitchFamily="18" charset="0"/>
              </a:rPr>
              <a:t>	- To preserve the consistency of data.</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Data redundancy occurs when a piece of data is stored in more than one place in the database.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If the content of that piece of data is changed to a particular value, then it is necessary to ensure that every copy of the same piece of data is changed to the same value. This piece of data is said to be consistent in the database.</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If some, but not all, copies of this piece of data are changed to the same value, the data is said to be inconsistent.</a:t>
            </a:r>
            <a:endParaRPr lang="en-US" sz="2000" dirty="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90600" y="1371600"/>
            <a:ext cx="7772400" cy="4953000"/>
          </a:xfrm>
          <a:prstGeom prst="rect">
            <a:avLst/>
          </a:prstGeom>
        </p:spPr>
        <p:txBody>
          <a:bodyPr/>
          <a:lstStyle/>
          <a:p>
            <a:pPr>
              <a:buNone/>
            </a:pPr>
            <a:r>
              <a:rPr lang="en-US" sz="2000" b="1" dirty="0" smtClean="0">
                <a:latin typeface="Times New Roman" pitchFamily="18" charset="0"/>
                <a:cs typeface="Times New Roman" pitchFamily="18" charset="0"/>
              </a:rPr>
              <a:t>Question: </a:t>
            </a:r>
            <a:r>
              <a:rPr lang="en-US" sz="2000" dirty="0" smtClean="0">
                <a:latin typeface="Times New Roman" pitchFamily="18" charset="0"/>
                <a:cs typeface="Times New Roman" pitchFamily="18" charset="0"/>
              </a:rPr>
              <a:t>Normalize step by step the following database into 1NF, 2NF and 3NF:</a:t>
            </a:r>
          </a:p>
          <a:p>
            <a:pPr>
              <a:buNone/>
            </a:pPr>
            <a:endParaRPr lang="en-US" sz="11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PROJECT(</a:t>
            </a:r>
            <a:r>
              <a:rPr lang="en-US" sz="2000" dirty="0" err="1" smtClean="0">
                <a:latin typeface="Times New Roman" pitchFamily="18" charset="0"/>
                <a:cs typeface="Times New Roman" pitchFamily="18" charset="0"/>
              </a:rPr>
              <a:t>Proj</a:t>
            </a:r>
            <a:r>
              <a:rPr lang="en-US" sz="2000" dirty="0" smtClean="0">
                <a:latin typeface="Times New Roman" pitchFamily="18" charset="0"/>
                <a:cs typeface="Times New Roman" pitchFamily="18" charset="0"/>
              </a:rPr>
              <a:t>-ID, </a:t>
            </a:r>
            <a:r>
              <a:rPr lang="en-US" sz="2000" dirty="0" err="1" smtClean="0">
                <a:latin typeface="Times New Roman" pitchFamily="18" charset="0"/>
                <a:cs typeface="Times New Roman" pitchFamily="18" charset="0"/>
              </a:rPr>
              <a:t>Proj</a:t>
            </a:r>
            <a:r>
              <a:rPr lang="en-US" sz="2000" dirty="0" smtClean="0">
                <a:latin typeface="Times New Roman" pitchFamily="18" charset="0"/>
                <a:cs typeface="Times New Roman" pitchFamily="18" charset="0"/>
              </a:rPr>
              <a:t>-Name, </a:t>
            </a:r>
            <a:r>
              <a:rPr lang="en-US" sz="2000" dirty="0" err="1" smtClean="0">
                <a:latin typeface="Times New Roman" pitchFamily="18" charset="0"/>
                <a:cs typeface="Times New Roman" pitchFamily="18" charset="0"/>
              </a:rPr>
              <a:t>Proj</a:t>
            </a:r>
            <a:r>
              <a:rPr lang="en-US" sz="2000" dirty="0" smtClean="0">
                <a:latin typeface="Times New Roman" pitchFamily="18" charset="0"/>
                <a:cs typeface="Times New Roman" pitchFamily="18" charset="0"/>
              </a:rPr>
              <a:t>-Mgr-ID, </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-ID, </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-Name,</a:t>
            </a:r>
          </a:p>
          <a:p>
            <a:pPr algn="just">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Emp-Dpt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Hrly</a:t>
            </a:r>
            <a:r>
              <a:rPr lang="en-US" sz="2000" dirty="0" smtClean="0">
                <a:latin typeface="Times New Roman" pitchFamily="18" charset="0"/>
                <a:cs typeface="Times New Roman" pitchFamily="18" charset="0"/>
              </a:rPr>
              <a:t>-rate, Total-Hrs)</a:t>
            </a:r>
          </a:p>
          <a:p>
            <a:pPr>
              <a:buNone/>
            </a:pPr>
            <a:endParaRPr lang="en-US" sz="11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Solution: </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Table entries that have more than one value are called </a:t>
            </a:r>
            <a:r>
              <a:rPr lang="en-US" sz="2000" b="1" dirty="0" err="1" smtClean="0">
                <a:latin typeface="Times New Roman" pitchFamily="18" charset="0"/>
                <a:cs typeface="Times New Roman" pitchFamily="18" charset="0"/>
              </a:rPr>
              <a:t>multivalue</a:t>
            </a:r>
            <a:r>
              <a:rPr lang="en-US" sz="2000" b="1" dirty="0" smtClean="0">
                <a:latin typeface="Times New Roman" pitchFamily="18" charset="0"/>
                <a:cs typeface="Times New Roman" pitchFamily="18" charset="0"/>
              </a:rPr>
              <a:t> entries</a:t>
            </a:r>
            <a:r>
              <a:rPr lang="en-US" sz="2000" dirty="0" smtClean="0">
                <a:latin typeface="Times New Roman" pitchFamily="18" charset="0"/>
                <a:cs typeface="Times New Roman" pitchFamily="18" charset="0"/>
              </a:rPr>
              <a:t>. Table with </a:t>
            </a:r>
            <a:r>
              <a:rPr lang="en-US" sz="2000" dirty="0" err="1" smtClean="0">
                <a:latin typeface="Times New Roman" pitchFamily="18" charset="0"/>
                <a:cs typeface="Times New Roman" pitchFamily="18" charset="0"/>
              </a:rPr>
              <a:t>multivalue</a:t>
            </a:r>
            <a:r>
              <a:rPr lang="en-US" sz="2000" dirty="0" smtClean="0">
                <a:latin typeface="Times New Roman" pitchFamily="18" charset="0"/>
                <a:cs typeface="Times New Roman" pitchFamily="18" charset="0"/>
              </a:rPr>
              <a:t> entries are called </a:t>
            </a:r>
            <a:r>
              <a:rPr lang="en-US" sz="2000" dirty="0" err="1" smtClean="0">
                <a:latin typeface="Times New Roman" pitchFamily="18" charset="0"/>
                <a:cs typeface="Times New Roman" pitchFamily="18" charset="0"/>
              </a:rPr>
              <a:t>unnormalized</a:t>
            </a:r>
            <a:r>
              <a:rPr lang="en-US" sz="2000" dirty="0" smtClean="0">
                <a:latin typeface="Times New Roman" pitchFamily="18" charset="0"/>
                <a:cs typeface="Times New Roman" pitchFamily="18" charset="0"/>
              </a:rPr>
              <a:t> tables. Within an </a:t>
            </a:r>
            <a:r>
              <a:rPr lang="en-US" sz="2000" dirty="0" err="1" smtClean="0">
                <a:latin typeface="Times New Roman" pitchFamily="18" charset="0"/>
                <a:cs typeface="Times New Roman" pitchFamily="18" charset="0"/>
              </a:rPr>
              <a:t>unnormalized</a:t>
            </a:r>
            <a:r>
              <a:rPr lang="en-US" sz="2000" dirty="0" smtClean="0">
                <a:latin typeface="Times New Roman" pitchFamily="18" charset="0"/>
                <a:cs typeface="Times New Roman" pitchFamily="18" charset="0"/>
              </a:rPr>
              <a:t> table, we will call a repeating group an attribute or group of attributes that may have </a:t>
            </a:r>
            <a:r>
              <a:rPr lang="en-US" sz="2000" dirty="0" err="1" smtClean="0">
                <a:latin typeface="Times New Roman" pitchFamily="18" charset="0"/>
                <a:cs typeface="Times New Roman" pitchFamily="18" charset="0"/>
              </a:rPr>
              <a:t>multivalue</a:t>
            </a:r>
            <a:r>
              <a:rPr lang="en-US" sz="2000" dirty="0" smtClean="0">
                <a:latin typeface="Times New Roman" pitchFamily="18" charset="0"/>
                <a:cs typeface="Times New Roman" pitchFamily="18" charset="0"/>
              </a:rPr>
              <a:t> entries for single occurrences of the table identifier. Here table </a:t>
            </a:r>
            <a:r>
              <a:rPr lang="en-US" sz="2000" b="1" dirty="0" smtClean="0">
                <a:latin typeface="Times New Roman" pitchFamily="18" charset="0"/>
                <a:cs typeface="Times New Roman" pitchFamily="18" charset="0"/>
              </a:rPr>
              <a:t>PROJECT</a:t>
            </a:r>
            <a:r>
              <a:rPr lang="en-US" sz="2000" dirty="0" smtClean="0">
                <a:latin typeface="Times New Roman" pitchFamily="18" charset="0"/>
                <a:cs typeface="Times New Roman" pitchFamily="18" charset="0"/>
              </a:rPr>
              <a:t> is an </a:t>
            </a:r>
            <a:r>
              <a:rPr lang="en-US" sz="2000" dirty="0" err="1" smtClean="0">
                <a:latin typeface="Times New Roman" pitchFamily="18" charset="0"/>
                <a:cs typeface="Times New Roman" pitchFamily="18" charset="0"/>
              </a:rPr>
              <a:t>unnormalized</a:t>
            </a:r>
            <a:r>
              <a:rPr lang="en-US" sz="2000" dirty="0" smtClean="0">
                <a:latin typeface="Times New Roman" pitchFamily="18" charset="0"/>
                <a:cs typeface="Times New Roman" pitchFamily="18" charset="0"/>
              </a:rPr>
              <a:t> table where attributes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-ID,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-Name, </a:t>
            </a:r>
            <a:r>
              <a:rPr lang="en-US" sz="2000" b="1" dirty="0" err="1" smtClean="0">
                <a:latin typeface="Times New Roman" pitchFamily="18" charset="0"/>
                <a:cs typeface="Times New Roman" pitchFamily="18" charset="0"/>
              </a:rPr>
              <a:t>Emp-Dpt</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Hrly</a:t>
            </a:r>
            <a:r>
              <a:rPr lang="en-US" sz="2000" b="1" dirty="0" smtClean="0">
                <a:latin typeface="Times New Roman" pitchFamily="18" charset="0"/>
                <a:cs typeface="Times New Roman" pitchFamily="18" charset="0"/>
              </a:rPr>
              <a:t>-rate, </a:t>
            </a:r>
            <a:r>
              <a:rPr lang="en-US" sz="2000" dirty="0" smtClean="0">
                <a:latin typeface="Times New Roman" pitchFamily="18" charset="0"/>
                <a:cs typeface="Times New Roman" pitchFamily="18" charset="0"/>
              </a:rPr>
              <a:t>and</a:t>
            </a:r>
            <a:r>
              <a:rPr lang="en-US" sz="2000" b="1" dirty="0" smtClean="0">
                <a:latin typeface="Times New Roman" pitchFamily="18" charset="0"/>
                <a:cs typeface="Times New Roman" pitchFamily="18" charset="0"/>
              </a:rPr>
              <a:t> Total-Hrs</a:t>
            </a:r>
            <a:r>
              <a:rPr lang="en-US" sz="2000" dirty="0" smtClean="0">
                <a:latin typeface="Times New Roman" pitchFamily="18" charset="0"/>
                <a:cs typeface="Times New Roman" pitchFamily="18" charset="0"/>
              </a:rPr>
              <a:t> are repeating groups. Thus, we need to put the table in first normal form (1NF).</a:t>
            </a:r>
          </a:p>
          <a:p>
            <a:pPr>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20</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600200"/>
            <a:ext cx="7772400" cy="4495800"/>
          </a:xfrm>
          <a:prstGeom prst="rect">
            <a:avLst/>
          </a:prstGeom>
        </p:spPr>
        <p:txBody>
          <a:bodyPr/>
          <a:lstStyle/>
          <a:p>
            <a:pPr>
              <a:buNone/>
            </a:pPr>
            <a:r>
              <a:rPr lang="en-US" sz="2000" dirty="0" smtClean="0">
                <a:latin typeface="Times New Roman" pitchFamily="18" charset="0"/>
                <a:cs typeface="Times New Roman" pitchFamily="18" charset="0"/>
              </a:rPr>
              <a:t>PROJECT(</a:t>
            </a:r>
            <a:r>
              <a:rPr lang="en-US" sz="2000" dirty="0" err="1" smtClean="0">
                <a:latin typeface="Times New Roman" pitchFamily="18" charset="0"/>
                <a:cs typeface="Times New Roman" pitchFamily="18" charset="0"/>
              </a:rPr>
              <a:t>Proj</a:t>
            </a:r>
            <a:r>
              <a:rPr lang="en-US" sz="2000" dirty="0" smtClean="0">
                <a:latin typeface="Times New Roman" pitchFamily="18" charset="0"/>
                <a:cs typeface="Times New Roman" pitchFamily="18" charset="0"/>
              </a:rPr>
              <a:t>-ID, </a:t>
            </a:r>
            <a:r>
              <a:rPr lang="en-US" sz="2000" dirty="0" err="1" smtClean="0">
                <a:latin typeface="Times New Roman" pitchFamily="18" charset="0"/>
                <a:cs typeface="Times New Roman" pitchFamily="18" charset="0"/>
              </a:rPr>
              <a:t>Proj</a:t>
            </a:r>
            <a:r>
              <a:rPr lang="en-US" sz="2000" dirty="0" smtClean="0">
                <a:latin typeface="Times New Roman" pitchFamily="18" charset="0"/>
                <a:cs typeface="Times New Roman" pitchFamily="18" charset="0"/>
              </a:rPr>
              <a:t>-Name, </a:t>
            </a:r>
            <a:r>
              <a:rPr lang="en-US" sz="2000" dirty="0" err="1" smtClean="0">
                <a:latin typeface="Times New Roman" pitchFamily="18" charset="0"/>
                <a:cs typeface="Times New Roman" pitchFamily="18" charset="0"/>
              </a:rPr>
              <a:t>Proj</a:t>
            </a:r>
            <a:r>
              <a:rPr lang="en-US" sz="2000" dirty="0" smtClean="0">
                <a:latin typeface="Times New Roman" pitchFamily="18" charset="0"/>
                <a:cs typeface="Times New Roman" pitchFamily="18" charset="0"/>
              </a:rPr>
              <a:t>-Mgr-ID, </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-ID, </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-Name,</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Emp-Dpt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Hrly</a:t>
            </a:r>
            <a:r>
              <a:rPr lang="en-US" sz="2000" dirty="0" smtClean="0">
                <a:latin typeface="Times New Roman" pitchFamily="18" charset="0"/>
                <a:cs typeface="Times New Roman" pitchFamily="18" charset="0"/>
              </a:rPr>
              <a:t>-rate, Total-Hrs)</a:t>
            </a:r>
          </a:p>
          <a:p>
            <a:pPr>
              <a:buNone/>
            </a:pPr>
            <a:endParaRPr lang="en-US" sz="2000" dirty="0" smtClean="0">
              <a:latin typeface="Times New Roman" pitchFamily="18" charset="0"/>
              <a:cs typeface="Times New Roman" pitchFamily="18" charset="0"/>
            </a:endParaRPr>
          </a:p>
          <a:p>
            <a:pPr>
              <a:buNone/>
            </a:pPr>
            <a:r>
              <a:rPr lang="en-US" sz="2000" b="1" u="sng" dirty="0" smtClean="0">
                <a:latin typeface="Times New Roman" pitchFamily="18" charset="0"/>
                <a:cs typeface="Times New Roman" pitchFamily="18" charset="0"/>
              </a:rPr>
              <a:t>FIRST NORMAL FORM (1NF)</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lvl="1"/>
            <a:r>
              <a:rPr lang="en-US" sz="2000" dirty="0" smtClean="0">
                <a:latin typeface="Times New Roman" pitchFamily="18" charset="0"/>
                <a:cs typeface="Times New Roman" pitchFamily="18" charset="0"/>
              </a:rPr>
              <a:t>A relation r(R) is said to be in First Normal Form (1NF), if and only if every entry of the relation has at most a single value.</a:t>
            </a:r>
          </a:p>
          <a:p>
            <a:pPr lvl="1"/>
            <a:r>
              <a:rPr lang="en-US" sz="2000" dirty="0" smtClean="0">
                <a:latin typeface="Times New Roman" pitchFamily="18" charset="0"/>
                <a:cs typeface="Times New Roman" pitchFamily="18" charset="0"/>
              </a:rPr>
              <a:t>Thus, it requires to decompose the table </a:t>
            </a:r>
            <a:r>
              <a:rPr lang="en-US" sz="2000" b="1" dirty="0" smtClean="0">
                <a:latin typeface="Times New Roman" pitchFamily="18" charset="0"/>
                <a:cs typeface="Times New Roman" pitchFamily="18" charset="0"/>
              </a:rPr>
              <a:t>PROJECT</a:t>
            </a:r>
            <a:r>
              <a:rPr lang="en-US" sz="2000" dirty="0" smtClean="0">
                <a:latin typeface="Times New Roman" pitchFamily="18" charset="0"/>
                <a:cs typeface="Times New Roman" pitchFamily="18" charset="0"/>
              </a:rPr>
              <a:t> into two new tables. </a:t>
            </a:r>
          </a:p>
          <a:p>
            <a:pPr lvl="1"/>
            <a:r>
              <a:rPr lang="en-US" sz="2000" dirty="0" smtClean="0">
                <a:latin typeface="Times New Roman" pitchFamily="18" charset="0"/>
                <a:cs typeface="Times New Roman" pitchFamily="18" charset="0"/>
              </a:rPr>
              <a:t>It is also necessary to identify a PK for each table.</a:t>
            </a:r>
          </a:p>
          <a:p>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21</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600200"/>
            <a:ext cx="7772400" cy="4495800"/>
          </a:xfrm>
          <a:prstGeom prst="rect">
            <a:avLst/>
          </a:prstGeom>
        </p:spPr>
        <p:txBody>
          <a:bodyPr/>
          <a:lstStyle/>
          <a:p>
            <a:pPr>
              <a:buNone/>
            </a:pPr>
            <a:r>
              <a:rPr lang="en-US" sz="2000" dirty="0" smtClean="0">
                <a:latin typeface="Times New Roman" pitchFamily="18" charset="0"/>
                <a:cs typeface="Times New Roman" pitchFamily="18" charset="0"/>
              </a:rPr>
              <a:t>PROJECT(</a:t>
            </a:r>
            <a:r>
              <a:rPr lang="en-US" sz="2000" dirty="0" err="1" smtClean="0">
                <a:latin typeface="Times New Roman" pitchFamily="18" charset="0"/>
                <a:cs typeface="Times New Roman" pitchFamily="18" charset="0"/>
              </a:rPr>
              <a:t>Proj</a:t>
            </a:r>
            <a:r>
              <a:rPr lang="en-US" sz="2000" dirty="0" smtClean="0">
                <a:latin typeface="Times New Roman" pitchFamily="18" charset="0"/>
                <a:cs typeface="Times New Roman" pitchFamily="18" charset="0"/>
              </a:rPr>
              <a:t>-ID, </a:t>
            </a:r>
            <a:r>
              <a:rPr lang="en-US" sz="2000" dirty="0" err="1" smtClean="0">
                <a:latin typeface="Times New Roman" pitchFamily="18" charset="0"/>
                <a:cs typeface="Times New Roman" pitchFamily="18" charset="0"/>
              </a:rPr>
              <a:t>Proj</a:t>
            </a:r>
            <a:r>
              <a:rPr lang="en-US" sz="2000" dirty="0" smtClean="0">
                <a:latin typeface="Times New Roman" pitchFamily="18" charset="0"/>
                <a:cs typeface="Times New Roman" pitchFamily="18" charset="0"/>
              </a:rPr>
              <a:t>-Name, </a:t>
            </a:r>
            <a:r>
              <a:rPr lang="en-US" sz="2000" dirty="0" err="1" smtClean="0">
                <a:latin typeface="Times New Roman" pitchFamily="18" charset="0"/>
                <a:cs typeface="Times New Roman" pitchFamily="18" charset="0"/>
              </a:rPr>
              <a:t>Proj</a:t>
            </a:r>
            <a:r>
              <a:rPr lang="en-US" sz="2000" dirty="0" smtClean="0">
                <a:latin typeface="Times New Roman" pitchFamily="18" charset="0"/>
                <a:cs typeface="Times New Roman" pitchFamily="18" charset="0"/>
              </a:rPr>
              <a:t>-Mgr-ID, </a:t>
            </a:r>
            <a:r>
              <a:rPr lang="en-US" sz="2000" dirty="0" err="1" smtClean="0">
                <a:solidFill>
                  <a:srgbClr val="FF0000"/>
                </a:solidFill>
                <a:latin typeface="Times New Roman" pitchFamily="18" charset="0"/>
                <a:cs typeface="Times New Roman" pitchFamily="18" charset="0"/>
              </a:rPr>
              <a:t>Emp</a:t>
            </a:r>
            <a:r>
              <a:rPr lang="en-US" sz="2000" dirty="0" smtClean="0">
                <a:solidFill>
                  <a:srgbClr val="FF0000"/>
                </a:solidFill>
                <a:latin typeface="Times New Roman" pitchFamily="18" charset="0"/>
                <a:cs typeface="Times New Roman" pitchFamily="18" charset="0"/>
              </a:rPr>
              <a:t>-ID, </a:t>
            </a:r>
            <a:r>
              <a:rPr lang="en-US" sz="2000" dirty="0" err="1" smtClean="0">
                <a:solidFill>
                  <a:srgbClr val="FF0000"/>
                </a:solidFill>
                <a:latin typeface="Times New Roman" pitchFamily="18" charset="0"/>
                <a:cs typeface="Times New Roman" pitchFamily="18" charset="0"/>
              </a:rPr>
              <a:t>Emp</a:t>
            </a:r>
            <a:r>
              <a:rPr lang="en-US" sz="2000" dirty="0" smtClean="0">
                <a:solidFill>
                  <a:srgbClr val="FF0000"/>
                </a:solidFill>
                <a:latin typeface="Times New Roman" pitchFamily="18" charset="0"/>
                <a:cs typeface="Times New Roman" pitchFamily="18" charset="0"/>
              </a:rPr>
              <a:t>-Name,</a:t>
            </a:r>
          </a:p>
          <a:p>
            <a:pPr>
              <a:buNone/>
            </a:pPr>
            <a:r>
              <a:rPr lang="en-US" sz="2000" dirty="0" smtClean="0">
                <a:solidFill>
                  <a:srgbClr val="FF0000"/>
                </a:solidFill>
                <a:latin typeface="Times New Roman" pitchFamily="18" charset="0"/>
                <a:cs typeface="Times New Roman" pitchFamily="18" charset="0"/>
              </a:rPr>
              <a:t>		     </a:t>
            </a:r>
            <a:r>
              <a:rPr lang="en-US" sz="2000" dirty="0" err="1" smtClean="0">
                <a:solidFill>
                  <a:srgbClr val="FF0000"/>
                </a:solidFill>
                <a:latin typeface="Times New Roman" pitchFamily="18" charset="0"/>
                <a:cs typeface="Times New Roman" pitchFamily="18" charset="0"/>
              </a:rPr>
              <a:t>Emp-Dpt</a:t>
            </a:r>
            <a:r>
              <a:rPr lang="en-US" sz="2000" dirty="0" smtClean="0">
                <a:solidFill>
                  <a:srgbClr val="FF0000"/>
                </a:solidFill>
                <a:latin typeface="Times New Roman" pitchFamily="18" charset="0"/>
                <a:cs typeface="Times New Roman" pitchFamily="18" charset="0"/>
              </a:rPr>
              <a:t>, </a:t>
            </a:r>
            <a:r>
              <a:rPr lang="en-US" sz="2000" dirty="0" err="1" smtClean="0">
                <a:solidFill>
                  <a:srgbClr val="FF0000"/>
                </a:solidFill>
                <a:latin typeface="Times New Roman" pitchFamily="18" charset="0"/>
                <a:cs typeface="Times New Roman" pitchFamily="18" charset="0"/>
              </a:rPr>
              <a:t>Emp</a:t>
            </a:r>
            <a:r>
              <a:rPr lang="en-US" sz="2000" dirty="0" smtClean="0">
                <a:solidFill>
                  <a:srgbClr val="FF0000"/>
                </a:solidFill>
                <a:latin typeface="Times New Roman" pitchFamily="18" charset="0"/>
                <a:cs typeface="Times New Roman" pitchFamily="18" charset="0"/>
              </a:rPr>
              <a:t>-</a:t>
            </a:r>
            <a:r>
              <a:rPr lang="en-US" sz="2000" dirty="0" err="1" smtClean="0">
                <a:solidFill>
                  <a:srgbClr val="FF0000"/>
                </a:solidFill>
                <a:latin typeface="Times New Roman" pitchFamily="18" charset="0"/>
                <a:cs typeface="Times New Roman" pitchFamily="18" charset="0"/>
              </a:rPr>
              <a:t>Hrly</a:t>
            </a:r>
            <a:r>
              <a:rPr lang="en-US" sz="2000" dirty="0" smtClean="0">
                <a:solidFill>
                  <a:srgbClr val="FF0000"/>
                </a:solidFill>
                <a:latin typeface="Times New Roman" pitchFamily="18" charset="0"/>
                <a:cs typeface="Times New Roman" pitchFamily="18" charset="0"/>
              </a:rPr>
              <a:t>-rate, Total-Hrs</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First table with </a:t>
            </a:r>
            <a:r>
              <a:rPr lang="en-US" sz="2000" dirty="0" err="1" smtClean="0">
                <a:latin typeface="Times New Roman" pitchFamily="18" charset="0"/>
                <a:cs typeface="Times New Roman" pitchFamily="18" charset="0"/>
              </a:rPr>
              <a:t>nonrepeating</a:t>
            </a:r>
            <a:r>
              <a:rPr lang="en-US" sz="2000" dirty="0" smtClean="0">
                <a:latin typeface="Times New Roman" pitchFamily="18" charset="0"/>
                <a:cs typeface="Times New Roman" pitchFamily="18" charset="0"/>
              </a:rPr>
              <a:t> groups:</a:t>
            </a:r>
          </a:p>
          <a:p>
            <a:pPr lvl="1">
              <a:buNone/>
            </a:pPr>
            <a:r>
              <a:rPr lang="en-US" sz="2000" b="1" dirty="0" smtClean="0">
                <a:latin typeface="Times New Roman" pitchFamily="18" charset="0"/>
                <a:cs typeface="Times New Roman" pitchFamily="18" charset="0"/>
              </a:rPr>
              <a:t>		  PROJECT (</a:t>
            </a:r>
            <a:r>
              <a:rPr lang="en-US" sz="2000" b="1" u="sng" dirty="0" err="1" smtClean="0">
                <a:latin typeface="Times New Roman" pitchFamily="18" charset="0"/>
                <a:cs typeface="Times New Roman" pitchFamily="18" charset="0"/>
              </a:rPr>
              <a:t>Proj</a:t>
            </a:r>
            <a:r>
              <a:rPr lang="en-US" sz="2000" b="1" u="sng" dirty="0" smtClean="0">
                <a:latin typeface="Times New Roman" pitchFamily="18" charset="0"/>
                <a:cs typeface="Times New Roman" pitchFamily="18" charset="0"/>
              </a:rPr>
              <a:t>-ID</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Proj</a:t>
            </a:r>
            <a:r>
              <a:rPr lang="en-US" sz="2000" b="1" dirty="0" smtClean="0">
                <a:latin typeface="Times New Roman" pitchFamily="18" charset="0"/>
                <a:cs typeface="Times New Roman" pitchFamily="18" charset="0"/>
              </a:rPr>
              <a:t>-Name, </a:t>
            </a:r>
            <a:r>
              <a:rPr lang="en-US" sz="2000" b="1" dirty="0" err="1" smtClean="0">
                <a:latin typeface="Times New Roman" pitchFamily="18" charset="0"/>
                <a:cs typeface="Times New Roman" pitchFamily="18" charset="0"/>
              </a:rPr>
              <a:t>Proj</a:t>
            </a:r>
            <a:r>
              <a:rPr lang="en-US" sz="2000" b="1" dirty="0" smtClean="0">
                <a:latin typeface="Times New Roman" pitchFamily="18" charset="0"/>
                <a:cs typeface="Times New Roman" pitchFamily="18" charset="0"/>
              </a:rPr>
              <a:t>-Mgr-ID)</a:t>
            </a:r>
            <a:endParaRPr lang="en-US" sz="2000" dirty="0" smtClean="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Second table with table identifier and all repeating groups:</a:t>
            </a:r>
          </a:p>
          <a:p>
            <a:pPr lvl="1">
              <a:buNone/>
            </a:pPr>
            <a:r>
              <a:rPr lang="en-US" sz="2000" b="1" dirty="0" smtClean="0">
                <a:latin typeface="Times New Roman" pitchFamily="18" charset="0"/>
                <a:cs typeface="Times New Roman" pitchFamily="18" charset="0"/>
              </a:rPr>
              <a:t>		  PROJECT-EMPLOYEE (</a:t>
            </a:r>
            <a:r>
              <a:rPr lang="en-US" sz="2000" b="1" u="sng" dirty="0" err="1" smtClean="0">
                <a:latin typeface="Times New Roman" pitchFamily="18" charset="0"/>
                <a:cs typeface="Times New Roman" pitchFamily="18" charset="0"/>
              </a:rPr>
              <a:t>Proj</a:t>
            </a:r>
            <a:r>
              <a:rPr lang="en-US" sz="2000" b="1" u="sng" dirty="0" smtClean="0">
                <a:latin typeface="Times New Roman" pitchFamily="18" charset="0"/>
                <a:cs typeface="Times New Roman" pitchFamily="18" charset="0"/>
              </a:rPr>
              <a:t>-ID</a:t>
            </a:r>
            <a:r>
              <a:rPr lang="en-US" sz="2000" b="1" dirty="0" smtClean="0">
                <a:latin typeface="Times New Roman" pitchFamily="18" charset="0"/>
                <a:cs typeface="Times New Roman" pitchFamily="18" charset="0"/>
              </a:rPr>
              <a:t>, </a:t>
            </a:r>
            <a:r>
              <a:rPr lang="en-US" sz="2000" b="1" u="sng" dirty="0" err="1" smtClean="0">
                <a:latin typeface="Times New Roman" pitchFamily="18" charset="0"/>
                <a:cs typeface="Times New Roman" pitchFamily="18" charset="0"/>
              </a:rPr>
              <a:t>Emp</a:t>
            </a:r>
            <a:r>
              <a:rPr lang="en-US" sz="2000" b="1" u="sng" dirty="0" smtClean="0">
                <a:latin typeface="Times New Roman" pitchFamily="18" charset="0"/>
                <a:cs typeface="Times New Roman" pitchFamily="18" charset="0"/>
              </a:rPr>
              <a:t>-ID</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-Name,  				        </a:t>
            </a:r>
            <a:r>
              <a:rPr lang="en-US" sz="2000" b="1" dirty="0" err="1" smtClean="0">
                <a:latin typeface="Times New Roman" pitchFamily="18" charset="0"/>
                <a:cs typeface="Times New Roman" pitchFamily="18" charset="0"/>
              </a:rPr>
              <a:t>Emp-Dpt</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Hrly</a:t>
            </a:r>
            <a:r>
              <a:rPr lang="en-US" sz="2000" b="1" dirty="0" smtClean="0">
                <a:latin typeface="Times New Roman" pitchFamily="18" charset="0"/>
                <a:cs typeface="Times New Roman" pitchFamily="18" charset="0"/>
              </a:rPr>
              <a:t>-rate, Total-Hrs)</a:t>
            </a:r>
            <a:endParaRPr lang="en-US" sz="2000" dirty="0" smtClean="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Here </a:t>
            </a:r>
            <a:r>
              <a:rPr lang="en-US" sz="2000" b="1" u="sng" dirty="0" err="1" smtClean="0">
                <a:latin typeface="Times New Roman" pitchFamily="18" charset="0"/>
                <a:cs typeface="Times New Roman" pitchFamily="18" charset="0"/>
              </a:rPr>
              <a:t>Proj</a:t>
            </a:r>
            <a:r>
              <a:rPr lang="en-US" sz="2000" b="1" u="sng" dirty="0" smtClean="0">
                <a:latin typeface="Times New Roman" pitchFamily="18" charset="0"/>
                <a:cs typeface="Times New Roman" pitchFamily="18" charset="0"/>
              </a:rPr>
              <a:t>-ID</a:t>
            </a:r>
            <a:r>
              <a:rPr lang="en-US" sz="2000" dirty="0" smtClean="0">
                <a:latin typeface="Times New Roman" pitchFamily="18" charset="0"/>
                <a:cs typeface="Times New Roman" pitchFamily="18" charset="0"/>
              </a:rPr>
              <a:t> is the table identifier. </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22</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600200"/>
            <a:ext cx="7162800" cy="3276600"/>
          </a:xfrm>
          <a:prstGeom prst="rect">
            <a:avLst/>
          </a:prstGeom>
        </p:spPr>
        <p:txBody>
          <a:bodyPr/>
          <a:lstStyle/>
          <a:p>
            <a:pPr>
              <a:buNone/>
            </a:pPr>
            <a:r>
              <a:rPr lang="en-US" sz="2000" b="1" u="sng" dirty="0" smtClean="0">
                <a:latin typeface="Times New Roman" pitchFamily="18" charset="0"/>
                <a:cs typeface="Times New Roman" pitchFamily="18" charset="0"/>
              </a:rPr>
              <a:t>Data Anomalies in 1NF Relations</a:t>
            </a:r>
            <a:endParaRPr lang="en-US" sz="2000" u="sng"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Redundancies in 1NF relations lead to a variety of data anomalies:</a:t>
            </a:r>
          </a:p>
          <a:p>
            <a:pPr lvl="1"/>
            <a:endParaRPr lang="en-US" sz="2000" dirty="0" smtClean="0">
              <a:latin typeface="Times New Roman" pitchFamily="18" charset="0"/>
              <a:cs typeface="Times New Roman" pitchFamily="18" charset="0"/>
            </a:endParaRPr>
          </a:p>
          <a:p>
            <a:pPr lvl="2"/>
            <a:r>
              <a:rPr lang="en-US" sz="2000" b="1" dirty="0" smtClean="0">
                <a:latin typeface="Times New Roman" pitchFamily="18" charset="0"/>
                <a:cs typeface="Times New Roman" pitchFamily="18" charset="0"/>
              </a:rPr>
              <a:t>Insertion anomalies, </a:t>
            </a:r>
          </a:p>
          <a:p>
            <a:pPr lvl="2"/>
            <a:r>
              <a:rPr lang="en-US" sz="2000" b="1" dirty="0" smtClean="0">
                <a:latin typeface="Times New Roman" pitchFamily="18" charset="0"/>
                <a:cs typeface="Times New Roman" pitchFamily="18" charset="0"/>
              </a:rPr>
              <a:t>Deletion anomalies and </a:t>
            </a:r>
          </a:p>
          <a:p>
            <a:pPr lvl="2"/>
            <a:r>
              <a:rPr lang="en-US" sz="2000" b="1" dirty="0" smtClean="0">
                <a:latin typeface="Times New Roman" pitchFamily="18" charset="0"/>
                <a:cs typeface="Times New Roman" pitchFamily="18" charset="0"/>
              </a:rPr>
              <a:t>Update anomalies.</a:t>
            </a:r>
          </a:p>
          <a:p>
            <a:pPr>
              <a:buNone/>
            </a:pPr>
            <a:r>
              <a:rPr lang="en-US" sz="2000" b="1" dirty="0" smtClean="0">
                <a:latin typeface="Times New Roman" pitchFamily="18" charset="0"/>
                <a:cs typeface="Times New Roman" pitchFamily="18" charset="0"/>
              </a:rPr>
              <a:t>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23</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600200"/>
            <a:ext cx="7772400" cy="4572000"/>
          </a:xfrm>
          <a:prstGeom prst="rect">
            <a:avLst/>
          </a:prstGeom>
        </p:spPr>
        <p:txBody>
          <a:bodyPr/>
          <a:lstStyle/>
          <a:p>
            <a:pPr>
              <a:buNone/>
            </a:pPr>
            <a:r>
              <a:rPr lang="en-US" sz="2000" b="1" u="sng" dirty="0" smtClean="0">
                <a:latin typeface="Times New Roman" pitchFamily="18" charset="0"/>
                <a:cs typeface="Times New Roman" pitchFamily="18" charset="0"/>
              </a:rPr>
              <a:t>Data Anomalies in 1NF Relations</a:t>
            </a:r>
            <a:endParaRPr lang="en-US" sz="2000" u="sng"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lvl="1" algn="just"/>
            <a:r>
              <a:rPr lang="en-US" sz="2000" b="1" dirty="0" smtClean="0">
                <a:latin typeface="Times New Roman" pitchFamily="18" charset="0"/>
                <a:cs typeface="Times New Roman" pitchFamily="18" charset="0"/>
              </a:rPr>
              <a:t>Insertion anomalies</a:t>
            </a:r>
            <a:r>
              <a:rPr lang="en-US" sz="2000" dirty="0" smtClean="0">
                <a:latin typeface="Times New Roman" pitchFamily="18" charset="0"/>
                <a:cs typeface="Times New Roman" pitchFamily="18" charset="0"/>
              </a:rPr>
              <a:t> occur in </a:t>
            </a:r>
            <a:r>
              <a:rPr lang="en-US" sz="2000" b="1" dirty="0" smtClean="0">
                <a:latin typeface="Times New Roman" pitchFamily="18" charset="0"/>
                <a:cs typeface="Times New Roman" pitchFamily="18" charset="0"/>
              </a:rPr>
              <a:t>PROJECT-EMPLOYEE</a:t>
            </a:r>
            <a:r>
              <a:rPr lang="en-US" sz="2000" dirty="0" smtClean="0">
                <a:latin typeface="Times New Roman" pitchFamily="18" charset="0"/>
                <a:cs typeface="Times New Roman" pitchFamily="18" charset="0"/>
              </a:rPr>
              <a:t> relation because we cannot insert information about any new employee unless that employee is already assigned to a project. Any attribute of the composite key (</a:t>
            </a:r>
            <a:r>
              <a:rPr lang="en-US" sz="2000" b="1" u="sng" dirty="0" err="1" smtClean="0">
                <a:latin typeface="Times New Roman" pitchFamily="18" charset="0"/>
                <a:cs typeface="Times New Roman" pitchFamily="18" charset="0"/>
              </a:rPr>
              <a:t>Proj</a:t>
            </a:r>
            <a:r>
              <a:rPr lang="en-US" sz="2000" b="1" u="sng" dirty="0" smtClean="0">
                <a:latin typeface="Times New Roman" pitchFamily="18" charset="0"/>
                <a:cs typeface="Times New Roman" pitchFamily="18" charset="0"/>
              </a:rPr>
              <a:t>-ID</a:t>
            </a:r>
            <a:r>
              <a:rPr lang="en-US" sz="2000" b="1" dirty="0" smtClean="0">
                <a:latin typeface="Times New Roman" pitchFamily="18" charset="0"/>
                <a:cs typeface="Times New Roman" pitchFamily="18" charset="0"/>
              </a:rPr>
              <a:t>, </a:t>
            </a:r>
            <a:r>
              <a:rPr lang="en-US" sz="2000" b="1" u="sng" dirty="0" err="1" smtClean="0">
                <a:latin typeface="Times New Roman" pitchFamily="18" charset="0"/>
                <a:cs typeface="Times New Roman" pitchFamily="18" charset="0"/>
              </a:rPr>
              <a:t>Emp</a:t>
            </a:r>
            <a:r>
              <a:rPr lang="en-US" sz="2000" b="1" u="sng" dirty="0" smtClean="0">
                <a:latin typeface="Times New Roman" pitchFamily="18" charset="0"/>
                <a:cs typeface="Times New Roman" pitchFamily="18" charset="0"/>
              </a:rPr>
              <a:t>-ID</a:t>
            </a:r>
            <a:r>
              <a:rPr lang="en-US" sz="2000" dirty="0" smtClean="0">
                <a:latin typeface="Times New Roman" pitchFamily="18" charset="0"/>
                <a:cs typeface="Times New Roman" pitchFamily="18" charset="0"/>
              </a:rPr>
              <a:t>) cannot be NULL. </a:t>
            </a:r>
          </a:p>
          <a:p>
            <a:pPr lvl="1" algn="just"/>
            <a:endParaRPr lang="en-US" sz="2000" dirty="0" smtClean="0">
              <a:latin typeface="Times New Roman" pitchFamily="18" charset="0"/>
              <a:cs typeface="Times New Roman" pitchFamily="18" charset="0"/>
            </a:endParaRPr>
          </a:p>
          <a:p>
            <a:pPr lvl="1" algn="just"/>
            <a:r>
              <a:rPr lang="en-US" sz="2000" b="1" dirty="0" smtClean="0">
                <a:latin typeface="Times New Roman" pitchFamily="18" charset="0"/>
                <a:cs typeface="Times New Roman" pitchFamily="18" charset="0"/>
              </a:rPr>
              <a:t>Deletion anomalies</a:t>
            </a:r>
            <a:r>
              <a:rPr lang="en-US" sz="2000" dirty="0" smtClean="0">
                <a:latin typeface="Times New Roman" pitchFamily="18" charset="0"/>
                <a:cs typeface="Times New Roman" pitchFamily="18" charset="0"/>
              </a:rPr>
              <a:t> occur when we delete the last </a:t>
            </a:r>
            <a:r>
              <a:rPr lang="en-US" sz="2000" dirty="0" err="1" smtClean="0">
                <a:latin typeface="Times New Roman" pitchFamily="18" charset="0"/>
                <a:cs typeface="Times New Roman" pitchFamily="18" charset="0"/>
              </a:rPr>
              <a:t>tuple</a:t>
            </a:r>
            <a:r>
              <a:rPr lang="en-US" sz="2000" dirty="0" smtClean="0">
                <a:latin typeface="Times New Roman" pitchFamily="18" charset="0"/>
                <a:cs typeface="Times New Roman" pitchFamily="18" charset="0"/>
              </a:rPr>
              <a:t> of a particular employee. In this case, we not only delete the project information that connects that employee to a particular project but also lose other information about the department for which this employee works. </a:t>
            </a:r>
          </a:p>
          <a:p>
            <a:pPr lvl="1" algn="just"/>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24</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676400"/>
            <a:ext cx="7315200" cy="3657600"/>
          </a:xfrm>
          <a:prstGeom prst="rect">
            <a:avLst/>
          </a:prstGeom>
        </p:spPr>
        <p:txBody>
          <a:bodyPr/>
          <a:lstStyle/>
          <a:p>
            <a:pPr>
              <a:buNone/>
            </a:pPr>
            <a:r>
              <a:rPr lang="en-US" sz="2000" b="1" u="sng" dirty="0" smtClean="0">
                <a:latin typeface="Times New Roman" pitchFamily="18" charset="0"/>
                <a:cs typeface="Times New Roman" pitchFamily="18" charset="0"/>
              </a:rPr>
              <a:t>Data Anomalies in 1NF Relations</a:t>
            </a:r>
            <a:endParaRPr lang="en-US" sz="2000" u="sng" dirty="0" smtClean="0">
              <a:latin typeface="Times New Roman" pitchFamily="18" charset="0"/>
              <a:cs typeface="Times New Roman" pitchFamily="18" charset="0"/>
            </a:endParaRPr>
          </a:p>
          <a:p>
            <a:pPr>
              <a:buNone/>
            </a:pPr>
            <a:endParaRPr lang="en-US" sz="1200" b="1" dirty="0" smtClean="0">
              <a:latin typeface="Times New Roman" pitchFamily="18" charset="0"/>
              <a:cs typeface="Times New Roman" pitchFamily="18" charset="0"/>
            </a:endParaRPr>
          </a:p>
          <a:p>
            <a:pPr lvl="1">
              <a:buNone/>
            </a:pPr>
            <a:endParaRPr lang="en-US" sz="1200"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Update anomalies</a:t>
            </a:r>
            <a:r>
              <a:rPr lang="en-US" sz="2000" dirty="0" smtClean="0">
                <a:latin typeface="Times New Roman" pitchFamily="18" charset="0"/>
                <a:cs typeface="Times New Roman" pitchFamily="18" charset="0"/>
              </a:rPr>
              <a:t> occur because the department for which an employee works may appear many times in the table. It is this redundancy of information that causes the anomaly because if an employee moves to another department, we are now faced with two problems: we either search the entire table looking for that employee and update his </a:t>
            </a:r>
            <a:r>
              <a:rPr lang="en-US" sz="2000" b="1" dirty="0" err="1" smtClean="0">
                <a:latin typeface="Times New Roman" pitchFamily="18" charset="0"/>
                <a:cs typeface="Times New Roman" pitchFamily="18" charset="0"/>
              </a:rPr>
              <a:t>Emp-Dpt</a:t>
            </a:r>
            <a:r>
              <a:rPr lang="en-US" sz="2000" dirty="0" smtClean="0">
                <a:latin typeface="Times New Roman" pitchFamily="18" charset="0"/>
                <a:cs typeface="Times New Roman" pitchFamily="18" charset="0"/>
              </a:rPr>
              <a:t> value or we miss one or more </a:t>
            </a:r>
            <a:r>
              <a:rPr lang="en-US" sz="2000" dirty="0" err="1" smtClean="0">
                <a:latin typeface="Times New Roman" pitchFamily="18" charset="0"/>
                <a:cs typeface="Times New Roman" pitchFamily="18" charset="0"/>
              </a:rPr>
              <a:t>tuples</a:t>
            </a:r>
            <a:r>
              <a:rPr lang="en-US" sz="2000" dirty="0" smtClean="0">
                <a:latin typeface="Times New Roman" pitchFamily="18" charset="0"/>
                <a:cs typeface="Times New Roman" pitchFamily="18" charset="0"/>
              </a:rPr>
              <a:t> of that employee and end up with an inconsistent state.</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25</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600200"/>
            <a:ext cx="7315200" cy="3733800"/>
          </a:xfrm>
          <a:prstGeom prst="rect">
            <a:avLst/>
          </a:prstGeom>
        </p:spPr>
        <p:txBody>
          <a:bodyPr/>
          <a:lstStyle/>
          <a:p>
            <a:pPr>
              <a:buNone/>
            </a:pPr>
            <a:r>
              <a:rPr lang="en-US" sz="2000" b="1" u="sng" dirty="0" smtClean="0">
                <a:latin typeface="Times New Roman" pitchFamily="18" charset="0"/>
                <a:cs typeface="Times New Roman" pitchFamily="18" charset="0"/>
              </a:rPr>
              <a:t>Partial Dependencies</a:t>
            </a:r>
            <a:endParaRPr lang="en-US" sz="2000" u="sng"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lvl="1"/>
            <a:r>
              <a:rPr lang="en-US" sz="2000" dirty="0" smtClean="0">
                <a:latin typeface="Times New Roman" pitchFamily="18" charset="0"/>
                <a:cs typeface="Times New Roman" pitchFamily="18" charset="0"/>
              </a:rPr>
              <a:t>Given a relation r(R), the sets of attributes X and Y ( X,Y   R), and X → Y, we will say that attribute Y is fully dependent on attribute X if only if there is no proper subset W of  X such that W → Y. </a:t>
            </a:r>
          </a:p>
          <a:p>
            <a:pPr lvl="1"/>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If there is a proper subset W of X such that W → Y then attribute Y is said to be partially dependent on attribute X.</a:t>
            </a:r>
          </a:p>
          <a:p>
            <a:pPr lvl="1">
              <a:buNone/>
            </a:pPr>
            <a:r>
              <a:rPr lang="en-US" sz="2000" dirty="0" smtClean="0">
                <a:latin typeface="Times New Roman" pitchFamily="18" charset="0"/>
                <a:cs typeface="Times New Roman" pitchFamily="18" charset="0"/>
              </a:rPr>
              <a:t>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26</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4"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09" name="Object 1"/>
          <p:cNvGraphicFramePr>
            <a:graphicFrameLocks noChangeAspect="1"/>
          </p:cNvGraphicFramePr>
          <p:nvPr/>
        </p:nvGraphicFramePr>
        <p:xfrm>
          <a:off x="7543800" y="2455881"/>
          <a:ext cx="219075" cy="175260"/>
        </p:xfrm>
        <a:graphic>
          <a:graphicData uri="http://schemas.openxmlformats.org/presentationml/2006/ole">
            <p:oleObj spid="_x0000_s43009" name="Equation" r:id="rId5" imgW="139579" imgH="114201" progId="Equation.3">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600200"/>
            <a:ext cx="7772400" cy="1600200"/>
          </a:xfrm>
          <a:prstGeom prst="rect">
            <a:avLst/>
          </a:prstGeom>
        </p:spPr>
        <p:txBody>
          <a:bodyPr/>
          <a:lstStyle/>
          <a:p>
            <a:pPr>
              <a:buNone/>
            </a:pPr>
            <a:r>
              <a:rPr lang="en-US" sz="2000" b="1" u="sng" dirty="0" smtClean="0">
                <a:latin typeface="Times New Roman" pitchFamily="18" charset="0"/>
                <a:cs typeface="Times New Roman" pitchFamily="18" charset="0"/>
              </a:rPr>
              <a:t>Partial Dependencies</a:t>
            </a:r>
            <a:endParaRPr lang="en-US" sz="2000" u="sng"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PROJECT-EMPLOYEE (</a:t>
            </a:r>
            <a:r>
              <a:rPr lang="en-US" sz="2000" b="1" u="sng" dirty="0" err="1" smtClean="0">
                <a:latin typeface="Times New Roman" pitchFamily="18" charset="0"/>
                <a:cs typeface="Times New Roman" pitchFamily="18" charset="0"/>
              </a:rPr>
              <a:t>Proj</a:t>
            </a:r>
            <a:r>
              <a:rPr lang="en-US" sz="2000" b="1" u="sng" dirty="0" smtClean="0">
                <a:latin typeface="Times New Roman" pitchFamily="18" charset="0"/>
                <a:cs typeface="Times New Roman" pitchFamily="18" charset="0"/>
              </a:rPr>
              <a:t>-ID</a:t>
            </a:r>
            <a:r>
              <a:rPr lang="en-US" sz="2000" b="1" dirty="0" smtClean="0">
                <a:latin typeface="Times New Roman" pitchFamily="18" charset="0"/>
                <a:cs typeface="Times New Roman" pitchFamily="18" charset="0"/>
              </a:rPr>
              <a:t>, </a:t>
            </a:r>
            <a:r>
              <a:rPr lang="en-US" sz="2000" b="1" u="sng" dirty="0" err="1" smtClean="0">
                <a:latin typeface="Times New Roman" pitchFamily="18" charset="0"/>
                <a:cs typeface="Times New Roman" pitchFamily="18" charset="0"/>
              </a:rPr>
              <a:t>Emp</a:t>
            </a:r>
            <a:r>
              <a:rPr lang="en-US" sz="2000" b="1" u="sng" dirty="0" smtClean="0">
                <a:latin typeface="Times New Roman" pitchFamily="18" charset="0"/>
                <a:cs typeface="Times New Roman" pitchFamily="18" charset="0"/>
              </a:rPr>
              <a:t>-ID</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-Name, </a:t>
            </a:r>
            <a:r>
              <a:rPr lang="en-US" sz="2000" b="1" dirty="0" err="1" smtClean="0">
                <a:latin typeface="Times New Roman" pitchFamily="18" charset="0"/>
                <a:cs typeface="Times New Roman" pitchFamily="18" charset="0"/>
              </a:rPr>
              <a:t>Emp-Dpt</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Hrly</a:t>
            </a:r>
            <a:r>
              <a:rPr lang="en-US" sz="2000" b="1" dirty="0" smtClean="0">
                <a:latin typeface="Times New Roman" pitchFamily="18" charset="0"/>
                <a:cs typeface="Times New Roman" pitchFamily="18" charset="0"/>
              </a:rPr>
              <a:t>-rate, Total-Hrs)</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27</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 name="Group 3"/>
          <p:cNvGrpSpPr>
            <a:grpSpLocks noChangeAspect="1"/>
          </p:cNvGrpSpPr>
          <p:nvPr/>
        </p:nvGrpSpPr>
        <p:grpSpPr bwMode="auto">
          <a:xfrm>
            <a:off x="1143000" y="3505200"/>
            <a:ext cx="6781800" cy="2209800"/>
            <a:chOff x="1440" y="5507"/>
            <a:chExt cx="9000" cy="2160"/>
          </a:xfrm>
        </p:grpSpPr>
        <p:sp>
          <p:nvSpPr>
            <p:cNvPr id="43012" name="AutoShape 4"/>
            <p:cNvSpPr>
              <a:spLocks noChangeAspect="1" noChangeArrowheads="1"/>
            </p:cNvSpPr>
            <p:nvPr/>
          </p:nvSpPr>
          <p:spPr bwMode="auto">
            <a:xfrm>
              <a:off x="1440" y="5507"/>
              <a:ext cx="9000" cy="2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nvGrpSpPr>
            <p:cNvPr id="3" name="Group 5"/>
            <p:cNvGrpSpPr>
              <a:grpSpLocks/>
            </p:cNvGrpSpPr>
            <p:nvPr/>
          </p:nvGrpSpPr>
          <p:grpSpPr bwMode="auto">
            <a:xfrm>
              <a:off x="3315" y="5651"/>
              <a:ext cx="4192" cy="1909"/>
              <a:chOff x="3315" y="5651"/>
              <a:chExt cx="4192" cy="1909"/>
            </a:xfrm>
          </p:grpSpPr>
          <p:sp>
            <p:nvSpPr>
              <p:cNvPr id="43014" name="Rectangle 6"/>
              <p:cNvSpPr>
                <a:spLocks noChangeArrowheads="1"/>
              </p:cNvSpPr>
              <p:nvPr/>
            </p:nvSpPr>
            <p:spPr bwMode="auto">
              <a:xfrm>
                <a:off x="3315" y="5651"/>
                <a:ext cx="1620" cy="16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43015" name="Text Box 7"/>
              <p:cNvSpPr txBox="1">
                <a:spLocks noChangeArrowheads="1"/>
              </p:cNvSpPr>
              <p:nvPr/>
            </p:nvSpPr>
            <p:spPr bwMode="auto">
              <a:xfrm>
                <a:off x="3600" y="6581"/>
                <a:ext cx="1080" cy="3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Emp-Id</a:t>
                </a:r>
              </a:p>
            </p:txBody>
          </p:sp>
          <p:sp>
            <p:nvSpPr>
              <p:cNvPr id="43016" name="Text Box 8"/>
              <p:cNvSpPr txBox="1">
                <a:spLocks noChangeArrowheads="1"/>
              </p:cNvSpPr>
              <p:nvPr/>
            </p:nvSpPr>
            <p:spPr bwMode="auto">
              <a:xfrm>
                <a:off x="3600" y="5966"/>
                <a:ext cx="1080" cy="3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Proj-Id</a:t>
                </a:r>
              </a:p>
            </p:txBody>
          </p:sp>
          <p:sp>
            <p:nvSpPr>
              <p:cNvPr id="43017" name="Text Box 9"/>
              <p:cNvSpPr txBox="1">
                <a:spLocks noChangeArrowheads="1"/>
              </p:cNvSpPr>
              <p:nvPr/>
            </p:nvSpPr>
            <p:spPr bwMode="auto">
              <a:xfrm>
                <a:off x="5780" y="5651"/>
                <a:ext cx="1727" cy="52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Emp-Name</a:t>
                </a:r>
              </a:p>
            </p:txBody>
          </p:sp>
          <p:sp>
            <p:nvSpPr>
              <p:cNvPr id="43018" name="Text Box 10"/>
              <p:cNvSpPr txBox="1">
                <a:spLocks noChangeArrowheads="1"/>
              </p:cNvSpPr>
              <p:nvPr/>
            </p:nvSpPr>
            <p:spPr bwMode="auto">
              <a:xfrm>
                <a:off x="5780" y="6251"/>
                <a:ext cx="1727" cy="53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Emp-Dpt</a:t>
                </a:r>
              </a:p>
            </p:txBody>
          </p:sp>
          <p:sp>
            <p:nvSpPr>
              <p:cNvPr id="43019" name="Text Box 11"/>
              <p:cNvSpPr txBox="1">
                <a:spLocks noChangeArrowheads="1"/>
              </p:cNvSpPr>
              <p:nvPr/>
            </p:nvSpPr>
            <p:spPr bwMode="auto">
              <a:xfrm>
                <a:off x="5787" y="7027"/>
                <a:ext cx="1720" cy="533"/>
              </a:xfrm>
              <a:prstGeom prst="rect">
                <a:avLst/>
              </a:prstGeom>
              <a:solidFill>
                <a:srgbClr val="FFFFFF"/>
              </a:solidFill>
              <a:ln w="9525">
                <a:solidFill>
                  <a:srgbClr val="000000"/>
                </a:solidFill>
                <a:miter lim="800000"/>
                <a:headEnd/>
                <a:tailEnd/>
              </a:ln>
            </p:spPr>
            <p:txBody>
              <a:bodyPr vert="horz" wrap="non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Emp</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Hrly</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-Rate</a:t>
                </a:r>
              </a:p>
            </p:txBody>
          </p:sp>
          <p:cxnSp>
            <p:nvCxnSpPr>
              <p:cNvPr id="43020" name="AutoShape 12"/>
              <p:cNvCxnSpPr>
                <a:cxnSpLocks noChangeShapeType="1"/>
                <a:stCxn id="43015" idx="3"/>
                <a:endCxn id="43017" idx="1"/>
              </p:cNvCxnSpPr>
              <p:nvPr/>
            </p:nvCxnSpPr>
            <p:spPr bwMode="auto">
              <a:xfrm flipV="1">
                <a:off x="4680" y="5914"/>
                <a:ext cx="1100" cy="861"/>
              </a:xfrm>
              <a:prstGeom prst="straightConnector1">
                <a:avLst/>
              </a:prstGeom>
              <a:noFill/>
              <a:ln w="9525">
                <a:solidFill>
                  <a:srgbClr val="000000"/>
                </a:solidFill>
                <a:round/>
                <a:headEnd/>
                <a:tailEnd type="triangle" w="med" len="med"/>
              </a:ln>
            </p:spPr>
          </p:cxnSp>
          <p:cxnSp>
            <p:nvCxnSpPr>
              <p:cNvPr id="43021" name="AutoShape 13"/>
              <p:cNvCxnSpPr>
                <a:cxnSpLocks noChangeShapeType="1"/>
                <a:stCxn id="43015" idx="3"/>
                <a:endCxn id="43018" idx="1"/>
              </p:cNvCxnSpPr>
              <p:nvPr/>
            </p:nvCxnSpPr>
            <p:spPr bwMode="auto">
              <a:xfrm flipV="1">
                <a:off x="4680" y="6517"/>
                <a:ext cx="1100" cy="259"/>
              </a:xfrm>
              <a:prstGeom prst="straightConnector1">
                <a:avLst/>
              </a:prstGeom>
              <a:noFill/>
              <a:ln w="9525">
                <a:solidFill>
                  <a:srgbClr val="000000"/>
                </a:solidFill>
                <a:round/>
                <a:headEnd/>
                <a:tailEnd type="triangle" w="med" len="med"/>
              </a:ln>
            </p:spPr>
          </p:cxnSp>
          <p:cxnSp>
            <p:nvCxnSpPr>
              <p:cNvPr id="43022" name="AutoShape 14"/>
              <p:cNvCxnSpPr>
                <a:cxnSpLocks noChangeShapeType="1"/>
                <a:stCxn id="43015" idx="3"/>
                <a:endCxn id="43019" idx="1"/>
              </p:cNvCxnSpPr>
              <p:nvPr/>
            </p:nvCxnSpPr>
            <p:spPr bwMode="auto">
              <a:xfrm>
                <a:off x="4680" y="6775"/>
                <a:ext cx="1107" cy="518"/>
              </a:xfrm>
              <a:prstGeom prst="straightConnector1">
                <a:avLst/>
              </a:prstGeom>
              <a:noFill/>
              <a:ln w="9525">
                <a:solidFill>
                  <a:srgbClr val="000000"/>
                </a:solidFill>
                <a:round/>
                <a:headEnd/>
                <a:tailEnd type="triangle" w="med" len="med"/>
              </a:ln>
            </p:spPr>
          </p:cxnSp>
        </p:gr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447800"/>
            <a:ext cx="7772400" cy="4114800"/>
          </a:xfrm>
          <a:prstGeom prst="rect">
            <a:avLst/>
          </a:prstGeom>
        </p:spPr>
        <p:txBody>
          <a:bodyPr/>
          <a:lstStyle/>
          <a:p>
            <a:pPr>
              <a:buNone/>
            </a:pPr>
            <a:r>
              <a:rPr lang="en-US" sz="2000" b="1" u="sng" dirty="0" smtClean="0">
                <a:latin typeface="Times New Roman" pitchFamily="18" charset="0"/>
                <a:cs typeface="Times New Roman" pitchFamily="18" charset="0"/>
              </a:rPr>
              <a:t>SECOND NORMAL FORM (2NF)</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 relation r (R) is in Second Normal Form (2NF) if and only if the following two conditions are met simultaneously:</a:t>
            </a:r>
          </a:p>
          <a:p>
            <a:pPr lvl="2"/>
            <a:endParaRPr lang="en-US" sz="1600" dirty="0" smtClean="0">
              <a:latin typeface="Times New Roman" pitchFamily="18" charset="0"/>
              <a:cs typeface="Times New Roman" pitchFamily="18" charset="0"/>
            </a:endParaRPr>
          </a:p>
          <a:p>
            <a:pPr lvl="2"/>
            <a:r>
              <a:rPr lang="en-US" sz="2000" dirty="0" smtClean="0">
                <a:latin typeface="Times New Roman" pitchFamily="18" charset="0"/>
                <a:cs typeface="Times New Roman" pitchFamily="18" charset="0"/>
              </a:rPr>
              <a:t>r(R) is already in 1NF.</a:t>
            </a:r>
          </a:p>
          <a:p>
            <a:pPr lvl="2"/>
            <a:r>
              <a:rPr lang="en-US" sz="2000" dirty="0" smtClean="0">
                <a:latin typeface="Times New Roman" pitchFamily="18" charset="0"/>
                <a:cs typeface="Times New Roman" pitchFamily="18" charset="0"/>
              </a:rPr>
              <a:t>No nonprime attribute is partially dependent on any key or, equivalently, each nonprime attribute in R is fully dependent on every key.</a:t>
            </a:r>
          </a:p>
          <a:p>
            <a:pPr lvl="1">
              <a:buNone/>
            </a:pPr>
            <a:r>
              <a:rPr lang="en-US" sz="1600" dirty="0" smtClean="0">
                <a:latin typeface="Times New Roman" pitchFamily="18" charset="0"/>
                <a:cs typeface="Times New Roman" pitchFamily="18" charset="0"/>
              </a:rPr>
              <a:t>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28</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447800"/>
            <a:ext cx="7772400" cy="2590800"/>
          </a:xfrm>
          <a:prstGeom prst="rect">
            <a:avLst/>
          </a:prstGeom>
        </p:spPr>
        <p:txBody>
          <a:bodyPr/>
          <a:lstStyle/>
          <a:p>
            <a:pPr>
              <a:buNone/>
            </a:pPr>
            <a:r>
              <a:rPr lang="en-US" sz="2000" b="1" u="sng" dirty="0" smtClean="0">
                <a:latin typeface="Times New Roman" pitchFamily="18" charset="0"/>
                <a:cs typeface="Times New Roman" pitchFamily="18" charset="0"/>
              </a:rPr>
              <a:t>SECOND NORMAL FORM (2NF)</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In </a:t>
            </a:r>
            <a:r>
              <a:rPr lang="en-US" sz="2000" b="1" dirty="0" smtClean="0">
                <a:latin typeface="Times New Roman" pitchFamily="18" charset="0"/>
                <a:cs typeface="Times New Roman" pitchFamily="18" charset="0"/>
              </a:rPr>
              <a:t>PROJECT-EMPLOYEE</a:t>
            </a:r>
            <a:r>
              <a:rPr lang="en-US" sz="2000" dirty="0" smtClean="0">
                <a:latin typeface="Times New Roman" pitchFamily="18" charset="0"/>
                <a:cs typeface="Times New Roman" pitchFamily="18" charset="0"/>
              </a:rPr>
              <a:t> relation attributes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-Name, </a:t>
            </a:r>
            <a:r>
              <a:rPr lang="en-US" sz="2000" b="1" dirty="0" err="1" smtClean="0">
                <a:latin typeface="Times New Roman" pitchFamily="18" charset="0"/>
                <a:cs typeface="Times New Roman" pitchFamily="18" charset="0"/>
              </a:rPr>
              <a:t>Emp-Dpt</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and</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Hrly</a:t>
            </a:r>
            <a:r>
              <a:rPr lang="en-US" sz="2000" b="1" dirty="0" smtClean="0">
                <a:latin typeface="Times New Roman" pitchFamily="18" charset="0"/>
                <a:cs typeface="Times New Roman" pitchFamily="18" charset="0"/>
              </a:rPr>
              <a:t>-rate</a:t>
            </a:r>
            <a:r>
              <a:rPr lang="en-US" sz="2000" dirty="0" smtClean="0">
                <a:latin typeface="Times New Roman" pitchFamily="18" charset="0"/>
                <a:cs typeface="Times New Roman" pitchFamily="18" charset="0"/>
              </a:rPr>
              <a:t> are fully dependent only on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-ID</a:t>
            </a:r>
            <a:r>
              <a:rPr lang="en-US" sz="2000" dirty="0" smtClean="0">
                <a:latin typeface="Times New Roman" pitchFamily="18" charset="0"/>
                <a:cs typeface="Times New Roman" pitchFamily="18" charset="0"/>
              </a:rPr>
              <a:t>. </a:t>
            </a:r>
          </a:p>
          <a:p>
            <a:pPr lvl="1"/>
            <a:r>
              <a:rPr lang="en-US" sz="2000" dirty="0" smtClean="0">
                <a:latin typeface="Times New Roman" pitchFamily="18" charset="0"/>
                <a:cs typeface="Times New Roman" pitchFamily="18" charset="0"/>
              </a:rPr>
              <a:t>The only attribute </a:t>
            </a:r>
            <a:r>
              <a:rPr lang="en-US" sz="2000" b="1" dirty="0" smtClean="0">
                <a:latin typeface="Times New Roman" pitchFamily="18" charset="0"/>
                <a:cs typeface="Times New Roman" pitchFamily="18" charset="0"/>
              </a:rPr>
              <a:t>Total-Hrs</a:t>
            </a:r>
            <a:r>
              <a:rPr lang="en-US" sz="2000" dirty="0" smtClean="0">
                <a:latin typeface="Times New Roman" pitchFamily="18" charset="0"/>
                <a:cs typeface="Times New Roman" pitchFamily="18" charset="0"/>
              </a:rPr>
              <a:t> fully depends on the composite PK (</a:t>
            </a:r>
            <a:r>
              <a:rPr lang="en-US" sz="2000" b="1" dirty="0" err="1" smtClean="0">
                <a:latin typeface="Times New Roman" pitchFamily="18" charset="0"/>
                <a:cs typeface="Times New Roman" pitchFamily="18" charset="0"/>
              </a:rPr>
              <a:t>Proj</a:t>
            </a:r>
            <a:r>
              <a:rPr lang="en-US" sz="2000" b="1" dirty="0" smtClean="0">
                <a:latin typeface="Times New Roman" pitchFamily="18" charset="0"/>
                <a:cs typeface="Times New Roman" pitchFamily="18" charset="0"/>
              </a:rPr>
              <a:t>-ID,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-ID</a:t>
            </a:r>
            <a:r>
              <a:rPr lang="en-US" sz="2000" dirty="0" smtClean="0">
                <a:latin typeface="Times New Roman" pitchFamily="18" charset="0"/>
                <a:cs typeface="Times New Roman" pitchFamily="18" charset="0"/>
              </a:rPr>
              <a:t>). This is shown below.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29</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 name="Group 3"/>
          <p:cNvGrpSpPr>
            <a:grpSpLocks noChangeAspect="1"/>
          </p:cNvGrpSpPr>
          <p:nvPr/>
        </p:nvGrpSpPr>
        <p:grpSpPr bwMode="auto">
          <a:xfrm>
            <a:off x="1600200" y="4191000"/>
            <a:ext cx="6858000" cy="1676400"/>
            <a:chOff x="1440" y="10670"/>
            <a:chExt cx="9128" cy="1980"/>
          </a:xfrm>
        </p:grpSpPr>
        <p:sp>
          <p:nvSpPr>
            <p:cNvPr id="57348" name="AutoShape 4"/>
            <p:cNvSpPr>
              <a:spLocks noChangeAspect="1" noChangeArrowheads="1"/>
            </p:cNvSpPr>
            <p:nvPr/>
          </p:nvSpPr>
          <p:spPr bwMode="auto">
            <a:xfrm>
              <a:off x="1440" y="10670"/>
              <a:ext cx="9128" cy="19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3" name="Group 5"/>
            <p:cNvGrpSpPr>
              <a:grpSpLocks/>
            </p:cNvGrpSpPr>
            <p:nvPr/>
          </p:nvGrpSpPr>
          <p:grpSpPr bwMode="auto">
            <a:xfrm>
              <a:off x="1620" y="10800"/>
              <a:ext cx="8393" cy="1778"/>
              <a:chOff x="1620" y="10800"/>
              <a:chExt cx="8393" cy="1778"/>
            </a:xfrm>
          </p:grpSpPr>
          <p:sp>
            <p:nvSpPr>
              <p:cNvPr id="57350" name="Text Box 6"/>
              <p:cNvSpPr txBox="1">
                <a:spLocks noChangeArrowheads="1"/>
              </p:cNvSpPr>
              <p:nvPr/>
            </p:nvSpPr>
            <p:spPr bwMode="auto">
              <a:xfrm>
                <a:off x="1620" y="10800"/>
                <a:ext cx="8393" cy="36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PROJECT-EMPLOYEE (</a:t>
                </a:r>
                <a:r>
                  <a:rPr kumimoji="0" lang="en-US" sz="1200" b="1" i="0" u="sng" strike="noStrike" cap="none" normalizeH="0" baseline="0" dirty="0" err="1" smtClean="0">
                    <a:ln>
                      <a:noFill/>
                    </a:ln>
                    <a:solidFill>
                      <a:schemeClr val="tx1"/>
                    </a:solidFill>
                    <a:effectLst/>
                    <a:latin typeface="Times New Roman" pitchFamily="18" charset="0"/>
                    <a:cs typeface="Times New Roman" pitchFamily="18" charset="0"/>
                  </a:rPr>
                  <a:t>Proj</a:t>
                </a:r>
                <a:r>
                  <a:rPr kumimoji="0" lang="en-US" sz="1200" b="1" i="0" u="sng" strike="noStrike" cap="none" normalizeH="0" baseline="0" dirty="0" smtClean="0">
                    <a:ln>
                      <a:noFill/>
                    </a:ln>
                    <a:solidFill>
                      <a:schemeClr val="tx1"/>
                    </a:solidFill>
                    <a:effectLst/>
                    <a:latin typeface="Times New Roman" pitchFamily="18" charset="0"/>
                    <a:cs typeface="Times New Roman" pitchFamily="18" charset="0"/>
                  </a:rPr>
                  <a:t>-ID</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200" b="1" i="0" u="sng" strike="noStrike" cap="none" normalizeH="0" baseline="0" dirty="0" err="1" smtClean="0">
                    <a:ln>
                      <a:noFill/>
                    </a:ln>
                    <a:solidFill>
                      <a:schemeClr val="tx1"/>
                    </a:solidFill>
                    <a:effectLst/>
                    <a:latin typeface="Times New Roman" pitchFamily="18" charset="0"/>
                    <a:cs typeface="Times New Roman" pitchFamily="18" charset="0"/>
                  </a:rPr>
                  <a:t>Emp</a:t>
                </a:r>
                <a:r>
                  <a:rPr kumimoji="0" lang="en-US" sz="1200" b="1" i="0" u="sng" strike="noStrike" cap="none" normalizeH="0" baseline="0" dirty="0" smtClean="0">
                    <a:ln>
                      <a:noFill/>
                    </a:ln>
                    <a:solidFill>
                      <a:schemeClr val="tx1"/>
                    </a:solidFill>
                    <a:effectLst/>
                    <a:latin typeface="Times New Roman" pitchFamily="18" charset="0"/>
                    <a:cs typeface="Times New Roman" pitchFamily="18" charset="0"/>
                  </a:rPr>
                  <a:t>-ID</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200" b="1" i="0" u="none" strike="noStrike" cap="none" normalizeH="0" baseline="0" dirty="0" err="1" smtClean="0">
                    <a:ln>
                      <a:noFill/>
                    </a:ln>
                    <a:solidFill>
                      <a:schemeClr val="tx1"/>
                    </a:solidFill>
                    <a:effectLst/>
                    <a:latin typeface="Times New Roman" pitchFamily="18" charset="0"/>
                    <a:cs typeface="Times New Roman" pitchFamily="18" charset="0"/>
                  </a:rPr>
                  <a:t>Emp</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-Name, </a:t>
                </a:r>
                <a:r>
                  <a:rPr kumimoji="0" lang="en-US" sz="1200" b="1" i="0" u="none" strike="noStrike" cap="none" normalizeH="0" baseline="0" dirty="0" err="1" smtClean="0">
                    <a:ln>
                      <a:noFill/>
                    </a:ln>
                    <a:solidFill>
                      <a:schemeClr val="tx1"/>
                    </a:solidFill>
                    <a:effectLst/>
                    <a:latin typeface="Times New Roman" pitchFamily="18" charset="0"/>
                    <a:cs typeface="Times New Roman" pitchFamily="18" charset="0"/>
                  </a:rPr>
                  <a:t>Emp-Dpt</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200" b="1" i="0" u="none" strike="noStrike" cap="none" normalizeH="0" baseline="0" dirty="0" err="1" smtClean="0">
                    <a:ln>
                      <a:noFill/>
                    </a:ln>
                    <a:solidFill>
                      <a:schemeClr val="tx1"/>
                    </a:solidFill>
                    <a:effectLst/>
                    <a:latin typeface="Times New Roman" pitchFamily="18" charset="0"/>
                    <a:cs typeface="Times New Roman" pitchFamily="18" charset="0"/>
                  </a:rPr>
                  <a:t>Emp</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1200" b="1" i="0" u="none" strike="noStrike" cap="none" normalizeH="0" baseline="0" dirty="0" err="1" smtClean="0">
                    <a:ln>
                      <a:noFill/>
                    </a:ln>
                    <a:solidFill>
                      <a:schemeClr val="tx1"/>
                    </a:solidFill>
                    <a:effectLst/>
                    <a:latin typeface="Times New Roman" pitchFamily="18" charset="0"/>
                    <a:cs typeface="Times New Roman" pitchFamily="18" charset="0"/>
                  </a:rPr>
                  <a:t>Hrly</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-rate, Total-Hrs)</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7351" name="Line 7"/>
              <p:cNvSpPr>
                <a:spLocks noChangeShapeType="1"/>
              </p:cNvSpPr>
              <p:nvPr/>
            </p:nvSpPr>
            <p:spPr bwMode="auto">
              <a:xfrm>
                <a:off x="5160" y="11165"/>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352" name="Line 8"/>
              <p:cNvSpPr>
                <a:spLocks noChangeShapeType="1"/>
              </p:cNvSpPr>
              <p:nvPr/>
            </p:nvSpPr>
            <p:spPr bwMode="auto">
              <a:xfrm>
                <a:off x="5160" y="11420"/>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353" name="Line 9"/>
              <p:cNvSpPr>
                <a:spLocks noChangeShapeType="1"/>
              </p:cNvSpPr>
              <p:nvPr/>
            </p:nvSpPr>
            <p:spPr bwMode="auto">
              <a:xfrm>
                <a:off x="6104" y="11165"/>
                <a:ext cx="1" cy="18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cxnSp>
            <p:nvCxnSpPr>
              <p:cNvPr id="57354" name="AutoShape 10"/>
              <p:cNvCxnSpPr>
                <a:cxnSpLocks noChangeShapeType="1"/>
                <a:stCxn id="57351" idx="1"/>
                <a:endCxn id="57353" idx="1"/>
              </p:cNvCxnSpPr>
              <p:nvPr/>
            </p:nvCxnSpPr>
            <p:spPr bwMode="auto">
              <a:xfrm>
                <a:off x="5161" y="11345"/>
                <a:ext cx="944" cy="1"/>
              </a:xfrm>
              <a:prstGeom prst="straightConnector1">
                <a:avLst/>
              </a:prstGeom>
              <a:noFill/>
              <a:ln w="9525">
                <a:solidFill>
                  <a:srgbClr val="000000"/>
                </a:solidFill>
                <a:round/>
                <a:headEnd/>
                <a:tailEnd/>
              </a:ln>
            </p:spPr>
          </p:cxnSp>
          <p:sp>
            <p:nvSpPr>
              <p:cNvPr id="57355" name="Line 11"/>
              <p:cNvSpPr>
                <a:spLocks noChangeShapeType="1"/>
              </p:cNvSpPr>
              <p:nvPr/>
            </p:nvSpPr>
            <p:spPr bwMode="auto">
              <a:xfrm>
                <a:off x="7034" y="11165"/>
                <a:ext cx="1" cy="432"/>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cxnSp>
            <p:nvCxnSpPr>
              <p:cNvPr id="57356" name="AutoShape 12"/>
              <p:cNvCxnSpPr>
                <a:cxnSpLocks noChangeShapeType="1"/>
                <a:stCxn id="57352" idx="1"/>
                <a:endCxn id="57355" idx="1"/>
              </p:cNvCxnSpPr>
              <p:nvPr/>
            </p:nvCxnSpPr>
            <p:spPr bwMode="auto">
              <a:xfrm flipV="1">
                <a:off x="5161" y="11597"/>
                <a:ext cx="1874" cy="3"/>
              </a:xfrm>
              <a:prstGeom prst="straightConnector1">
                <a:avLst/>
              </a:prstGeom>
              <a:noFill/>
              <a:ln w="9525">
                <a:solidFill>
                  <a:srgbClr val="000000"/>
                </a:solidFill>
                <a:round/>
                <a:headEnd/>
                <a:tailEnd/>
              </a:ln>
            </p:spPr>
          </p:cxnSp>
          <p:sp>
            <p:nvSpPr>
              <p:cNvPr id="57357" name="Line 13"/>
              <p:cNvSpPr>
                <a:spLocks noChangeShapeType="1"/>
              </p:cNvSpPr>
              <p:nvPr/>
            </p:nvSpPr>
            <p:spPr bwMode="auto">
              <a:xfrm>
                <a:off x="5159" y="11675"/>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358" name="Line 14"/>
              <p:cNvSpPr>
                <a:spLocks noChangeShapeType="1"/>
              </p:cNvSpPr>
              <p:nvPr/>
            </p:nvSpPr>
            <p:spPr bwMode="auto">
              <a:xfrm>
                <a:off x="8234" y="11210"/>
                <a:ext cx="1" cy="648"/>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cxnSp>
            <p:nvCxnSpPr>
              <p:cNvPr id="57359" name="AutoShape 15"/>
              <p:cNvCxnSpPr>
                <a:cxnSpLocks noChangeShapeType="1"/>
                <a:stCxn id="57357" idx="1"/>
                <a:endCxn id="57358" idx="1"/>
              </p:cNvCxnSpPr>
              <p:nvPr/>
            </p:nvCxnSpPr>
            <p:spPr bwMode="auto">
              <a:xfrm>
                <a:off x="5160" y="11855"/>
                <a:ext cx="3075" cy="3"/>
              </a:xfrm>
              <a:prstGeom prst="straightConnector1">
                <a:avLst/>
              </a:prstGeom>
              <a:noFill/>
              <a:ln w="9525">
                <a:solidFill>
                  <a:srgbClr val="000000"/>
                </a:solidFill>
                <a:round/>
                <a:headEnd/>
                <a:tailEnd/>
              </a:ln>
            </p:spPr>
          </p:cxnSp>
          <p:sp>
            <p:nvSpPr>
              <p:cNvPr id="57360" name="AutoShape 16"/>
              <p:cNvSpPr>
                <a:spLocks/>
              </p:cNvSpPr>
              <p:nvPr/>
            </p:nvSpPr>
            <p:spPr bwMode="auto">
              <a:xfrm rot="16200000">
                <a:off x="4545" y="11390"/>
                <a:ext cx="360" cy="1440"/>
              </a:xfrm>
              <a:prstGeom prst="leftBrace">
                <a:avLst>
                  <a:gd name="adj1" fmla="val 33333"/>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361" name="Line 17"/>
              <p:cNvSpPr>
                <a:spLocks noChangeShapeType="1"/>
              </p:cNvSpPr>
              <p:nvPr/>
            </p:nvSpPr>
            <p:spPr bwMode="auto">
              <a:xfrm>
                <a:off x="4725" y="12395"/>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362" name="Line 18"/>
              <p:cNvSpPr>
                <a:spLocks noChangeShapeType="1"/>
              </p:cNvSpPr>
              <p:nvPr/>
            </p:nvSpPr>
            <p:spPr bwMode="auto">
              <a:xfrm>
                <a:off x="9539" y="11210"/>
                <a:ext cx="1" cy="1368"/>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cxnSp>
            <p:nvCxnSpPr>
              <p:cNvPr id="57363" name="AutoShape 19"/>
              <p:cNvCxnSpPr>
                <a:cxnSpLocks noChangeShapeType="1"/>
                <a:stCxn id="57361" idx="1"/>
                <a:endCxn id="57362" idx="1"/>
              </p:cNvCxnSpPr>
              <p:nvPr/>
            </p:nvCxnSpPr>
            <p:spPr bwMode="auto">
              <a:xfrm>
                <a:off x="4726" y="12575"/>
                <a:ext cx="4814" cy="3"/>
              </a:xfrm>
              <a:prstGeom prst="straightConnector1">
                <a:avLst/>
              </a:prstGeom>
              <a:noFill/>
              <a:ln w="9525">
                <a:solidFill>
                  <a:srgbClr val="000000"/>
                </a:solidFill>
                <a:round/>
                <a:headEnd/>
                <a:tailEnd/>
              </a:ln>
            </p:spPr>
          </p:cxn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Functional Dependency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1066800" y="1676400"/>
            <a:ext cx="7086600" cy="44958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Functional Dependency (FD)</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lvl="1"/>
            <a:r>
              <a:rPr lang="en-US" sz="2000" dirty="0" smtClean="0">
                <a:latin typeface="Times New Roman" pitchFamily="18" charset="0"/>
                <a:cs typeface="Times New Roman" pitchFamily="18" charset="0"/>
              </a:rPr>
              <a:t>Given a relation r(R) and two sets of its attributes A and B. We will say that attribute(s) A functionally determines attribute(s) B with respect to r, denoted by A → B, if and only if for any two </a:t>
            </a:r>
            <a:r>
              <a:rPr lang="en-US" sz="2000" dirty="0" err="1" smtClean="0">
                <a:latin typeface="Times New Roman" pitchFamily="18" charset="0"/>
                <a:cs typeface="Times New Roman" pitchFamily="18" charset="0"/>
              </a:rPr>
              <a:t>tuples</a:t>
            </a:r>
            <a:r>
              <a:rPr lang="en-US" sz="2000" dirty="0" smtClean="0">
                <a:latin typeface="Times New Roman" pitchFamily="18" charset="0"/>
                <a:cs typeface="Times New Roman" pitchFamily="18" charset="0"/>
              </a:rPr>
              <a:t> t</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and t</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of r whenever </a:t>
            </a:r>
          </a:p>
          <a:p>
            <a:pPr lvl="1">
              <a:buNone/>
            </a:pPr>
            <a:r>
              <a:rPr lang="en-US" sz="2000" dirty="0" smtClean="0">
                <a:latin typeface="Times New Roman" pitchFamily="18" charset="0"/>
                <a:cs typeface="Times New Roman" pitchFamily="18" charset="0"/>
              </a:rPr>
              <a:t>		</a:t>
            </a:r>
          </a:p>
          <a:p>
            <a:pPr lvl="1">
              <a:buNone/>
            </a:pPr>
            <a:r>
              <a:rPr lang="en-US" sz="2000" dirty="0" smtClean="0">
                <a:latin typeface="Times New Roman" pitchFamily="18" charset="0"/>
                <a:cs typeface="Times New Roman" pitchFamily="18" charset="0"/>
              </a:rPr>
              <a:t>			t</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(A) = t</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(A) then t</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(B) =t</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(B). </a:t>
            </a:r>
          </a:p>
          <a:p>
            <a:pPr lvl="1"/>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That is, if A functionally determines B, then whenever two </a:t>
            </a:r>
            <a:r>
              <a:rPr lang="en-US" sz="2000" dirty="0" err="1" smtClean="0">
                <a:latin typeface="Times New Roman" pitchFamily="18" charset="0"/>
                <a:cs typeface="Times New Roman" pitchFamily="18" charset="0"/>
              </a:rPr>
              <a:t>tuples</a:t>
            </a:r>
            <a:r>
              <a:rPr lang="en-US" sz="2000" dirty="0" smtClean="0">
                <a:latin typeface="Times New Roman" pitchFamily="18" charset="0"/>
                <a:cs typeface="Times New Roman" pitchFamily="18" charset="0"/>
              </a:rPr>
              <a:t> of r have identical values in column A, their respective values in column B must also be identical.</a:t>
            </a:r>
          </a:p>
          <a:p>
            <a:pPr lvl="1">
              <a:buNone/>
            </a:pPr>
            <a:endParaRPr lang="en-US" sz="1600" dirty="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90600" y="1752600"/>
            <a:ext cx="8077200" cy="4114800"/>
          </a:xfrm>
          <a:prstGeom prst="rect">
            <a:avLst/>
          </a:prstGeom>
        </p:spPr>
        <p:txBody>
          <a:bodyPr/>
          <a:lstStyle/>
          <a:p>
            <a:pPr>
              <a:buNone/>
            </a:pPr>
            <a:r>
              <a:rPr lang="en-US" sz="2000" b="1" u="sng" dirty="0" smtClean="0">
                <a:latin typeface="Times New Roman" pitchFamily="18" charset="0"/>
                <a:cs typeface="Times New Roman" pitchFamily="18" charset="0"/>
              </a:rPr>
              <a:t>SECOND NORMAL FORM (2NF)</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Now break this relation into two new relations so that partial dependency does not exist.</a:t>
            </a:r>
          </a:p>
          <a:p>
            <a:pPr>
              <a:buNone/>
            </a:pPr>
            <a:endParaRPr lang="en-US" sz="2000"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HOURS-ASSIGNED (</a:t>
            </a:r>
            <a:r>
              <a:rPr lang="en-US" sz="2000" b="1" u="sng" dirty="0" err="1" smtClean="0">
                <a:latin typeface="Times New Roman" pitchFamily="18" charset="0"/>
                <a:cs typeface="Times New Roman" pitchFamily="18" charset="0"/>
              </a:rPr>
              <a:t>Proj</a:t>
            </a:r>
            <a:r>
              <a:rPr lang="en-US" sz="2000" b="1" u="sng" dirty="0" smtClean="0">
                <a:latin typeface="Times New Roman" pitchFamily="18" charset="0"/>
                <a:cs typeface="Times New Roman" pitchFamily="18" charset="0"/>
              </a:rPr>
              <a:t>-ID</a:t>
            </a:r>
            <a:r>
              <a:rPr lang="en-US" sz="2000" b="1" dirty="0" smtClean="0">
                <a:latin typeface="Times New Roman" pitchFamily="18" charset="0"/>
                <a:cs typeface="Times New Roman" pitchFamily="18" charset="0"/>
              </a:rPr>
              <a:t>, </a:t>
            </a:r>
            <a:r>
              <a:rPr lang="en-US" sz="2000" b="1" u="sng" dirty="0" err="1" smtClean="0">
                <a:latin typeface="Times New Roman" pitchFamily="18" charset="0"/>
                <a:cs typeface="Times New Roman" pitchFamily="18" charset="0"/>
              </a:rPr>
              <a:t>Emp</a:t>
            </a:r>
            <a:r>
              <a:rPr lang="en-US" sz="2000" b="1" u="sng" dirty="0" smtClean="0">
                <a:latin typeface="Times New Roman" pitchFamily="18" charset="0"/>
                <a:cs typeface="Times New Roman" pitchFamily="18" charset="0"/>
              </a:rPr>
              <a:t>-ID</a:t>
            </a:r>
            <a:r>
              <a:rPr lang="en-US" sz="2000" b="1" dirty="0" smtClean="0">
                <a:latin typeface="Times New Roman" pitchFamily="18" charset="0"/>
                <a:cs typeface="Times New Roman" pitchFamily="18" charset="0"/>
              </a:rPr>
              <a:t>, Total-Hrs)</a:t>
            </a:r>
            <a:endParaRPr lang="en-US" sz="2000"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EMPLOYEE (</a:t>
            </a:r>
            <a:r>
              <a:rPr lang="en-US" sz="2000" b="1" u="sng" dirty="0" err="1" smtClean="0">
                <a:latin typeface="Times New Roman" pitchFamily="18" charset="0"/>
                <a:cs typeface="Times New Roman" pitchFamily="18" charset="0"/>
              </a:rPr>
              <a:t>Emp</a:t>
            </a:r>
            <a:r>
              <a:rPr lang="en-US" sz="2000" b="1" u="sng" dirty="0" smtClean="0">
                <a:latin typeface="Times New Roman" pitchFamily="18" charset="0"/>
                <a:cs typeface="Times New Roman" pitchFamily="18" charset="0"/>
              </a:rPr>
              <a:t>-ID</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-Name, </a:t>
            </a:r>
            <a:r>
              <a:rPr lang="en-US" sz="2000" b="1" dirty="0" err="1" smtClean="0">
                <a:latin typeface="Times New Roman" pitchFamily="18" charset="0"/>
                <a:cs typeface="Times New Roman" pitchFamily="18" charset="0"/>
              </a:rPr>
              <a:t>Emp-Dpt</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Hrly</a:t>
            </a:r>
            <a:r>
              <a:rPr lang="en-US" sz="2000" b="1" dirty="0" smtClean="0">
                <a:latin typeface="Times New Roman" pitchFamily="18" charset="0"/>
                <a:cs typeface="Times New Roman" pitchFamily="18" charset="0"/>
              </a:rPr>
              <a:t>-rate)</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30</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524000"/>
            <a:ext cx="7772400" cy="3200400"/>
          </a:xfrm>
          <a:prstGeom prst="rect">
            <a:avLst/>
          </a:prstGeom>
        </p:spPr>
        <p:txBody>
          <a:bodyPr/>
          <a:lstStyle/>
          <a:p>
            <a:pPr>
              <a:buNone/>
            </a:pPr>
            <a:r>
              <a:rPr lang="en-US" sz="2000" b="1" u="sng" dirty="0" smtClean="0">
                <a:latin typeface="Times New Roman" pitchFamily="18" charset="0"/>
                <a:cs typeface="Times New Roman" pitchFamily="18" charset="0"/>
              </a:rPr>
              <a:t>Data Anomalies in 2NF Relations</a:t>
            </a:r>
            <a:endParaRPr lang="en-US" sz="2000" u="sng"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Relations in 2NF are still subject to data anomalies:</a:t>
            </a:r>
          </a:p>
          <a:p>
            <a:pPr algn="just">
              <a:buNone/>
            </a:pPr>
            <a:endParaRPr lang="en-US" sz="2000" dirty="0" smtClean="0">
              <a:latin typeface="Times New Roman" pitchFamily="18" charset="0"/>
              <a:cs typeface="Times New Roman" pitchFamily="18" charset="0"/>
            </a:endParaRPr>
          </a:p>
          <a:p>
            <a:pPr lvl="2" algn="just">
              <a:buFont typeface="Wingdings" pitchFamily="2" charset="2"/>
              <a:buChar char="§"/>
            </a:pPr>
            <a:r>
              <a:rPr lang="en-US" sz="2000" b="1" dirty="0" smtClean="0">
                <a:latin typeface="Times New Roman" pitchFamily="18" charset="0"/>
                <a:cs typeface="Times New Roman" pitchFamily="18" charset="0"/>
              </a:rPr>
              <a:t>Insertion anomalies,</a:t>
            </a:r>
          </a:p>
          <a:p>
            <a:pPr lvl="2" algn="just">
              <a:buFont typeface="Wingdings" pitchFamily="2" charset="2"/>
              <a:buChar char="§"/>
            </a:pPr>
            <a:r>
              <a:rPr lang="en-US" sz="2000" b="1" dirty="0" smtClean="0">
                <a:latin typeface="Times New Roman" pitchFamily="18" charset="0"/>
                <a:cs typeface="Times New Roman" pitchFamily="18" charset="0"/>
              </a:rPr>
              <a:t>Deletion anomalies and</a:t>
            </a:r>
          </a:p>
          <a:p>
            <a:pPr lvl="2" algn="just">
              <a:buFont typeface="Wingdings" pitchFamily="2" charset="2"/>
              <a:buChar char="§"/>
            </a:pPr>
            <a:r>
              <a:rPr lang="en-US" sz="2000" b="1" dirty="0" smtClean="0">
                <a:latin typeface="Times New Roman" pitchFamily="18" charset="0"/>
                <a:cs typeface="Times New Roman" pitchFamily="18" charset="0"/>
              </a:rPr>
              <a:t>Update anomalies.</a:t>
            </a:r>
          </a:p>
          <a:p>
            <a:pPr lvl="1" algn="just">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31</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524000"/>
            <a:ext cx="7772400" cy="4648200"/>
          </a:xfrm>
          <a:prstGeom prst="rect">
            <a:avLst/>
          </a:prstGeom>
        </p:spPr>
        <p:txBody>
          <a:bodyPr/>
          <a:lstStyle/>
          <a:p>
            <a:pPr>
              <a:buNone/>
            </a:pPr>
            <a:r>
              <a:rPr lang="en-US" sz="2000" b="1" u="sng" dirty="0" smtClean="0">
                <a:latin typeface="Times New Roman" pitchFamily="18" charset="0"/>
                <a:cs typeface="Times New Roman" pitchFamily="18" charset="0"/>
              </a:rPr>
              <a:t>Data Anomalies in 2NF Relations</a:t>
            </a:r>
            <a:endParaRPr lang="en-US" sz="2000" u="sng"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	Insertion anomalies:</a:t>
            </a:r>
            <a:r>
              <a:rPr lang="en-US" sz="2000" dirty="0" smtClean="0">
                <a:latin typeface="Times New Roman" pitchFamily="18" charset="0"/>
                <a:cs typeface="Times New Roman" pitchFamily="18" charset="0"/>
              </a:rPr>
              <a:t> </a:t>
            </a:r>
          </a:p>
          <a:p>
            <a:pPr lvl="1" algn="just"/>
            <a:r>
              <a:rPr lang="en-US" sz="2000" dirty="0" smtClean="0">
                <a:latin typeface="Times New Roman" pitchFamily="18" charset="0"/>
                <a:cs typeface="Times New Roman" pitchFamily="18" charset="0"/>
              </a:rPr>
              <a:t>For sake of explanation, let us assume that the department in which an employee works functionally determines the hourly rate charged by that employee. That is,</a:t>
            </a:r>
          </a:p>
          <a:p>
            <a:pPr lvl="1" algn="just">
              <a:buNone/>
            </a:pPr>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Emp-Dpt</a:t>
            </a:r>
            <a:r>
              <a:rPr lang="en-US" sz="2000" b="1" dirty="0" smtClean="0">
                <a:latin typeface="Times New Roman" pitchFamily="18" charset="0"/>
                <a:cs typeface="Times New Roman" pitchFamily="18" charset="0"/>
              </a:rPr>
              <a:t> →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Hrly</a:t>
            </a:r>
            <a:r>
              <a:rPr lang="en-US" sz="2000" b="1" dirty="0" smtClean="0">
                <a:latin typeface="Times New Roman" pitchFamily="18" charset="0"/>
                <a:cs typeface="Times New Roman" pitchFamily="18" charset="0"/>
              </a:rPr>
              <a:t>-rate</a:t>
            </a:r>
            <a:r>
              <a:rPr lang="en-US" sz="2000" dirty="0" smtClean="0">
                <a:latin typeface="Times New Roman" pitchFamily="18" charset="0"/>
                <a:cs typeface="Times New Roman" pitchFamily="18" charset="0"/>
              </a:rPr>
              <a:t>.</a:t>
            </a:r>
          </a:p>
          <a:p>
            <a:pPr lvl="1" algn="just"/>
            <a:endParaRPr lang="en-US" sz="20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Insertion anomalies occur in the </a:t>
            </a:r>
            <a:r>
              <a:rPr lang="en-US" sz="2000" b="1" dirty="0" smtClean="0">
                <a:latin typeface="Times New Roman" pitchFamily="18" charset="0"/>
                <a:cs typeface="Times New Roman" pitchFamily="18" charset="0"/>
              </a:rPr>
              <a:t>EMPLOYEE</a:t>
            </a:r>
            <a:r>
              <a:rPr lang="en-US" sz="2000" dirty="0" smtClean="0">
                <a:latin typeface="Times New Roman" pitchFamily="18" charset="0"/>
                <a:cs typeface="Times New Roman" pitchFamily="18" charset="0"/>
              </a:rPr>
              <a:t> relation. For example, consider a situation where we would like to set in advance the rate to be charged by the employees for a new department. We cannot insert this information until there is an employee assigned to that department.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32</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676400"/>
            <a:ext cx="7772400" cy="4495800"/>
          </a:xfrm>
          <a:prstGeom prst="rect">
            <a:avLst/>
          </a:prstGeom>
        </p:spPr>
        <p:txBody>
          <a:bodyPr/>
          <a:lstStyle/>
          <a:p>
            <a:pPr>
              <a:buNone/>
            </a:pPr>
            <a:r>
              <a:rPr lang="en-US" sz="2000" b="1" u="sng" dirty="0" smtClean="0">
                <a:latin typeface="Times New Roman" pitchFamily="18" charset="0"/>
                <a:cs typeface="Times New Roman" pitchFamily="18" charset="0"/>
              </a:rPr>
              <a:t>Data Anomalies in 2NF Relations</a:t>
            </a:r>
            <a:endParaRPr lang="en-US" sz="2000" u="sng"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	Deletion anomalies</a:t>
            </a:r>
            <a:r>
              <a:rPr lang="en-US" sz="2000" dirty="0" smtClean="0">
                <a:latin typeface="Times New Roman" pitchFamily="18" charset="0"/>
                <a:cs typeface="Times New Roman" pitchFamily="18" charset="0"/>
              </a:rPr>
              <a:t> occur whenever we delete the </a:t>
            </a:r>
            <a:r>
              <a:rPr lang="en-US" sz="2000" dirty="0" err="1" smtClean="0">
                <a:latin typeface="Times New Roman" pitchFamily="18" charset="0"/>
                <a:cs typeface="Times New Roman" pitchFamily="18" charset="0"/>
              </a:rPr>
              <a:t>tuple</a:t>
            </a:r>
            <a:r>
              <a:rPr lang="en-US" sz="2000" dirty="0" smtClean="0">
                <a:latin typeface="Times New Roman" pitchFamily="18" charset="0"/>
                <a:cs typeface="Times New Roman" pitchFamily="18" charset="0"/>
              </a:rPr>
              <a:t> of an employee who happens to be the only employee left in a department. In this case, we lose the information about the rate that the department charges.</a:t>
            </a:r>
          </a:p>
          <a:p>
            <a:pPr algn="just">
              <a:buNone/>
            </a:pPr>
            <a:endParaRPr lang="en-US" sz="2000"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	Update anomalies</a:t>
            </a:r>
            <a:r>
              <a:rPr lang="en-US" sz="2000" dirty="0" smtClean="0">
                <a:latin typeface="Times New Roman" pitchFamily="18" charset="0"/>
                <a:cs typeface="Times New Roman" pitchFamily="18" charset="0"/>
              </a:rPr>
              <a:t> occur because there may be several employees from the same department working on different projects. If the department rate changes, we need to make sure that the corresponding rate is changed for all employees that work for that department. Otherwise, the database may end up in an inconsistent state.</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33</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90600" y="1447800"/>
            <a:ext cx="7315200" cy="4724400"/>
          </a:xfrm>
          <a:prstGeom prst="rect">
            <a:avLst/>
          </a:prstGeom>
        </p:spPr>
        <p:txBody>
          <a:bodyPr/>
          <a:lstStyle/>
          <a:p>
            <a:pPr>
              <a:buNone/>
            </a:pPr>
            <a:r>
              <a:rPr lang="en-US" sz="2000" b="1" u="sng" dirty="0" smtClean="0">
                <a:latin typeface="Times New Roman" pitchFamily="18" charset="0"/>
                <a:cs typeface="Times New Roman" pitchFamily="18" charset="0"/>
              </a:rPr>
              <a:t>Transitive Dependencies</a:t>
            </a:r>
            <a:endParaRPr lang="en-US" sz="2000" u="sng"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Assume that A, B, and C are the set of attributes of a relation r(R). Further assume that the following functional dependencies are satisfied simultaneously: </a:t>
            </a:r>
          </a:p>
          <a:p>
            <a:pPr lvl="1">
              <a:buNone/>
            </a:pPr>
            <a:r>
              <a:rPr lang="en-US" sz="16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 → B,</a:t>
            </a:r>
          </a:p>
          <a:p>
            <a:pPr lvl="1">
              <a:buNone/>
            </a:pPr>
            <a:r>
              <a:rPr lang="en-US" sz="2000" dirty="0" smtClean="0">
                <a:latin typeface="Times New Roman" pitchFamily="18" charset="0"/>
                <a:cs typeface="Times New Roman" pitchFamily="18" charset="0"/>
              </a:rPr>
              <a:t>    B       A,</a:t>
            </a:r>
          </a:p>
          <a:p>
            <a:pPr lvl="1">
              <a:buNone/>
            </a:pPr>
            <a:r>
              <a:rPr lang="en-US" sz="2000" dirty="0" smtClean="0">
                <a:latin typeface="Times New Roman" pitchFamily="18" charset="0"/>
                <a:cs typeface="Times New Roman" pitchFamily="18" charset="0"/>
              </a:rPr>
              <a:t>    B → C, </a:t>
            </a:r>
          </a:p>
          <a:p>
            <a:pPr lvl="1">
              <a:buNone/>
            </a:pPr>
            <a:r>
              <a:rPr lang="en-US" sz="2000" dirty="0" smtClean="0">
                <a:latin typeface="Times New Roman" pitchFamily="18" charset="0"/>
                <a:cs typeface="Times New Roman" pitchFamily="18" charset="0"/>
              </a:rPr>
              <a:t>    C     A and A → C.</a:t>
            </a:r>
          </a:p>
          <a:p>
            <a:pPr lvl="1">
              <a:buNone/>
            </a:pPr>
            <a:r>
              <a:rPr lang="en-US" sz="2000" dirty="0" smtClean="0">
                <a:latin typeface="Times New Roman" pitchFamily="18" charset="0"/>
                <a:cs typeface="Times New Roman" pitchFamily="18" charset="0"/>
              </a:rPr>
              <a:t> 	C → B is neither prohibited nor required.</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If all these conditions are true, we will say that attribute C is transitively dependent on attribute A.</a:t>
            </a:r>
          </a:p>
          <a:p>
            <a:pPr algn="just">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34</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59394" name="Group 2"/>
          <p:cNvGrpSpPr>
            <a:grpSpLocks noChangeAspect="1"/>
          </p:cNvGrpSpPr>
          <p:nvPr/>
        </p:nvGrpSpPr>
        <p:grpSpPr bwMode="auto">
          <a:xfrm>
            <a:off x="2043953" y="3657600"/>
            <a:ext cx="228600" cy="152400"/>
            <a:chOff x="3720" y="11859"/>
            <a:chExt cx="450" cy="309"/>
          </a:xfrm>
        </p:grpSpPr>
        <p:sp>
          <p:nvSpPr>
            <p:cNvPr id="59395" name="Line 3"/>
            <p:cNvSpPr>
              <a:spLocks noChangeAspect="1" noChangeShapeType="1"/>
            </p:cNvSpPr>
            <p:nvPr/>
          </p:nvSpPr>
          <p:spPr bwMode="auto">
            <a:xfrm>
              <a:off x="3720" y="12013"/>
              <a:ext cx="45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9396" name="Line 4"/>
            <p:cNvSpPr>
              <a:spLocks noChangeAspect="1" noChangeShapeType="1"/>
            </p:cNvSpPr>
            <p:nvPr/>
          </p:nvSpPr>
          <p:spPr bwMode="auto">
            <a:xfrm flipH="1">
              <a:off x="3870" y="11859"/>
              <a:ext cx="150" cy="30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9397" name="Group 5"/>
          <p:cNvGrpSpPr>
            <a:grpSpLocks noChangeAspect="1"/>
          </p:cNvGrpSpPr>
          <p:nvPr/>
        </p:nvGrpSpPr>
        <p:grpSpPr bwMode="auto">
          <a:xfrm>
            <a:off x="1981200" y="4392706"/>
            <a:ext cx="228600" cy="152400"/>
            <a:chOff x="3720" y="11859"/>
            <a:chExt cx="450" cy="309"/>
          </a:xfrm>
        </p:grpSpPr>
        <p:sp>
          <p:nvSpPr>
            <p:cNvPr id="59398" name="Line 6"/>
            <p:cNvSpPr>
              <a:spLocks noChangeAspect="1" noChangeShapeType="1"/>
            </p:cNvSpPr>
            <p:nvPr/>
          </p:nvSpPr>
          <p:spPr bwMode="auto">
            <a:xfrm>
              <a:off x="3720" y="12013"/>
              <a:ext cx="45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9399" name="Line 7"/>
            <p:cNvSpPr>
              <a:spLocks noChangeAspect="1" noChangeShapeType="1"/>
            </p:cNvSpPr>
            <p:nvPr/>
          </p:nvSpPr>
          <p:spPr bwMode="auto">
            <a:xfrm flipH="1">
              <a:off x="3870" y="11859"/>
              <a:ext cx="150" cy="30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447800"/>
            <a:ext cx="7772400" cy="4114800"/>
          </a:xfrm>
          <a:prstGeom prst="rect">
            <a:avLst/>
          </a:prstGeom>
        </p:spPr>
        <p:txBody>
          <a:bodyPr/>
          <a:lstStyle/>
          <a:p>
            <a:pPr>
              <a:buNone/>
            </a:pPr>
            <a:r>
              <a:rPr lang="en-US" sz="2000" b="1" u="sng" dirty="0" smtClean="0">
                <a:latin typeface="Times New Roman" pitchFamily="18" charset="0"/>
                <a:cs typeface="Times New Roman" pitchFamily="18" charset="0"/>
              </a:rPr>
              <a:t>THIRD NORMAL FORM (3NF)</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A relation r(R) is in Third Normal Form (3NF) if and only if the following conditions are satisfied simultaneously:</a:t>
            </a:r>
          </a:p>
          <a:p>
            <a:pPr lvl="2"/>
            <a:endParaRPr lang="en-US" sz="2000" dirty="0" smtClean="0">
              <a:latin typeface="Times New Roman" pitchFamily="18" charset="0"/>
              <a:cs typeface="Times New Roman" pitchFamily="18" charset="0"/>
            </a:endParaRPr>
          </a:p>
          <a:p>
            <a:pPr lvl="2"/>
            <a:r>
              <a:rPr lang="en-US" sz="2000" dirty="0" smtClean="0">
                <a:latin typeface="Times New Roman" pitchFamily="18" charset="0"/>
                <a:cs typeface="Times New Roman" pitchFamily="18" charset="0"/>
              </a:rPr>
              <a:t>r(R) is already in 2NF.</a:t>
            </a:r>
          </a:p>
          <a:p>
            <a:pPr lvl="2"/>
            <a:r>
              <a:rPr lang="en-US" sz="2000" dirty="0" smtClean="0">
                <a:latin typeface="Times New Roman" pitchFamily="18" charset="0"/>
                <a:cs typeface="Times New Roman" pitchFamily="18" charset="0"/>
              </a:rPr>
              <a:t>No nonprime attribute is transitively dependent on the key (i.e. No nonprime attribute functionally determines any other nonprime attribute).</a:t>
            </a:r>
          </a:p>
          <a:p>
            <a:pPr>
              <a:buNone/>
            </a:pPr>
            <a:endParaRPr lang="en-US" sz="2000" u="sng"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35</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447800"/>
            <a:ext cx="7772400" cy="3124200"/>
          </a:xfrm>
          <a:prstGeom prst="rect">
            <a:avLst/>
          </a:prstGeom>
        </p:spPr>
        <p:txBody>
          <a:bodyPr/>
          <a:lstStyle/>
          <a:p>
            <a:pPr>
              <a:buNone/>
            </a:pPr>
            <a:r>
              <a:rPr lang="en-US" sz="2000" b="1" u="sng" dirty="0" smtClean="0">
                <a:latin typeface="Times New Roman" pitchFamily="18" charset="0"/>
                <a:cs typeface="Times New Roman" pitchFamily="18" charset="0"/>
              </a:rPr>
              <a:t>THIRD NORMAL FORM (3NF)</a:t>
            </a:r>
            <a:endParaRPr lang="en-US" sz="2000" dirty="0" smtClean="0">
              <a:latin typeface="Times New Roman" pitchFamily="18" charset="0"/>
              <a:cs typeface="Times New Roman" pitchFamily="18" charset="0"/>
            </a:endParaRPr>
          </a:p>
          <a:p>
            <a:pPr>
              <a:buNone/>
            </a:pPr>
            <a:endParaRPr lang="en-US" sz="2000" u="sng"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In </a:t>
            </a:r>
            <a:r>
              <a:rPr lang="en-US" sz="2000" b="1" dirty="0" smtClean="0">
                <a:latin typeface="Times New Roman" pitchFamily="18" charset="0"/>
                <a:cs typeface="Times New Roman" pitchFamily="18" charset="0"/>
              </a:rPr>
              <a:t>EMPLOYEE</a:t>
            </a:r>
            <a:r>
              <a:rPr lang="en-US" sz="2000" dirty="0" smtClean="0">
                <a:latin typeface="Times New Roman" pitchFamily="18" charset="0"/>
                <a:cs typeface="Times New Roman" pitchFamily="18" charset="0"/>
              </a:rPr>
              <a:t> relation, attribute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Hrly</a:t>
            </a:r>
            <a:r>
              <a:rPr lang="en-US" sz="2000" b="1" dirty="0" smtClean="0">
                <a:latin typeface="Times New Roman" pitchFamily="18" charset="0"/>
                <a:cs typeface="Times New Roman" pitchFamily="18" charset="0"/>
              </a:rPr>
              <a:t>-rate</a:t>
            </a:r>
            <a:r>
              <a:rPr lang="en-US" sz="2000" dirty="0" smtClean="0">
                <a:latin typeface="Times New Roman" pitchFamily="18" charset="0"/>
                <a:cs typeface="Times New Roman" pitchFamily="18" charset="0"/>
              </a:rPr>
              <a:t> is transitively dependent on the PK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-ID</a:t>
            </a:r>
            <a:r>
              <a:rPr lang="en-US" sz="2000" dirty="0" smtClean="0">
                <a:latin typeface="Times New Roman" pitchFamily="18" charset="0"/>
                <a:cs typeface="Times New Roman" pitchFamily="18" charset="0"/>
              </a:rPr>
              <a:t> through the functional dependency </a:t>
            </a:r>
            <a:r>
              <a:rPr lang="en-US" sz="2000" b="1" dirty="0" err="1" smtClean="0">
                <a:latin typeface="Times New Roman" pitchFamily="18" charset="0"/>
                <a:cs typeface="Times New Roman" pitchFamily="18" charset="0"/>
              </a:rPr>
              <a:t>Emp-Dpt</a:t>
            </a:r>
            <a:r>
              <a:rPr lang="en-US" sz="2000" b="1" dirty="0" smtClean="0">
                <a:latin typeface="Times New Roman" pitchFamily="18" charset="0"/>
                <a:cs typeface="Times New Roman" pitchFamily="18" charset="0"/>
              </a:rPr>
              <a:t> →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Hrly</a:t>
            </a:r>
            <a:r>
              <a:rPr lang="en-US" sz="2000" b="1" dirty="0" smtClean="0">
                <a:latin typeface="Times New Roman" pitchFamily="18" charset="0"/>
                <a:cs typeface="Times New Roman" pitchFamily="18" charset="0"/>
              </a:rPr>
              <a:t>-rate</a:t>
            </a:r>
            <a:r>
              <a:rPr lang="en-US" sz="2000" dirty="0" smtClean="0">
                <a:latin typeface="Times New Roman" pitchFamily="18" charset="0"/>
                <a:cs typeface="Times New Roman" pitchFamily="18" charset="0"/>
              </a:rPr>
              <a:t>. This is shown below.</a:t>
            </a:r>
          </a:p>
          <a:p>
            <a:pPr>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36</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 name="Group 2"/>
          <p:cNvGrpSpPr>
            <a:grpSpLocks noChangeAspect="1"/>
          </p:cNvGrpSpPr>
          <p:nvPr/>
        </p:nvGrpSpPr>
        <p:grpSpPr bwMode="auto">
          <a:xfrm>
            <a:off x="1600200" y="3505200"/>
            <a:ext cx="6024563" cy="2514600"/>
            <a:chOff x="1440" y="10670"/>
            <a:chExt cx="7088" cy="1884"/>
          </a:xfrm>
        </p:grpSpPr>
        <p:sp>
          <p:nvSpPr>
            <p:cNvPr id="60419" name="AutoShape 3"/>
            <p:cNvSpPr>
              <a:spLocks noChangeAspect="1" noChangeArrowheads="1"/>
            </p:cNvSpPr>
            <p:nvPr/>
          </p:nvSpPr>
          <p:spPr bwMode="auto">
            <a:xfrm>
              <a:off x="1440" y="10670"/>
              <a:ext cx="7088" cy="18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3" name="Group 4"/>
            <p:cNvGrpSpPr>
              <a:grpSpLocks/>
            </p:cNvGrpSpPr>
            <p:nvPr/>
          </p:nvGrpSpPr>
          <p:grpSpPr bwMode="auto">
            <a:xfrm>
              <a:off x="2520" y="10754"/>
              <a:ext cx="5291" cy="1515"/>
              <a:chOff x="2880" y="10859"/>
              <a:chExt cx="5291" cy="1515"/>
            </a:xfrm>
          </p:grpSpPr>
          <p:sp>
            <p:nvSpPr>
              <p:cNvPr id="60421" name="Text Box 5"/>
              <p:cNvSpPr txBox="1">
                <a:spLocks noChangeArrowheads="1"/>
              </p:cNvSpPr>
              <p:nvPr/>
            </p:nvSpPr>
            <p:spPr bwMode="auto">
              <a:xfrm>
                <a:off x="2880" y="11309"/>
                <a:ext cx="5291" cy="306"/>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EMPLOYEE (</a:t>
                </a:r>
                <a:r>
                  <a:rPr kumimoji="0" lang="en-US" sz="1400" b="1" i="0" u="sng" strike="noStrike" cap="none" normalizeH="0" baseline="0" dirty="0" err="1" smtClean="0">
                    <a:ln>
                      <a:noFill/>
                    </a:ln>
                    <a:solidFill>
                      <a:schemeClr val="tx1"/>
                    </a:solidFill>
                    <a:effectLst/>
                    <a:latin typeface="Times New Roman" pitchFamily="18" charset="0"/>
                    <a:cs typeface="Times New Roman" pitchFamily="18" charset="0"/>
                  </a:rPr>
                  <a:t>Emp</a:t>
                </a:r>
                <a:r>
                  <a:rPr kumimoji="0" lang="en-US" sz="1400" b="1" i="0" u="sng" strike="noStrike" cap="none" normalizeH="0" baseline="0" dirty="0" smtClean="0">
                    <a:ln>
                      <a:noFill/>
                    </a:ln>
                    <a:solidFill>
                      <a:schemeClr val="tx1"/>
                    </a:solidFill>
                    <a:effectLst/>
                    <a:latin typeface="Times New Roman" pitchFamily="18" charset="0"/>
                    <a:cs typeface="Times New Roman" pitchFamily="18" charset="0"/>
                  </a:rPr>
                  <a:t>-ID</a:t>
                </a: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Emp</a:t>
                </a: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-Name, </a:t>
                </a: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Emp-Dpt</a:t>
                </a: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Emp</a:t>
                </a: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Hrly</a:t>
                </a: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-rate)</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0422" name="Line 6"/>
              <p:cNvSpPr>
                <a:spLocks noChangeShapeType="1"/>
              </p:cNvSpPr>
              <p:nvPr/>
            </p:nvSpPr>
            <p:spPr bwMode="auto">
              <a:xfrm>
                <a:off x="4635" y="11668"/>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23" name="Line 7"/>
              <p:cNvSpPr>
                <a:spLocks noChangeShapeType="1"/>
              </p:cNvSpPr>
              <p:nvPr/>
            </p:nvSpPr>
            <p:spPr bwMode="auto">
              <a:xfrm>
                <a:off x="6585" y="11923"/>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24" name="Line 8"/>
              <p:cNvSpPr>
                <a:spLocks noChangeShapeType="1"/>
              </p:cNvSpPr>
              <p:nvPr/>
            </p:nvSpPr>
            <p:spPr bwMode="auto">
              <a:xfrm>
                <a:off x="6585" y="11668"/>
                <a:ext cx="1" cy="18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cxnSp>
            <p:nvCxnSpPr>
              <p:cNvPr id="60425" name="AutoShape 9"/>
              <p:cNvCxnSpPr>
                <a:cxnSpLocks noChangeShapeType="1"/>
                <a:stCxn id="60422" idx="1"/>
                <a:endCxn id="60424" idx="1"/>
              </p:cNvCxnSpPr>
              <p:nvPr/>
            </p:nvCxnSpPr>
            <p:spPr bwMode="auto">
              <a:xfrm>
                <a:off x="4636" y="11848"/>
                <a:ext cx="1950" cy="1"/>
              </a:xfrm>
              <a:prstGeom prst="straightConnector1">
                <a:avLst/>
              </a:prstGeom>
              <a:noFill/>
              <a:ln w="9525">
                <a:solidFill>
                  <a:srgbClr val="000000"/>
                </a:solidFill>
                <a:round/>
                <a:headEnd/>
                <a:tailEnd/>
              </a:ln>
            </p:spPr>
          </p:cxnSp>
          <p:sp>
            <p:nvSpPr>
              <p:cNvPr id="60426" name="Line 10"/>
              <p:cNvSpPr>
                <a:spLocks noChangeShapeType="1"/>
              </p:cNvSpPr>
              <p:nvPr/>
            </p:nvSpPr>
            <p:spPr bwMode="auto">
              <a:xfrm>
                <a:off x="7740" y="11668"/>
                <a:ext cx="1" cy="432"/>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cxnSp>
            <p:nvCxnSpPr>
              <p:cNvPr id="60427" name="AutoShape 11"/>
              <p:cNvCxnSpPr>
                <a:cxnSpLocks noChangeShapeType="1"/>
                <a:stCxn id="60423" idx="1"/>
                <a:endCxn id="60426" idx="1"/>
              </p:cNvCxnSpPr>
              <p:nvPr/>
            </p:nvCxnSpPr>
            <p:spPr bwMode="auto">
              <a:xfrm flipV="1">
                <a:off x="6586" y="12100"/>
                <a:ext cx="1155" cy="3"/>
              </a:xfrm>
              <a:prstGeom prst="straightConnector1">
                <a:avLst/>
              </a:prstGeom>
              <a:noFill/>
              <a:ln w="9525">
                <a:solidFill>
                  <a:srgbClr val="000000"/>
                </a:solidFill>
                <a:round/>
                <a:headEnd/>
                <a:tailEnd/>
              </a:ln>
            </p:spPr>
          </p:cxnSp>
          <p:sp>
            <p:nvSpPr>
              <p:cNvPr id="60428" name="Line 12"/>
              <p:cNvSpPr>
                <a:spLocks noChangeShapeType="1"/>
              </p:cNvSpPr>
              <p:nvPr/>
            </p:nvSpPr>
            <p:spPr bwMode="auto">
              <a:xfrm>
                <a:off x="4634" y="12193"/>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29" name="Line 13"/>
              <p:cNvSpPr>
                <a:spLocks noChangeShapeType="1"/>
              </p:cNvSpPr>
              <p:nvPr/>
            </p:nvSpPr>
            <p:spPr bwMode="auto">
              <a:xfrm>
                <a:off x="7739" y="12193"/>
                <a:ext cx="1" cy="18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cxnSp>
            <p:nvCxnSpPr>
              <p:cNvPr id="60430" name="AutoShape 14"/>
              <p:cNvCxnSpPr>
                <a:cxnSpLocks noChangeShapeType="1"/>
                <a:stCxn id="60428" idx="1"/>
                <a:endCxn id="60429" idx="1"/>
              </p:cNvCxnSpPr>
              <p:nvPr/>
            </p:nvCxnSpPr>
            <p:spPr bwMode="auto">
              <a:xfrm>
                <a:off x="4635" y="12373"/>
                <a:ext cx="3105" cy="1"/>
              </a:xfrm>
              <a:prstGeom prst="straightConnector1">
                <a:avLst/>
              </a:prstGeom>
              <a:noFill/>
              <a:ln w="9525">
                <a:solidFill>
                  <a:srgbClr val="000000"/>
                </a:solidFill>
                <a:round/>
                <a:headEnd/>
                <a:tailEnd/>
              </a:ln>
            </p:spPr>
          </p:cxnSp>
          <p:sp>
            <p:nvSpPr>
              <p:cNvPr id="60431" name="Line 15"/>
              <p:cNvSpPr>
                <a:spLocks noChangeShapeType="1"/>
              </p:cNvSpPr>
              <p:nvPr/>
            </p:nvSpPr>
            <p:spPr bwMode="auto">
              <a:xfrm>
                <a:off x="6584" y="11189"/>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32" name="Line 16"/>
              <p:cNvSpPr>
                <a:spLocks noChangeShapeType="1"/>
              </p:cNvSpPr>
              <p:nvPr/>
            </p:nvSpPr>
            <p:spPr bwMode="auto">
              <a:xfrm>
                <a:off x="4635" y="11189"/>
                <a:ext cx="1" cy="1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cxnSp>
            <p:nvCxnSpPr>
              <p:cNvPr id="60433" name="AutoShape 17"/>
              <p:cNvCxnSpPr>
                <a:cxnSpLocks noChangeShapeType="1"/>
                <a:stCxn id="60432" idx="0"/>
                <a:endCxn id="60431" idx="0"/>
              </p:cNvCxnSpPr>
              <p:nvPr/>
            </p:nvCxnSpPr>
            <p:spPr bwMode="auto">
              <a:xfrm>
                <a:off x="4635" y="11189"/>
                <a:ext cx="1949" cy="1"/>
              </a:xfrm>
              <a:prstGeom prst="straightConnector1">
                <a:avLst/>
              </a:prstGeom>
              <a:noFill/>
              <a:ln w="9525">
                <a:solidFill>
                  <a:srgbClr val="000000"/>
                </a:solidFill>
                <a:round/>
                <a:headEnd/>
                <a:tailEnd/>
              </a:ln>
            </p:spPr>
          </p:cxnSp>
          <p:sp>
            <p:nvSpPr>
              <p:cNvPr id="60434" name="Line 18"/>
              <p:cNvSpPr>
                <a:spLocks noChangeShapeType="1"/>
              </p:cNvSpPr>
              <p:nvPr/>
            </p:nvSpPr>
            <p:spPr bwMode="auto">
              <a:xfrm flipH="1">
                <a:off x="5505" y="11099"/>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35" name="Line 19"/>
              <p:cNvSpPr>
                <a:spLocks noChangeShapeType="1"/>
              </p:cNvSpPr>
              <p:nvPr/>
            </p:nvSpPr>
            <p:spPr bwMode="auto">
              <a:xfrm>
                <a:off x="7724" y="10949"/>
                <a:ext cx="1" cy="33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36" name="Line 20"/>
              <p:cNvSpPr>
                <a:spLocks noChangeShapeType="1"/>
              </p:cNvSpPr>
              <p:nvPr/>
            </p:nvSpPr>
            <p:spPr bwMode="auto">
              <a:xfrm>
                <a:off x="4635" y="10949"/>
                <a:ext cx="1" cy="1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cxnSp>
            <p:nvCxnSpPr>
              <p:cNvPr id="60437" name="AutoShape 21"/>
              <p:cNvCxnSpPr>
                <a:cxnSpLocks noChangeShapeType="1"/>
                <a:stCxn id="60436" idx="0"/>
                <a:endCxn id="60435" idx="0"/>
              </p:cNvCxnSpPr>
              <p:nvPr/>
            </p:nvCxnSpPr>
            <p:spPr bwMode="auto">
              <a:xfrm>
                <a:off x="4635" y="10949"/>
                <a:ext cx="3089" cy="1"/>
              </a:xfrm>
              <a:prstGeom prst="straightConnector1">
                <a:avLst/>
              </a:prstGeom>
              <a:noFill/>
              <a:ln w="9525">
                <a:solidFill>
                  <a:srgbClr val="000000"/>
                </a:solidFill>
                <a:round/>
                <a:headEnd/>
                <a:tailEnd/>
              </a:ln>
            </p:spPr>
          </p:cxnSp>
          <p:sp>
            <p:nvSpPr>
              <p:cNvPr id="60438" name="Line 22"/>
              <p:cNvSpPr>
                <a:spLocks noChangeShapeType="1"/>
              </p:cNvSpPr>
              <p:nvPr/>
            </p:nvSpPr>
            <p:spPr bwMode="auto">
              <a:xfrm flipH="1">
                <a:off x="6150" y="10859"/>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447800"/>
            <a:ext cx="7772400" cy="762000"/>
          </a:xfrm>
          <a:prstGeom prst="rect">
            <a:avLst/>
          </a:prstGeom>
        </p:spPr>
        <p:txBody>
          <a:bodyPr/>
          <a:lstStyle/>
          <a:p>
            <a:pPr>
              <a:buNone/>
            </a:pPr>
            <a:r>
              <a:rPr lang="en-US" sz="1800" b="1" u="sng" dirty="0" smtClean="0">
                <a:latin typeface="Times New Roman" pitchFamily="18" charset="0"/>
                <a:cs typeface="Times New Roman" pitchFamily="18" charset="0"/>
              </a:rPr>
              <a:t>THIRD NORMAL FORM (3NF)</a:t>
            </a:r>
            <a:endParaRPr lang="en-US" sz="1800" dirty="0" smtClean="0">
              <a:latin typeface="Times New Roman" pitchFamily="18" charset="0"/>
              <a:cs typeface="Times New Roman" pitchFamily="18" charset="0"/>
            </a:endParaRPr>
          </a:p>
          <a:p>
            <a:pPr>
              <a:buNone/>
            </a:pPr>
            <a:endParaRPr lang="en-US" sz="1800" u="sng"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lgn="just">
              <a:buNone/>
            </a:pPr>
            <a:endParaRPr lang="en-US" sz="16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37</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 name="Group 2"/>
          <p:cNvGrpSpPr>
            <a:grpSpLocks noChangeAspect="1"/>
          </p:cNvGrpSpPr>
          <p:nvPr/>
        </p:nvGrpSpPr>
        <p:grpSpPr bwMode="auto">
          <a:xfrm>
            <a:off x="1371600" y="1905000"/>
            <a:ext cx="6024563" cy="1828800"/>
            <a:chOff x="1440" y="10670"/>
            <a:chExt cx="7088" cy="1884"/>
          </a:xfrm>
        </p:grpSpPr>
        <p:sp>
          <p:nvSpPr>
            <p:cNvPr id="60419" name="AutoShape 3"/>
            <p:cNvSpPr>
              <a:spLocks noChangeAspect="1" noChangeArrowheads="1"/>
            </p:cNvSpPr>
            <p:nvPr/>
          </p:nvSpPr>
          <p:spPr bwMode="auto">
            <a:xfrm>
              <a:off x="1440" y="10670"/>
              <a:ext cx="7088" cy="18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3" name="Group 4"/>
            <p:cNvGrpSpPr>
              <a:grpSpLocks/>
            </p:cNvGrpSpPr>
            <p:nvPr/>
          </p:nvGrpSpPr>
          <p:grpSpPr bwMode="auto">
            <a:xfrm>
              <a:off x="2520" y="10754"/>
              <a:ext cx="5291" cy="1515"/>
              <a:chOff x="2880" y="10859"/>
              <a:chExt cx="5291" cy="1515"/>
            </a:xfrm>
          </p:grpSpPr>
          <p:sp>
            <p:nvSpPr>
              <p:cNvPr id="60421" name="Text Box 5"/>
              <p:cNvSpPr txBox="1">
                <a:spLocks noChangeArrowheads="1"/>
              </p:cNvSpPr>
              <p:nvPr/>
            </p:nvSpPr>
            <p:spPr bwMode="auto">
              <a:xfrm>
                <a:off x="2880" y="11309"/>
                <a:ext cx="5291" cy="306"/>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EMPLOYEE (</a:t>
                </a:r>
                <a:r>
                  <a:rPr kumimoji="0" lang="en-US" sz="1400" b="1" i="0" u="sng" strike="noStrike" cap="none" normalizeH="0" baseline="0" dirty="0" err="1" smtClean="0">
                    <a:ln>
                      <a:noFill/>
                    </a:ln>
                    <a:solidFill>
                      <a:schemeClr val="tx1"/>
                    </a:solidFill>
                    <a:effectLst/>
                    <a:latin typeface="Times New Roman" pitchFamily="18" charset="0"/>
                    <a:cs typeface="Times New Roman" pitchFamily="18" charset="0"/>
                  </a:rPr>
                  <a:t>Emp</a:t>
                </a:r>
                <a:r>
                  <a:rPr kumimoji="0" lang="en-US" sz="1400" b="1" i="0" u="sng" strike="noStrike" cap="none" normalizeH="0" baseline="0" dirty="0" smtClean="0">
                    <a:ln>
                      <a:noFill/>
                    </a:ln>
                    <a:solidFill>
                      <a:schemeClr val="tx1"/>
                    </a:solidFill>
                    <a:effectLst/>
                    <a:latin typeface="Times New Roman" pitchFamily="18" charset="0"/>
                    <a:cs typeface="Times New Roman" pitchFamily="18" charset="0"/>
                  </a:rPr>
                  <a:t>-ID</a:t>
                </a: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Emp</a:t>
                </a: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-Name, </a:t>
                </a: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Emp-Dpt</a:t>
                </a: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Emp</a:t>
                </a: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Hrly</a:t>
                </a: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-rate)</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0422" name="Line 6"/>
              <p:cNvSpPr>
                <a:spLocks noChangeShapeType="1"/>
              </p:cNvSpPr>
              <p:nvPr/>
            </p:nvSpPr>
            <p:spPr bwMode="auto">
              <a:xfrm>
                <a:off x="4635" y="11668"/>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23" name="Line 7"/>
              <p:cNvSpPr>
                <a:spLocks noChangeShapeType="1"/>
              </p:cNvSpPr>
              <p:nvPr/>
            </p:nvSpPr>
            <p:spPr bwMode="auto">
              <a:xfrm>
                <a:off x="6585" y="11923"/>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24" name="Line 8"/>
              <p:cNvSpPr>
                <a:spLocks noChangeShapeType="1"/>
              </p:cNvSpPr>
              <p:nvPr/>
            </p:nvSpPr>
            <p:spPr bwMode="auto">
              <a:xfrm>
                <a:off x="6585" y="11668"/>
                <a:ext cx="1" cy="18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cxnSp>
            <p:nvCxnSpPr>
              <p:cNvPr id="60425" name="AutoShape 9"/>
              <p:cNvCxnSpPr>
                <a:cxnSpLocks noChangeShapeType="1"/>
                <a:stCxn id="60422" idx="1"/>
                <a:endCxn id="60424" idx="1"/>
              </p:cNvCxnSpPr>
              <p:nvPr/>
            </p:nvCxnSpPr>
            <p:spPr bwMode="auto">
              <a:xfrm>
                <a:off x="4636" y="11848"/>
                <a:ext cx="1950" cy="1"/>
              </a:xfrm>
              <a:prstGeom prst="straightConnector1">
                <a:avLst/>
              </a:prstGeom>
              <a:noFill/>
              <a:ln w="9525">
                <a:solidFill>
                  <a:srgbClr val="000000"/>
                </a:solidFill>
                <a:round/>
                <a:headEnd/>
                <a:tailEnd/>
              </a:ln>
            </p:spPr>
          </p:cxnSp>
          <p:sp>
            <p:nvSpPr>
              <p:cNvPr id="60426" name="Line 10"/>
              <p:cNvSpPr>
                <a:spLocks noChangeShapeType="1"/>
              </p:cNvSpPr>
              <p:nvPr/>
            </p:nvSpPr>
            <p:spPr bwMode="auto">
              <a:xfrm>
                <a:off x="7740" y="11668"/>
                <a:ext cx="1" cy="432"/>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cxnSp>
            <p:nvCxnSpPr>
              <p:cNvPr id="60427" name="AutoShape 11"/>
              <p:cNvCxnSpPr>
                <a:cxnSpLocks noChangeShapeType="1"/>
                <a:stCxn id="60423" idx="1"/>
                <a:endCxn id="60426" idx="1"/>
              </p:cNvCxnSpPr>
              <p:nvPr/>
            </p:nvCxnSpPr>
            <p:spPr bwMode="auto">
              <a:xfrm flipV="1">
                <a:off x="6586" y="12100"/>
                <a:ext cx="1155" cy="3"/>
              </a:xfrm>
              <a:prstGeom prst="straightConnector1">
                <a:avLst/>
              </a:prstGeom>
              <a:noFill/>
              <a:ln w="9525">
                <a:solidFill>
                  <a:srgbClr val="000000"/>
                </a:solidFill>
                <a:round/>
                <a:headEnd/>
                <a:tailEnd/>
              </a:ln>
            </p:spPr>
          </p:cxnSp>
          <p:sp>
            <p:nvSpPr>
              <p:cNvPr id="60428" name="Line 12"/>
              <p:cNvSpPr>
                <a:spLocks noChangeShapeType="1"/>
              </p:cNvSpPr>
              <p:nvPr/>
            </p:nvSpPr>
            <p:spPr bwMode="auto">
              <a:xfrm>
                <a:off x="4634" y="12193"/>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29" name="Line 13"/>
              <p:cNvSpPr>
                <a:spLocks noChangeShapeType="1"/>
              </p:cNvSpPr>
              <p:nvPr/>
            </p:nvSpPr>
            <p:spPr bwMode="auto">
              <a:xfrm>
                <a:off x="7739" y="12193"/>
                <a:ext cx="1" cy="18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cxnSp>
            <p:nvCxnSpPr>
              <p:cNvPr id="60430" name="AutoShape 14"/>
              <p:cNvCxnSpPr>
                <a:cxnSpLocks noChangeShapeType="1"/>
                <a:stCxn id="60428" idx="1"/>
                <a:endCxn id="60429" idx="1"/>
              </p:cNvCxnSpPr>
              <p:nvPr/>
            </p:nvCxnSpPr>
            <p:spPr bwMode="auto">
              <a:xfrm>
                <a:off x="4635" y="12373"/>
                <a:ext cx="3105" cy="1"/>
              </a:xfrm>
              <a:prstGeom prst="straightConnector1">
                <a:avLst/>
              </a:prstGeom>
              <a:noFill/>
              <a:ln w="9525">
                <a:solidFill>
                  <a:srgbClr val="000000"/>
                </a:solidFill>
                <a:round/>
                <a:headEnd/>
                <a:tailEnd/>
              </a:ln>
            </p:spPr>
          </p:cxnSp>
          <p:sp>
            <p:nvSpPr>
              <p:cNvPr id="60431" name="Line 15"/>
              <p:cNvSpPr>
                <a:spLocks noChangeShapeType="1"/>
              </p:cNvSpPr>
              <p:nvPr/>
            </p:nvSpPr>
            <p:spPr bwMode="auto">
              <a:xfrm>
                <a:off x="6584" y="11189"/>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32" name="Line 16"/>
              <p:cNvSpPr>
                <a:spLocks noChangeShapeType="1"/>
              </p:cNvSpPr>
              <p:nvPr/>
            </p:nvSpPr>
            <p:spPr bwMode="auto">
              <a:xfrm>
                <a:off x="4635" y="11189"/>
                <a:ext cx="1" cy="1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cxnSp>
            <p:nvCxnSpPr>
              <p:cNvPr id="60433" name="AutoShape 17"/>
              <p:cNvCxnSpPr>
                <a:cxnSpLocks noChangeShapeType="1"/>
                <a:stCxn id="60432" idx="0"/>
                <a:endCxn id="60431" idx="0"/>
              </p:cNvCxnSpPr>
              <p:nvPr/>
            </p:nvCxnSpPr>
            <p:spPr bwMode="auto">
              <a:xfrm>
                <a:off x="4635" y="11189"/>
                <a:ext cx="1949" cy="1"/>
              </a:xfrm>
              <a:prstGeom prst="straightConnector1">
                <a:avLst/>
              </a:prstGeom>
              <a:noFill/>
              <a:ln w="9525">
                <a:solidFill>
                  <a:srgbClr val="000000"/>
                </a:solidFill>
                <a:round/>
                <a:headEnd/>
                <a:tailEnd/>
              </a:ln>
            </p:spPr>
          </p:cxnSp>
          <p:sp>
            <p:nvSpPr>
              <p:cNvPr id="60434" name="Line 18"/>
              <p:cNvSpPr>
                <a:spLocks noChangeShapeType="1"/>
              </p:cNvSpPr>
              <p:nvPr/>
            </p:nvSpPr>
            <p:spPr bwMode="auto">
              <a:xfrm flipH="1">
                <a:off x="5505" y="11099"/>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35" name="Line 19"/>
              <p:cNvSpPr>
                <a:spLocks noChangeShapeType="1"/>
              </p:cNvSpPr>
              <p:nvPr/>
            </p:nvSpPr>
            <p:spPr bwMode="auto">
              <a:xfrm>
                <a:off x="7724" y="10949"/>
                <a:ext cx="1" cy="33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36" name="Line 20"/>
              <p:cNvSpPr>
                <a:spLocks noChangeShapeType="1"/>
              </p:cNvSpPr>
              <p:nvPr/>
            </p:nvSpPr>
            <p:spPr bwMode="auto">
              <a:xfrm>
                <a:off x="4635" y="10949"/>
                <a:ext cx="1" cy="1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cxnSp>
            <p:nvCxnSpPr>
              <p:cNvPr id="60437" name="AutoShape 21"/>
              <p:cNvCxnSpPr>
                <a:cxnSpLocks noChangeShapeType="1"/>
                <a:stCxn id="60436" idx="0"/>
                <a:endCxn id="60435" idx="0"/>
              </p:cNvCxnSpPr>
              <p:nvPr/>
            </p:nvCxnSpPr>
            <p:spPr bwMode="auto">
              <a:xfrm>
                <a:off x="4635" y="10949"/>
                <a:ext cx="3089" cy="1"/>
              </a:xfrm>
              <a:prstGeom prst="straightConnector1">
                <a:avLst/>
              </a:prstGeom>
              <a:noFill/>
              <a:ln w="9525">
                <a:solidFill>
                  <a:srgbClr val="000000"/>
                </a:solidFill>
                <a:round/>
                <a:headEnd/>
                <a:tailEnd/>
              </a:ln>
            </p:spPr>
          </p:cxnSp>
          <p:sp>
            <p:nvSpPr>
              <p:cNvPr id="60438" name="Line 22"/>
              <p:cNvSpPr>
                <a:spLocks noChangeShapeType="1"/>
              </p:cNvSpPr>
              <p:nvPr/>
            </p:nvSpPr>
            <p:spPr bwMode="auto">
              <a:xfrm flipH="1">
                <a:off x="6150" y="10859"/>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3" name="Content Placeholder 16"/>
          <p:cNvSpPr txBox="1">
            <a:spLocks/>
          </p:cNvSpPr>
          <p:nvPr/>
        </p:nvSpPr>
        <p:spPr>
          <a:xfrm>
            <a:off x="914400" y="3810000"/>
            <a:ext cx="7772400" cy="2286000"/>
          </a:xfrm>
          <a:prstGeom prst="rect">
            <a:avLst/>
          </a:prstGeom>
        </p:spPr>
        <p:txBody>
          <a:bodyPr/>
          <a:lstStyle/>
          <a:p>
            <a:r>
              <a:rPr lang="en-US" dirty="0" smtClean="0">
                <a:latin typeface="Times New Roman" pitchFamily="18" charset="0"/>
                <a:cs typeface="Times New Roman" pitchFamily="18" charset="0"/>
              </a:rPr>
              <a:t>Now break this relation into two new relations so that transitive dependency does not exist.</a:t>
            </a:r>
          </a:p>
          <a:p>
            <a:r>
              <a:rPr lang="en-US" b="1" dirty="0" smtClean="0">
                <a:latin typeface="Times New Roman" pitchFamily="18" charset="0"/>
                <a:cs typeface="Times New Roman" pitchFamily="18" charset="0"/>
              </a:rPr>
              <a:t>	EMPLOYEE (</a:t>
            </a:r>
            <a:r>
              <a:rPr lang="en-US" b="1" u="sng" dirty="0" err="1" smtClean="0">
                <a:latin typeface="Times New Roman" pitchFamily="18" charset="0"/>
                <a:cs typeface="Times New Roman" pitchFamily="18" charset="0"/>
              </a:rPr>
              <a:t>Emp</a:t>
            </a:r>
            <a:r>
              <a:rPr lang="en-US" b="1" u="sng" dirty="0" smtClean="0">
                <a:latin typeface="Times New Roman" pitchFamily="18" charset="0"/>
                <a:cs typeface="Times New Roman" pitchFamily="18" charset="0"/>
              </a:rPr>
              <a:t>-ID</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Emp</a:t>
            </a:r>
            <a:r>
              <a:rPr lang="en-US" b="1" dirty="0" smtClean="0">
                <a:latin typeface="Times New Roman" pitchFamily="18" charset="0"/>
                <a:cs typeface="Times New Roman" pitchFamily="18" charset="0"/>
              </a:rPr>
              <a:t>-Name, </a:t>
            </a:r>
            <a:r>
              <a:rPr lang="en-US" b="1" dirty="0" err="1" smtClean="0">
                <a:latin typeface="Times New Roman" pitchFamily="18" charset="0"/>
                <a:cs typeface="Times New Roman" pitchFamily="18" charset="0"/>
              </a:rPr>
              <a:t>Emp-Dpt</a:t>
            </a:r>
            <a:r>
              <a:rPr lang="en-US"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	CHARGES (</a:t>
            </a:r>
            <a:r>
              <a:rPr lang="en-US" b="1" u="sng" dirty="0" err="1" smtClean="0">
                <a:latin typeface="Times New Roman" pitchFamily="18" charset="0"/>
                <a:cs typeface="Times New Roman" pitchFamily="18" charset="0"/>
              </a:rPr>
              <a:t>Emp-Dpt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Emp</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Hrly</a:t>
            </a:r>
            <a:r>
              <a:rPr lang="en-US" b="1" dirty="0" smtClean="0">
                <a:latin typeface="Times New Roman" pitchFamily="18" charset="0"/>
                <a:cs typeface="Times New Roman" pitchFamily="18" charset="0"/>
              </a:rPr>
              <a:t>-rate)</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The new set of relations that we have obtained through the normalization process does not exhibit any of the anomalies. That is, we can insert, delete and update </a:t>
            </a:r>
            <a:r>
              <a:rPr lang="en-US" dirty="0" err="1" smtClean="0">
                <a:latin typeface="Times New Roman" pitchFamily="18" charset="0"/>
                <a:cs typeface="Times New Roman" pitchFamily="18" charset="0"/>
              </a:rPr>
              <a:t>tuples</a:t>
            </a:r>
            <a:r>
              <a:rPr lang="en-US" dirty="0" smtClean="0">
                <a:latin typeface="Times New Roman" pitchFamily="18" charset="0"/>
                <a:cs typeface="Times New Roman" pitchFamily="18" charset="0"/>
              </a:rPr>
              <a:t> without any of the side effects.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sng"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1143000" y="1447800"/>
            <a:ext cx="6934200" cy="3276600"/>
          </a:xfrm>
          <a:prstGeom prst="rect">
            <a:avLst/>
          </a:prstGeom>
        </p:spPr>
        <p:txBody>
          <a:bodyPr/>
          <a:lstStyle/>
          <a:p>
            <a:pPr>
              <a:buNone/>
            </a:pPr>
            <a:r>
              <a:rPr lang="en-US" sz="2000" b="1" u="sng" dirty="0" smtClean="0">
                <a:latin typeface="Times New Roman" pitchFamily="18" charset="0"/>
                <a:cs typeface="Times New Roman" pitchFamily="18" charset="0"/>
              </a:rPr>
              <a:t>Data Anomalies in 3NF Relations</a:t>
            </a:r>
            <a:endParaRPr lang="en-US" sz="2000" u="sng"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	Relations in 3NF are still susceptible to data anomalies particularly when the relations have two overlapping candidate keys or when a non prime attribute functionally determines a prime attribute.</a:t>
            </a:r>
            <a:endParaRPr lang="en-US" sz="2000" u="sng" dirty="0" smtClean="0">
              <a:latin typeface="Times New Roman" pitchFamily="18" charset="0"/>
              <a:cs typeface="Times New Roman" pitchFamily="18" charset="0"/>
            </a:endParaRPr>
          </a:p>
          <a:p>
            <a:pPr algn="just">
              <a:buNone/>
            </a:pPr>
            <a:endParaRPr lang="en-US" sz="2000" b="1"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38</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447800"/>
            <a:ext cx="7772400" cy="4724400"/>
          </a:xfrm>
          <a:prstGeom prst="rect">
            <a:avLst/>
          </a:prstGeom>
        </p:spPr>
        <p:txBody>
          <a:bodyPr/>
          <a:lstStyle/>
          <a:p>
            <a:pPr>
              <a:buNone/>
            </a:pPr>
            <a:r>
              <a:rPr lang="en-US" sz="2000" b="1" dirty="0" smtClean="0">
                <a:latin typeface="Times New Roman" pitchFamily="18" charset="0"/>
                <a:cs typeface="Times New Roman" pitchFamily="18" charset="0"/>
              </a:rPr>
              <a:t>Question. Normalize the following database step by step into 1NF, 2NF and 3NF:</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SALES (</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-No, </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-Name, Store-Branch, Department, Item-No, Item-Description, Sale-Price)</a:t>
            </a:r>
          </a:p>
          <a:p>
            <a:pPr>
              <a:buNone/>
            </a:pPr>
            <a:r>
              <a:rPr lang="en-US" sz="18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Solution: </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Test Condition 1:</a:t>
            </a:r>
            <a:r>
              <a:rPr lang="en-US" sz="2000" dirty="0" smtClean="0">
                <a:latin typeface="Times New Roman" pitchFamily="18" charset="0"/>
                <a:cs typeface="Times New Roman" pitchFamily="18" charset="0"/>
              </a:rPr>
              <a:t> Is the database </a:t>
            </a:r>
            <a:r>
              <a:rPr lang="en-US" sz="2000" dirty="0" err="1" smtClean="0">
                <a:latin typeface="Times New Roman" pitchFamily="18" charset="0"/>
                <a:cs typeface="Times New Roman" pitchFamily="18" charset="0"/>
              </a:rPr>
              <a:t>unnormalized</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That is, repeating group and non-repeating group exist 		simultaneously?</a:t>
            </a:r>
          </a:p>
          <a:p>
            <a:pPr>
              <a:buNone/>
            </a:pPr>
            <a:r>
              <a:rPr lang="en-US" sz="2000" dirty="0" smtClean="0">
                <a:latin typeface="Times New Roman" pitchFamily="18" charset="0"/>
                <a:cs typeface="Times New Roman" pitchFamily="18" charset="0"/>
              </a:rPr>
              <a:t>Then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Decompose the table into two new tables.</a:t>
            </a:r>
          </a:p>
          <a:p>
            <a:pPr>
              <a:buNone/>
            </a:pPr>
            <a:r>
              <a:rPr lang="en-US" sz="2000" dirty="0" smtClean="0">
                <a:latin typeface="Times New Roman" pitchFamily="18" charset="0"/>
                <a:cs typeface="Times New Roman" pitchFamily="18" charset="0"/>
              </a:rPr>
              <a:t>		ii) Identify PK for each table.</a:t>
            </a:r>
          </a:p>
          <a:p>
            <a:pPr>
              <a:buNone/>
            </a:pPr>
            <a:r>
              <a:rPr lang="en-US" sz="2000" dirty="0" smtClean="0">
                <a:latin typeface="Times New Roman" pitchFamily="18" charset="0"/>
                <a:cs typeface="Times New Roman" pitchFamily="18" charset="0"/>
              </a:rPr>
              <a:t>		ii) Set a table identifier.</a:t>
            </a:r>
          </a:p>
          <a:p>
            <a:pPr algn="just">
              <a:buNone/>
            </a:pPr>
            <a:endParaRPr lang="en-US" sz="2000" b="1"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39</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Functional Dependency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1066800" y="1447800"/>
            <a:ext cx="7086600" cy="4572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Functional Dependency (FD)</a:t>
            </a: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grpSp>
        <p:nvGrpSpPr>
          <p:cNvPr id="2054" name="Group 6"/>
          <p:cNvGrpSpPr>
            <a:grpSpLocks noChangeAspect="1"/>
          </p:cNvGrpSpPr>
          <p:nvPr/>
        </p:nvGrpSpPr>
        <p:grpSpPr bwMode="auto">
          <a:xfrm>
            <a:off x="1447800" y="2514015"/>
            <a:ext cx="7315199" cy="3479027"/>
            <a:chOff x="2535" y="8659"/>
            <a:chExt cx="6435" cy="2906"/>
          </a:xfrm>
        </p:grpSpPr>
        <p:sp>
          <p:nvSpPr>
            <p:cNvPr id="2055" name="AutoShape 7"/>
            <p:cNvSpPr>
              <a:spLocks noChangeAspect="1" noChangeArrowheads="1"/>
            </p:cNvSpPr>
            <p:nvPr/>
          </p:nvSpPr>
          <p:spPr bwMode="auto">
            <a:xfrm>
              <a:off x="2535" y="8820"/>
              <a:ext cx="6435" cy="23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2056" name="Text Box 8"/>
            <p:cNvSpPr txBox="1">
              <a:spLocks noChangeArrowheads="1"/>
            </p:cNvSpPr>
            <p:nvPr/>
          </p:nvSpPr>
          <p:spPr bwMode="auto">
            <a:xfrm>
              <a:off x="2818" y="8659"/>
              <a:ext cx="5749" cy="290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spcBef>
                  <a:spcPct val="0"/>
                </a:spcBef>
                <a:spcAft>
                  <a:spcPts val="60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Name	                Continent	      Area	     Length</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spcBef>
                  <a:spcPct val="0"/>
                </a:spcBef>
                <a:spcAft>
                  <a:spcPts val="60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Caspian Sea	Asia – Europe	    143244      760	</a:t>
              </a:r>
            </a:p>
            <a:p>
              <a:pPr marL="0" marR="0" lvl="0" indent="0" algn="l" defTabSz="914400" rtl="0" eaLnBrk="1" fontAlgn="base" latinLnBrk="0" hangingPunct="1">
                <a:spcBef>
                  <a:spcPct val="0"/>
                </a:spcBef>
                <a:spcAft>
                  <a:spcPts val="60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Superior	              North America	     31700       350	</a:t>
              </a:r>
            </a:p>
            <a:p>
              <a:pPr marL="0" marR="0" lvl="0" indent="0" algn="l" defTabSz="914400" rtl="0" eaLnBrk="1" fontAlgn="base" latinLnBrk="0" hangingPunct="1">
                <a:spcBef>
                  <a:spcPct val="0"/>
                </a:spcBef>
                <a:spcAft>
                  <a:spcPts val="60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Victoria	                     Africa	     26828</a:t>
              </a:r>
              <a:r>
                <a:rPr kumimoji="0" lang="en-US" sz="2000" b="0" i="0" u="none" strike="noStrike" cap="none" normalizeH="0" dirty="0" smtClean="0">
                  <a:ln>
                    <a:noFill/>
                  </a:ln>
                  <a:solidFill>
                    <a:schemeClr val="tx1"/>
                  </a:solidFill>
                  <a:effectLst/>
                  <a:latin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250	</a:t>
              </a:r>
            </a:p>
            <a:p>
              <a:pPr marL="0" marR="0" lvl="0" indent="0" algn="l" defTabSz="914400" rtl="0" eaLnBrk="1" fontAlgn="base" latinLnBrk="0" hangingPunct="1">
                <a:spcBef>
                  <a:spcPct val="0"/>
                </a:spcBef>
                <a:spcAft>
                  <a:spcPts val="60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Aral Sea	                      Asia	     24904</a:t>
              </a:r>
              <a:r>
                <a:rPr lang="en-US" sz="2000" dirty="0" smtClean="0">
                  <a:latin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280	</a:t>
              </a:r>
            </a:p>
            <a:p>
              <a:pPr marL="0" marR="0" lvl="0" indent="0" algn="l" defTabSz="914400" rtl="0" eaLnBrk="1" fontAlgn="base" latinLnBrk="0" hangingPunct="1">
                <a:spcBef>
                  <a:spcPct val="0"/>
                </a:spcBef>
                <a:spcAft>
                  <a:spcPts val="60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Huron	              North America	     23000</a:t>
              </a:r>
              <a:r>
                <a:rPr lang="en-US" sz="2000" dirty="0" smtClean="0">
                  <a:latin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206	</a:t>
              </a:r>
            </a:p>
            <a:p>
              <a:pPr marL="0" marR="0" lvl="0" indent="0" algn="l" defTabSz="914400" rtl="0" eaLnBrk="1" fontAlgn="base" latinLnBrk="0" hangingPunct="1">
                <a:spcBef>
                  <a:spcPct val="0"/>
                </a:spcBef>
                <a:spcAft>
                  <a:spcPts val="60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Michigan	North America	     22300</a:t>
              </a:r>
              <a:r>
                <a:rPr lang="en-US" sz="2000" dirty="0" smtClean="0">
                  <a:latin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307	</a:t>
              </a:r>
            </a:p>
            <a:p>
              <a:pPr marL="0" marR="0" lvl="0" indent="0" algn="l" defTabSz="914400" rtl="0" eaLnBrk="1" fontAlgn="base" latinLnBrk="0" hangingPunct="1">
                <a:spcBef>
                  <a:spcPct val="0"/>
                </a:spcBef>
                <a:spcAft>
                  <a:spcPts val="60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Tanganyika	      Africa	     12700</a:t>
              </a:r>
              <a:r>
                <a:rPr kumimoji="0" lang="en-US" sz="2000" b="0" i="0" u="none" strike="noStrike" cap="none" normalizeH="0" dirty="0" smtClean="0">
                  <a:ln>
                    <a:noFill/>
                  </a:ln>
                  <a:solidFill>
                    <a:schemeClr val="tx1"/>
                  </a:solidFill>
                  <a:effectLst/>
                  <a:latin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420	</a:t>
              </a:r>
            </a:p>
            <a:p>
              <a:pPr marL="0" marR="0" lvl="0" indent="0" algn="l" defTabSz="914400" rtl="0" eaLnBrk="1" fontAlgn="base" latinLnBrk="0" hangingPunct="1">
                <a:spcBef>
                  <a:spcPct val="0"/>
                </a:spcBef>
                <a:spcAft>
                  <a:spcPts val="60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grpSp>
      <p:sp>
        <p:nvSpPr>
          <p:cNvPr id="4097" name="Rectangle 1"/>
          <p:cNvSpPr>
            <a:spLocks noChangeArrowheads="1"/>
          </p:cNvSpPr>
          <p:nvPr/>
        </p:nvSpPr>
        <p:spPr bwMode="auto">
          <a:xfrm>
            <a:off x="1676400" y="2130623"/>
            <a:ext cx="1905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Lakes-of-The-World</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447800"/>
            <a:ext cx="7772400" cy="4724400"/>
          </a:xfrm>
          <a:prstGeom prst="rect">
            <a:avLst/>
          </a:prstGeom>
        </p:spPr>
        <p:txBody>
          <a:bodyPr/>
          <a:lstStyle/>
          <a:p>
            <a:pPr>
              <a:buNone/>
            </a:pPr>
            <a:r>
              <a:rPr lang="en-US" sz="2000" dirty="0" smtClean="0">
                <a:latin typeface="Times New Roman" pitchFamily="18" charset="0"/>
                <a:cs typeface="Times New Roman" pitchFamily="18" charset="0"/>
              </a:rPr>
              <a:t>SALES (</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-No, </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-Name, Store-Branch, Department, Item-No, Item-Description, Sale-Price)</a:t>
            </a:r>
          </a:p>
          <a:p>
            <a:pPr>
              <a:buNone/>
            </a:pPr>
            <a:r>
              <a:rPr lang="en-US" sz="1400" b="1"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buNone/>
            </a:pPr>
            <a:r>
              <a:rPr lang="en-US" sz="2000" b="1" u="sng" dirty="0" smtClean="0">
                <a:latin typeface="Times New Roman" pitchFamily="18" charset="0"/>
                <a:cs typeface="Times New Roman" pitchFamily="18" charset="0"/>
              </a:rPr>
              <a:t>FIRST NORMAL FORM (1NF)</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Non-Repeating group:  </a:t>
            </a:r>
            <a:r>
              <a:rPr lang="en-US" sz="1800" b="1" dirty="0" err="1" smtClean="0">
                <a:latin typeface="Times New Roman" pitchFamily="18" charset="0"/>
                <a:cs typeface="Times New Roman" pitchFamily="18" charset="0"/>
              </a:rPr>
              <a:t>Emp</a:t>
            </a:r>
            <a:r>
              <a:rPr lang="en-US" sz="1800" b="1" dirty="0" smtClean="0">
                <a:latin typeface="Times New Roman" pitchFamily="18" charset="0"/>
                <a:cs typeface="Times New Roman" pitchFamily="18" charset="0"/>
              </a:rPr>
              <a:t>-No, </a:t>
            </a:r>
            <a:r>
              <a:rPr lang="en-US" sz="1800" b="1" dirty="0" err="1" smtClean="0">
                <a:latin typeface="Times New Roman" pitchFamily="18" charset="0"/>
                <a:cs typeface="Times New Roman" pitchFamily="18" charset="0"/>
              </a:rPr>
              <a:t>Emp</a:t>
            </a:r>
            <a:r>
              <a:rPr lang="en-US" sz="1800" b="1" dirty="0" smtClean="0">
                <a:latin typeface="Times New Roman" pitchFamily="18" charset="0"/>
                <a:cs typeface="Times New Roman" pitchFamily="18" charset="0"/>
              </a:rPr>
              <a:t>-Name, Store-Branch, Department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Repeating group: </a:t>
            </a:r>
            <a:r>
              <a:rPr lang="en-US" sz="2000" b="1" dirty="0" smtClean="0">
                <a:latin typeface="Times New Roman" pitchFamily="18" charset="0"/>
                <a:cs typeface="Times New Roman" pitchFamily="18" charset="0"/>
              </a:rPr>
              <a:t>Item-No, Item-Description, Sale-Price</a:t>
            </a:r>
            <a:endParaRPr lang="en-US" sz="20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First table with non-repeating groups:</a:t>
            </a:r>
          </a:p>
          <a:p>
            <a:pPr>
              <a:buNone/>
            </a:pPr>
            <a:r>
              <a:rPr lang="en-US" sz="2000" b="1" dirty="0" smtClean="0">
                <a:latin typeface="Times New Roman" pitchFamily="18" charset="0"/>
                <a:cs typeface="Times New Roman" pitchFamily="18" charset="0"/>
              </a:rPr>
              <a:t>SALESPERSON (</a:t>
            </a:r>
            <a:r>
              <a:rPr lang="en-US" sz="2000" b="1" u="sng" dirty="0" err="1" smtClean="0">
                <a:latin typeface="Times New Roman" pitchFamily="18" charset="0"/>
                <a:cs typeface="Times New Roman" pitchFamily="18" charset="0"/>
              </a:rPr>
              <a:t>Emp</a:t>
            </a:r>
            <a:r>
              <a:rPr lang="en-US" sz="2000" b="1" u="sng" dirty="0" smtClean="0">
                <a:latin typeface="Times New Roman" pitchFamily="18" charset="0"/>
                <a:cs typeface="Times New Roman" pitchFamily="18" charset="0"/>
              </a:rPr>
              <a:t>-No</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-Name, Store-Branch, Department)</a:t>
            </a:r>
            <a:endParaRPr lang="en-US" sz="20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Second table with table identifier and all repeating groups:</a:t>
            </a:r>
          </a:p>
          <a:p>
            <a:pPr>
              <a:buNone/>
            </a:pPr>
            <a:r>
              <a:rPr lang="en-US" sz="2000" b="1" dirty="0" smtClean="0">
                <a:latin typeface="Times New Roman" pitchFamily="18" charset="0"/>
                <a:cs typeface="Times New Roman" pitchFamily="18" charset="0"/>
              </a:rPr>
              <a:t>SALES (</a:t>
            </a:r>
            <a:r>
              <a:rPr lang="en-US" sz="2000" b="1" u="sng" dirty="0" err="1" smtClean="0">
                <a:latin typeface="Times New Roman" pitchFamily="18" charset="0"/>
                <a:cs typeface="Times New Roman" pitchFamily="18" charset="0"/>
              </a:rPr>
              <a:t>Emp</a:t>
            </a:r>
            <a:r>
              <a:rPr lang="en-US" sz="2000" b="1" u="sng" dirty="0" smtClean="0">
                <a:latin typeface="Times New Roman" pitchFamily="18" charset="0"/>
                <a:cs typeface="Times New Roman" pitchFamily="18" charset="0"/>
              </a:rPr>
              <a:t>-No</a:t>
            </a:r>
            <a:r>
              <a:rPr lang="en-US" sz="2000" b="1"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Item-No</a:t>
            </a:r>
            <a:r>
              <a:rPr lang="en-US" sz="2000" b="1" dirty="0" smtClean="0">
                <a:latin typeface="Times New Roman" pitchFamily="18" charset="0"/>
                <a:cs typeface="Times New Roman" pitchFamily="18" charset="0"/>
              </a:rPr>
              <a:t>, Item-Description, Sale-Price)</a:t>
            </a:r>
            <a:endParaRPr lang="en-US" sz="2000" dirty="0" smtClean="0">
              <a:latin typeface="Times New Roman" pitchFamily="18" charset="0"/>
              <a:cs typeface="Times New Roman" pitchFamily="18" charset="0"/>
            </a:endParaRPr>
          </a:p>
          <a:p>
            <a:pPr>
              <a:buNone/>
            </a:pPr>
            <a:endParaRPr lang="en-US" sz="12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Here </a:t>
            </a:r>
            <a:r>
              <a:rPr lang="en-US" sz="2000" b="1" u="sng" dirty="0" err="1" smtClean="0">
                <a:latin typeface="Times New Roman" pitchFamily="18" charset="0"/>
                <a:cs typeface="Times New Roman" pitchFamily="18" charset="0"/>
              </a:rPr>
              <a:t>Emp</a:t>
            </a:r>
            <a:r>
              <a:rPr lang="en-US" sz="2000" b="1" u="sng" dirty="0" smtClean="0">
                <a:latin typeface="Times New Roman" pitchFamily="18" charset="0"/>
                <a:cs typeface="Times New Roman" pitchFamily="18" charset="0"/>
              </a:rPr>
              <a:t>-No</a:t>
            </a:r>
            <a:r>
              <a:rPr lang="en-US" sz="2000" dirty="0" smtClean="0">
                <a:latin typeface="Times New Roman" pitchFamily="18" charset="0"/>
                <a:cs typeface="Times New Roman" pitchFamily="18" charset="0"/>
              </a:rPr>
              <a:t> is the table identifier.</a:t>
            </a:r>
            <a:endParaRPr lang="en-US" sz="2000" b="1"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40</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447800"/>
            <a:ext cx="7772400" cy="4724400"/>
          </a:xfrm>
          <a:prstGeom prst="rect">
            <a:avLst/>
          </a:prstGeom>
        </p:spPr>
        <p:txBody>
          <a:bodyPr/>
          <a:lstStyle/>
          <a:p>
            <a:pPr>
              <a:buNone/>
            </a:pPr>
            <a:r>
              <a:rPr lang="en-US" sz="1800" b="1" dirty="0" smtClean="0">
                <a:latin typeface="Times New Roman" pitchFamily="18" charset="0"/>
                <a:cs typeface="Times New Roman" pitchFamily="18" charset="0"/>
              </a:rPr>
              <a:t>SALESPERSON (</a:t>
            </a:r>
            <a:r>
              <a:rPr lang="en-US" sz="1800" b="1" u="sng" dirty="0" err="1" smtClean="0">
                <a:latin typeface="Times New Roman" pitchFamily="18" charset="0"/>
                <a:cs typeface="Times New Roman" pitchFamily="18" charset="0"/>
              </a:rPr>
              <a:t>Emp</a:t>
            </a:r>
            <a:r>
              <a:rPr lang="en-US" sz="1800" b="1" u="sng" dirty="0" smtClean="0">
                <a:latin typeface="Times New Roman" pitchFamily="18" charset="0"/>
                <a:cs typeface="Times New Roman" pitchFamily="18" charset="0"/>
              </a:rPr>
              <a:t>-No</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Emp</a:t>
            </a:r>
            <a:r>
              <a:rPr lang="en-US" sz="1800" b="1" dirty="0" smtClean="0">
                <a:latin typeface="Times New Roman" pitchFamily="18" charset="0"/>
                <a:cs typeface="Times New Roman" pitchFamily="18" charset="0"/>
              </a:rPr>
              <a:t>-Name, Store-Branch, Department)</a:t>
            </a:r>
            <a:endParaRPr lang="en-US" sz="1800"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SALES (</a:t>
            </a:r>
            <a:r>
              <a:rPr lang="en-US" sz="1800" b="1" u="sng" dirty="0" err="1" smtClean="0">
                <a:latin typeface="Times New Roman" pitchFamily="18" charset="0"/>
                <a:cs typeface="Times New Roman" pitchFamily="18" charset="0"/>
              </a:rPr>
              <a:t>Emp</a:t>
            </a:r>
            <a:r>
              <a:rPr lang="en-US" sz="1800" b="1" u="sng" dirty="0" smtClean="0">
                <a:latin typeface="Times New Roman" pitchFamily="18" charset="0"/>
                <a:cs typeface="Times New Roman" pitchFamily="18" charset="0"/>
              </a:rPr>
              <a:t>-No</a:t>
            </a:r>
            <a:r>
              <a:rPr lang="en-US" sz="1800" b="1" dirty="0" smtClean="0">
                <a:latin typeface="Times New Roman" pitchFamily="18" charset="0"/>
                <a:cs typeface="Times New Roman" pitchFamily="18" charset="0"/>
              </a:rPr>
              <a:t>, </a:t>
            </a:r>
            <a:r>
              <a:rPr lang="en-US" sz="1800" b="1" u="sng" dirty="0" smtClean="0">
                <a:latin typeface="Times New Roman" pitchFamily="18" charset="0"/>
                <a:cs typeface="Times New Roman" pitchFamily="18" charset="0"/>
              </a:rPr>
              <a:t>Item-No</a:t>
            </a:r>
            <a:r>
              <a:rPr lang="en-US" sz="1800" b="1" dirty="0" smtClean="0">
                <a:latin typeface="Times New Roman" pitchFamily="18" charset="0"/>
                <a:cs typeface="Times New Roman" pitchFamily="18" charset="0"/>
              </a:rPr>
              <a:t>, Item-Description, Sale-Price)</a:t>
            </a:r>
          </a:p>
          <a:p>
            <a:pPr>
              <a:buNone/>
            </a:pPr>
            <a:endParaRPr lang="en-US" sz="1400" dirty="0" smtClean="0">
              <a:latin typeface="Times New Roman" pitchFamily="18" charset="0"/>
              <a:cs typeface="Times New Roman" pitchFamily="18" charset="0"/>
            </a:endParaRPr>
          </a:p>
          <a:p>
            <a:pPr>
              <a:buNone/>
            </a:pPr>
            <a:r>
              <a:rPr lang="en-US" sz="2000" b="1" u="sng" dirty="0" smtClean="0">
                <a:latin typeface="Times New Roman" pitchFamily="18" charset="0"/>
                <a:cs typeface="Times New Roman" pitchFamily="18" charset="0"/>
              </a:rPr>
              <a:t>SECOND NORMAL FORM (2NF)</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Test Condition 2:</a:t>
            </a:r>
            <a:r>
              <a:rPr lang="en-US" sz="2000" dirty="0" smtClean="0">
                <a:latin typeface="Times New Roman" pitchFamily="18" charset="0"/>
                <a:cs typeface="Times New Roman" pitchFamily="18" charset="0"/>
              </a:rPr>
              <a:t> Data anomalies occur?  Partial dependency exists?</a:t>
            </a:r>
          </a:p>
          <a:p>
            <a:pPr>
              <a:buNone/>
            </a:pPr>
            <a:r>
              <a:rPr lang="en-US" sz="2000" dirty="0" smtClean="0">
                <a:latin typeface="Times New Roman" pitchFamily="18" charset="0"/>
                <a:cs typeface="Times New Roman" pitchFamily="18" charset="0"/>
              </a:rPr>
              <a:t>Then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Decompose the table into two new tables.</a:t>
            </a:r>
          </a:p>
          <a:p>
            <a:pPr>
              <a:buNone/>
            </a:pPr>
            <a:r>
              <a:rPr lang="en-US" sz="2000" dirty="0" smtClean="0">
                <a:latin typeface="Times New Roman" pitchFamily="18" charset="0"/>
                <a:cs typeface="Times New Roman" pitchFamily="18" charset="0"/>
              </a:rPr>
              <a:t>		ii) Identify PK for each table.</a:t>
            </a:r>
          </a:p>
          <a:p>
            <a:pPr>
              <a:buNone/>
            </a:pPr>
            <a:r>
              <a:rPr lang="en-US" sz="12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In </a:t>
            </a:r>
            <a:r>
              <a:rPr lang="en-US" sz="2000" b="1" dirty="0" smtClean="0">
                <a:latin typeface="Times New Roman" pitchFamily="18" charset="0"/>
                <a:cs typeface="Times New Roman" pitchFamily="18" charset="0"/>
              </a:rPr>
              <a:t>SALES</a:t>
            </a:r>
            <a:r>
              <a:rPr lang="en-US" sz="2000" dirty="0" smtClean="0">
                <a:latin typeface="Times New Roman" pitchFamily="18" charset="0"/>
                <a:cs typeface="Times New Roman" pitchFamily="18" charset="0"/>
              </a:rPr>
              <a:t> relation, attribute </a:t>
            </a:r>
            <a:r>
              <a:rPr lang="en-US" sz="2000" b="1" dirty="0" smtClean="0">
                <a:latin typeface="Times New Roman" pitchFamily="18" charset="0"/>
                <a:cs typeface="Times New Roman" pitchFamily="18" charset="0"/>
              </a:rPr>
              <a:t>Sale-Price is</a:t>
            </a:r>
            <a:r>
              <a:rPr lang="en-US" sz="2000" dirty="0" smtClean="0">
                <a:latin typeface="Times New Roman" pitchFamily="18" charset="0"/>
                <a:cs typeface="Times New Roman" pitchFamily="18" charset="0"/>
              </a:rPr>
              <a:t> fully dependent on the composite PK (</a:t>
            </a:r>
            <a:r>
              <a:rPr lang="en-US" sz="2000" b="1" u="sng" dirty="0" err="1" smtClean="0">
                <a:latin typeface="Times New Roman" pitchFamily="18" charset="0"/>
                <a:cs typeface="Times New Roman" pitchFamily="18" charset="0"/>
              </a:rPr>
              <a:t>Emp</a:t>
            </a:r>
            <a:r>
              <a:rPr lang="en-US" sz="2000" b="1" u="sng" dirty="0" smtClean="0">
                <a:latin typeface="Times New Roman" pitchFamily="18" charset="0"/>
                <a:cs typeface="Times New Roman" pitchFamily="18" charset="0"/>
              </a:rPr>
              <a:t>-No</a:t>
            </a:r>
            <a:r>
              <a:rPr lang="en-US" sz="2000" b="1"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Item-No</a:t>
            </a:r>
            <a:r>
              <a:rPr lang="en-US" sz="2000" dirty="0" smtClean="0">
                <a:latin typeface="Times New Roman" pitchFamily="18" charset="0"/>
                <a:cs typeface="Times New Roman" pitchFamily="18" charset="0"/>
              </a:rPr>
              <a:t>). The attribute </a:t>
            </a:r>
            <a:r>
              <a:rPr lang="en-US" sz="2000" b="1" dirty="0" smtClean="0">
                <a:latin typeface="Times New Roman" pitchFamily="18" charset="0"/>
                <a:cs typeface="Times New Roman" pitchFamily="18" charset="0"/>
              </a:rPr>
              <a:t>Item-Description</a:t>
            </a:r>
            <a:r>
              <a:rPr lang="en-US" sz="2000" dirty="0" smtClean="0">
                <a:latin typeface="Times New Roman" pitchFamily="18" charset="0"/>
                <a:cs typeface="Times New Roman" pitchFamily="18" charset="0"/>
              </a:rPr>
              <a:t> depends only on </a:t>
            </a:r>
            <a:r>
              <a:rPr lang="en-US" sz="2000" b="1" u="sng" dirty="0" smtClean="0">
                <a:latin typeface="Times New Roman" pitchFamily="18" charset="0"/>
                <a:cs typeface="Times New Roman" pitchFamily="18" charset="0"/>
              </a:rPr>
              <a:t>Item-No</a:t>
            </a:r>
            <a:r>
              <a:rPr lang="en-US" sz="2000" dirty="0" smtClean="0">
                <a:latin typeface="Times New Roman" pitchFamily="18" charset="0"/>
                <a:cs typeface="Times New Roman" pitchFamily="18" charset="0"/>
              </a:rPr>
              <a:t>. This is shown below.</a:t>
            </a: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41</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81922" name="Group 2"/>
          <p:cNvGrpSpPr>
            <a:grpSpLocks noChangeAspect="1"/>
          </p:cNvGrpSpPr>
          <p:nvPr/>
        </p:nvGrpSpPr>
        <p:grpSpPr bwMode="auto">
          <a:xfrm>
            <a:off x="1295400" y="5318100"/>
            <a:ext cx="6913563" cy="1082700"/>
            <a:chOff x="1440" y="10605"/>
            <a:chExt cx="9207" cy="1704"/>
          </a:xfrm>
        </p:grpSpPr>
        <p:sp>
          <p:nvSpPr>
            <p:cNvPr id="81923" name="AutoShape 3"/>
            <p:cNvSpPr>
              <a:spLocks noChangeAspect="1" noChangeArrowheads="1"/>
            </p:cNvSpPr>
            <p:nvPr/>
          </p:nvSpPr>
          <p:spPr bwMode="auto">
            <a:xfrm>
              <a:off x="1440" y="10670"/>
              <a:ext cx="9207" cy="16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sz="1200">
                <a:latin typeface="Times New Roman" pitchFamily="18" charset="0"/>
                <a:cs typeface="Times New Roman" pitchFamily="18" charset="0"/>
              </a:endParaRPr>
            </a:p>
          </p:txBody>
        </p:sp>
        <p:grpSp>
          <p:nvGrpSpPr>
            <p:cNvPr id="81924" name="Group 4"/>
            <p:cNvGrpSpPr>
              <a:grpSpLocks/>
            </p:cNvGrpSpPr>
            <p:nvPr/>
          </p:nvGrpSpPr>
          <p:grpSpPr bwMode="auto">
            <a:xfrm>
              <a:off x="2646" y="10605"/>
              <a:ext cx="6885" cy="1445"/>
              <a:chOff x="2646" y="10605"/>
              <a:chExt cx="6885" cy="1445"/>
            </a:xfrm>
          </p:grpSpPr>
          <p:sp>
            <p:nvSpPr>
              <p:cNvPr id="81925" name="Text Box 5"/>
              <p:cNvSpPr txBox="1">
                <a:spLocks noChangeArrowheads="1"/>
              </p:cNvSpPr>
              <p:nvPr/>
            </p:nvSpPr>
            <p:spPr bwMode="auto">
              <a:xfrm>
                <a:off x="2646" y="10605"/>
                <a:ext cx="5971" cy="545"/>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SALES (</a:t>
                </a:r>
                <a:r>
                  <a:rPr kumimoji="0" lang="en-US" b="1" i="0" u="sng" strike="noStrike" cap="none" normalizeH="0" baseline="0" dirty="0" err="1" smtClean="0">
                    <a:ln>
                      <a:noFill/>
                    </a:ln>
                    <a:solidFill>
                      <a:schemeClr val="tx1"/>
                    </a:solidFill>
                    <a:effectLst/>
                    <a:latin typeface="Times New Roman" pitchFamily="18" charset="0"/>
                    <a:cs typeface="Times New Roman" pitchFamily="18" charset="0"/>
                  </a:rPr>
                  <a:t>Emp</a:t>
                </a:r>
                <a:r>
                  <a:rPr kumimoji="0" lang="en-US" b="1" i="0" u="sng" strike="noStrike" cap="none" normalizeH="0" baseline="0" dirty="0" smtClean="0">
                    <a:ln>
                      <a:noFill/>
                    </a:ln>
                    <a:solidFill>
                      <a:schemeClr val="tx1"/>
                    </a:solidFill>
                    <a:effectLst/>
                    <a:latin typeface="Times New Roman" pitchFamily="18" charset="0"/>
                    <a:cs typeface="Times New Roman" pitchFamily="18" charset="0"/>
                  </a:rPr>
                  <a:t>-No</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b="1" i="0" u="sng" strike="noStrike" cap="none" normalizeH="0" baseline="0" dirty="0" smtClean="0">
                    <a:ln>
                      <a:noFill/>
                    </a:ln>
                    <a:solidFill>
                      <a:schemeClr val="tx1"/>
                    </a:solidFill>
                    <a:effectLst/>
                    <a:latin typeface="Times New Roman" pitchFamily="18" charset="0"/>
                    <a:cs typeface="Times New Roman" pitchFamily="18" charset="0"/>
                  </a:rPr>
                  <a:t>Item-No</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 Item-Description, Sale-Price)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1926" name="Line 6"/>
              <p:cNvSpPr>
                <a:spLocks noChangeShapeType="1"/>
              </p:cNvSpPr>
              <p:nvPr/>
            </p:nvSpPr>
            <p:spPr bwMode="auto">
              <a:xfrm>
                <a:off x="5565" y="11165"/>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Times New Roman" pitchFamily="18" charset="0"/>
                  <a:cs typeface="Times New Roman" pitchFamily="18" charset="0"/>
                </a:endParaRPr>
              </a:p>
            </p:txBody>
          </p:sp>
          <p:sp>
            <p:nvSpPr>
              <p:cNvPr id="81927" name="Line 7"/>
              <p:cNvSpPr>
                <a:spLocks noChangeShapeType="1"/>
              </p:cNvSpPr>
              <p:nvPr/>
            </p:nvSpPr>
            <p:spPr bwMode="auto">
              <a:xfrm>
                <a:off x="7602" y="11165"/>
                <a:ext cx="1" cy="18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sz="1200">
                  <a:latin typeface="Times New Roman" pitchFamily="18" charset="0"/>
                  <a:cs typeface="Times New Roman" pitchFamily="18" charset="0"/>
                </a:endParaRPr>
              </a:p>
            </p:txBody>
          </p:sp>
          <p:cxnSp>
            <p:nvCxnSpPr>
              <p:cNvPr id="81928" name="AutoShape 8"/>
              <p:cNvCxnSpPr>
                <a:cxnSpLocks noChangeShapeType="1"/>
                <a:stCxn id="81926" idx="1"/>
                <a:endCxn id="81927" idx="1"/>
              </p:cNvCxnSpPr>
              <p:nvPr/>
            </p:nvCxnSpPr>
            <p:spPr bwMode="auto">
              <a:xfrm rot="5400000" flipH="1" flipV="1">
                <a:off x="6584" y="10327"/>
                <a:ext cx="2" cy="2037"/>
              </a:xfrm>
              <a:prstGeom prst="straightConnector1">
                <a:avLst/>
              </a:prstGeom>
              <a:noFill/>
              <a:ln w="9525">
                <a:solidFill>
                  <a:srgbClr val="000000"/>
                </a:solidFill>
                <a:round/>
                <a:headEnd/>
                <a:tailEnd/>
              </a:ln>
            </p:spPr>
          </p:cxnSp>
          <p:sp>
            <p:nvSpPr>
              <p:cNvPr id="81929" name="Line 9"/>
              <p:cNvSpPr>
                <a:spLocks noChangeShapeType="1"/>
              </p:cNvSpPr>
              <p:nvPr/>
            </p:nvSpPr>
            <p:spPr bwMode="auto">
              <a:xfrm>
                <a:off x="4964" y="11870"/>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Times New Roman" pitchFamily="18" charset="0"/>
                  <a:cs typeface="Times New Roman" pitchFamily="18" charset="0"/>
                </a:endParaRPr>
              </a:p>
            </p:txBody>
          </p:sp>
          <p:sp>
            <p:nvSpPr>
              <p:cNvPr id="81930" name="Line 10"/>
              <p:cNvSpPr>
                <a:spLocks noChangeShapeType="1"/>
              </p:cNvSpPr>
              <p:nvPr/>
            </p:nvSpPr>
            <p:spPr bwMode="auto">
              <a:xfrm>
                <a:off x="9530" y="11255"/>
                <a:ext cx="1" cy="792"/>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sz="1200">
                  <a:latin typeface="Times New Roman" pitchFamily="18" charset="0"/>
                  <a:cs typeface="Times New Roman" pitchFamily="18" charset="0"/>
                </a:endParaRPr>
              </a:p>
            </p:txBody>
          </p:sp>
          <p:cxnSp>
            <p:nvCxnSpPr>
              <p:cNvPr id="81931" name="AutoShape 11"/>
              <p:cNvCxnSpPr>
                <a:cxnSpLocks noChangeShapeType="1"/>
                <a:stCxn id="81929" idx="1"/>
                <a:endCxn id="81930" idx="1"/>
              </p:cNvCxnSpPr>
              <p:nvPr/>
            </p:nvCxnSpPr>
            <p:spPr bwMode="auto">
              <a:xfrm rot="5400000" flipH="1" flipV="1">
                <a:off x="7246" y="9766"/>
                <a:ext cx="3" cy="4566"/>
              </a:xfrm>
              <a:prstGeom prst="straightConnector1">
                <a:avLst/>
              </a:prstGeom>
              <a:noFill/>
              <a:ln w="9525">
                <a:solidFill>
                  <a:srgbClr val="000000"/>
                </a:solidFill>
                <a:round/>
                <a:headEnd/>
                <a:tailEnd/>
              </a:ln>
            </p:spPr>
          </p:cxnSp>
          <p:sp>
            <p:nvSpPr>
              <p:cNvPr id="81932" name="AutoShape 12"/>
              <p:cNvSpPr>
                <a:spLocks/>
              </p:cNvSpPr>
              <p:nvPr/>
            </p:nvSpPr>
            <p:spPr bwMode="auto">
              <a:xfrm rot="16200000">
                <a:off x="4778" y="10782"/>
                <a:ext cx="360" cy="1635"/>
              </a:xfrm>
              <a:prstGeom prst="leftBrace">
                <a:avLst>
                  <a:gd name="adj1" fmla="val 3784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Times New Roman" pitchFamily="18" charset="0"/>
                  <a:cs typeface="Times New Roman" pitchFamily="18" charset="0"/>
                </a:endParaRPr>
              </a:p>
            </p:txBody>
          </p:sp>
        </p:gr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447800"/>
            <a:ext cx="7772400" cy="4724400"/>
          </a:xfrm>
          <a:prstGeom prst="rect">
            <a:avLst/>
          </a:prstGeom>
        </p:spPr>
        <p:txBody>
          <a:bodyPr/>
          <a:lstStyle/>
          <a:p>
            <a:pPr>
              <a:buNone/>
            </a:pPr>
            <a:r>
              <a:rPr lang="en-US" sz="1800" b="1" dirty="0" smtClean="0">
                <a:latin typeface="Times New Roman" pitchFamily="18" charset="0"/>
                <a:cs typeface="Times New Roman" pitchFamily="18" charset="0"/>
              </a:rPr>
              <a:t>SALESPERSON (</a:t>
            </a:r>
            <a:r>
              <a:rPr lang="en-US" sz="1800" b="1" u="sng" dirty="0" err="1" smtClean="0">
                <a:latin typeface="Times New Roman" pitchFamily="18" charset="0"/>
                <a:cs typeface="Times New Roman" pitchFamily="18" charset="0"/>
              </a:rPr>
              <a:t>Emp</a:t>
            </a:r>
            <a:r>
              <a:rPr lang="en-US" sz="1800" b="1" u="sng" dirty="0" smtClean="0">
                <a:latin typeface="Times New Roman" pitchFamily="18" charset="0"/>
                <a:cs typeface="Times New Roman" pitchFamily="18" charset="0"/>
              </a:rPr>
              <a:t>-No</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Emp</a:t>
            </a:r>
            <a:r>
              <a:rPr lang="en-US" sz="1800" b="1" dirty="0" smtClean="0">
                <a:latin typeface="Times New Roman" pitchFamily="18" charset="0"/>
                <a:cs typeface="Times New Roman" pitchFamily="18" charset="0"/>
              </a:rPr>
              <a:t>-Name, Store-Branch, Department)</a:t>
            </a:r>
            <a:endParaRPr lang="en-US" sz="1800"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SALES (</a:t>
            </a:r>
            <a:r>
              <a:rPr lang="en-US" sz="1800" b="1" u="sng" dirty="0" err="1" smtClean="0">
                <a:latin typeface="Times New Roman" pitchFamily="18" charset="0"/>
                <a:cs typeface="Times New Roman" pitchFamily="18" charset="0"/>
              </a:rPr>
              <a:t>Emp</a:t>
            </a:r>
            <a:r>
              <a:rPr lang="en-US" sz="1800" b="1" u="sng" dirty="0" smtClean="0">
                <a:latin typeface="Times New Roman" pitchFamily="18" charset="0"/>
                <a:cs typeface="Times New Roman" pitchFamily="18" charset="0"/>
              </a:rPr>
              <a:t>-No</a:t>
            </a:r>
            <a:r>
              <a:rPr lang="en-US" sz="1800" b="1" dirty="0" smtClean="0">
                <a:latin typeface="Times New Roman" pitchFamily="18" charset="0"/>
                <a:cs typeface="Times New Roman" pitchFamily="18" charset="0"/>
              </a:rPr>
              <a:t>, </a:t>
            </a:r>
            <a:r>
              <a:rPr lang="en-US" sz="1800" b="1" u="sng" dirty="0" smtClean="0">
                <a:latin typeface="Times New Roman" pitchFamily="18" charset="0"/>
                <a:cs typeface="Times New Roman" pitchFamily="18" charset="0"/>
              </a:rPr>
              <a:t>Item-No</a:t>
            </a:r>
            <a:r>
              <a:rPr lang="en-US" sz="1800" b="1" dirty="0" smtClean="0">
                <a:latin typeface="Times New Roman" pitchFamily="18" charset="0"/>
                <a:cs typeface="Times New Roman" pitchFamily="18" charset="0"/>
              </a:rPr>
              <a:t>, Item-Description, Sale-Price)</a:t>
            </a: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r>
              <a:rPr lang="en-US" sz="2000" b="1" u="sng" dirty="0" smtClean="0">
                <a:latin typeface="Times New Roman" pitchFamily="18" charset="0"/>
                <a:cs typeface="Times New Roman" pitchFamily="18" charset="0"/>
              </a:rPr>
              <a:t>SECOND NORMAL FORM (2NF)</a:t>
            </a: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Now break the </a:t>
            </a:r>
            <a:r>
              <a:rPr lang="en-US" sz="2000" b="1" dirty="0" smtClean="0">
                <a:latin typeface="Times New Roman" pitchFamily="18" charset="0"/>
                <a:cs typeface="Times New Roman" pitchFamily="18" charset="0"/>
              </a:rPr>
              <a:t>SALES</a:t>
            </a:r>
            <a:r>
              <a:rPr lang="en-US" sz="2000" dirty="0" smtClean="0">
                <a:latin typeface="Times New Roman" pitchFamily="18" charset="0"/>
                <a:cs typeface="Times New Roman" pitchFamily="18" charset="0"/>
              </a:rPr>
              <a:t> relation into two new relations so that partial dependency does not exist.</a:t>
            </a:r>
          </a:p>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SALESPERSON-ITEM (</a:t>
            </a:r>
            <a:r>
              <a:rPr lang="en-US" sz="2000" b="1" u="sng" dirty="0" err="1" smtClean="0">
                <a:latin typeface="Times New Roman" pitchFamily="18" charset="0"/>
                <a:cs typeface="Times New Roman" pitchFamily="18" charset="0"/>
              </a:rPr>
              <a:t>Emp</a:t>
            </a:r>
            <a:r>
              <a:rPr lang="en-US" sz="2000" b="1" u="sng" dirty="0" smtClean="0">
                <a:latin typeface="Times New Roman" pitchFamily="18" charset="0"/>
                <a:cs typeface="Times New Roman" pitchFamily="18" charset="0"/>
              </a:rPr>
              <a:t>-No</a:t>
            </a:r>
            <a:r>
              <a:rPr lang="en-US" sz="2000" b="1"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Item-No</a:t>
            </a:r>
            <a:r>
              <a:rPr lang="en-US" sz="2000" b="1" dirty="0" smtClean="0">
                <a:latin typeface="Times New Roman" pitchFamily="18" charset="0"/>
                <a:cs typeface="Times New Roman" pitchFamily="18" charset="0"/>
              </a:rPr>
              <a:t>, Sale-Price)</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ITEM-INFO (</a:t>
            </a:r>
            <a:r>
              <a:rPr lang="en-US" sz="2000" b="1" u="sng" dirty="0" smtClean="0">
                <a:latin typeface="Times New Roman" pitchFamily="18" charset="0"/>
                <a:cs typeface="Times New Roman" pitchFamily="18" charset="0"/>
              </a:rPr>
              <a:t>Item-No</a:t>
            </a:r>
            <a:r>
              <a:rPr lang="en-US" sz="2000" b="1" dirty="0" smtClean="0">
                <a:latin typeface="Times New Roman" pitchFamily="18" charset="0"/>
                <a:cs typeface="Times New Roman" pitchFamily="18" charset="0"/>
              </a:rPr>
              <a:t>, Item-Description)</a:t>
            </a: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42</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447800"/>
            <a:ext cx="7772400" cy="4724400"/>
          </a:xfrm>
          <a:prstGeom prst="rect">
            <a:avLst/>
          </a:prstGeom>
        </p:spPr>
        <p:txBody>
          <a:bodyPr/>
          <a:lstStyle/>
          <a:p>
            <a:pPr>
              <a:buNone/>
            </a:pPr>
            <a:r>
              <a:rPr lang="en-US" sz="1800" b="1" dirty="0" smtClean="0">
                <a:latin typeface="Times New Roman" pitchFamily="18" charset="0"/>
                <a:cs typeface="Times New Roman" pitchFamily="18" charset="0"/>
              </a:rPr>
              <a:t>SALESPERSON (</a:t>
            </a:r>
            <a:r>
              <a:rPr lang="en-US" sz="1800" b="1" u="sng" dirty="0" err="1" smtClean="0">
                <a:latin typeface="Times New Roman" pitchFamily="18" charset="0"/>
                <a:cs typeface="Times New Roman" pitchFamily="18" charset="0"/>
              </a:rPr>
              <a:t>Emp</a:t>
            </a:r>
            <a:r>
              <a:rPr lang="en-US" sz="1800" b="1" u="sng" dirty="0" smtClean="0">
                <a:latin typeface="Times New Roman" pitchFamily="18" charset="0"/>
                <a:cs typeface="Times New Roman" pitchFamily="18" charset="0"/>
              </a:rPr>
              <a:t>-No</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Emp</a:t>
            </a:r>
            <a:r>
              <a:rPr lang="en-US" sz="1800" b="1" dirty="0" smtClean="0">
                <a:latin typeface="Times New Roman" pitchFamily="18" charset="0"/>
                <a:cs typeface="Times New Roman" pitchFamily="18" charset="0"/>
              </a:rPr>
              <a:t>-Name, Store-Branch, Department)</a:t>
            </a:r>
            <a:endParaRPr lang="en-US" sz="1800"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SALESPERSON-ITEM (</a:t>
            </a:r>
            <a:r>
              <a:rPr lang="en-US" sz="1800" b="1" u="sng" dirty="0" err="1" smtClean="0">
                <a:latin typeface="Times New Roman" pitchFamily="18" charset="0"/>
                <a:cs typeface="Times New Roman" pitchFamily="18" charset="0"/>
              </a:rPr>
              <a:t>Emp</a:t>
            </a:r>
            <a:r>
              <a:rPr lang="en-US" sz="1800" b="1" u="sng" dirty="0" smtClean="0">
                <a:latin typeface="Times New Roman" pitchFamily="18" charset="0"/>
                <a:cs typeface="Times New Roman" pitchFamily="18" charset="0"/>
              </a:rPr>
              <a:t>-No</a:t>
            </a:r>
            <a:r>
              <a:rPr lang="en-US" sz="1800" b="1" dirty="0" smtClean="0">
                <a:latin typeface="Times New Roman" pitchFamily="18" charset="0"/>
                <a:cs typeface="Times New Roman" pitchFamily="18" charset="0"/>
              </a:rPr>
              <a:t>, </a:t>
            </a:r>
            <a:r>
              <a:rPr lang="en-US" sz="1800" b="1" u="sng" dirty="0" smtClean="0">
                <a:latin typeface="Times New Roman" pitchFamily="18" charset="0"/>
                <a:cs typeface="Times New Roman" pitchFamily="18" charset="0"/>
              </a:rPr>
              <a:t>Item-No</a:t>
            </a:r>
            <a:r>
              <a:rPr lang="en-US" sz="1800" b="1" dirty="0" smtClean="0">
                <a:latin typeface="Times New Roman" pitchFamily="18" charset="0"/>
                <a:cs typeface="Times New Roman" pitchFamily="18" charset="0"/>
              </a:rPr>
              <a:t>, Sale-Price)</a:t>
            </a:r>
            <a:endParaRPr lang="en-US" sz="1800"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ITEM-INFO (</a:t>
            </a:r>
            <a:r>
              <a:rPr lang="en-US" sz="1800" b="1" u="sng" dirty="0" smtClean="0">
                <a:latin typeface="Times New Roman" pitchFamily="18" charset="0"/>
                <a:cs typeface="Times New Roman" pitchFamily="18" charset="0"/>
              </a:rPr>
              <a:t>Item-No</a:t>
            </a:r>
            <a:r>
              <a:rPr lang="en-US" sz="1800" b="1" dirty="0" smtClean="0">
                <a:latin typeface="Times New Roman" pitchFamily="18" charset="0"/>
                <a:cs typeface="Times New Roman" pitchFamily="18" charset="0"/>
              </a:rPr>
              <a:t>, Item-Description)</a:t>
            </a:r>
          </a:p>
          <a:p>
            <a:pPr>
              <a:buNone/>
            </a:pPr>
            <a:endParaRPr lang="en-US" sz="1800" dirty="0" smtClean="0">
              <a:latin typeface="Times New Roman" pitchFamily="18" charset="0"/>
              <a:cs typeface="Times New Roman" pitchFamily="18" charset="0"/>
            </a:endParaRPr>
          </a:p>
          <a:p>
            <a:pPr>
              <a:buNone/>
            </a:pPr>
            <a:r>
              <a:rPr lang="en-US" sz="2000" b="1" u="sng" dirty="0" smtClean="0">
                <a:latin typeface="Times New Roman" pitchFamily="18" charset="0"/>
                <a:cs typeface="Times New Roman" pitchFamily="18" charset="0"/>
              </a:rPr>
              <a:t>THORD NORMAL FORM (3NF)</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Test Condition 3:</a:t>
            </a:r>
            <a:r>
              <a:rPr lang="en-US" sz="2000" dirty="0" smtClean="0">
                <a:latin typeface="Times New Roman" pitchFamily="18" charset="0"/>
                <a:cs typeface="Times New Roman" pitchFamily="18" charset="0"/>
              </a:rPr>
              <a:t> Data anomalies occur? Transitive dependency exists?</a:t>
            </a:r>
          </a:p>
          <a:p>
            <a:pPr>
              <a:buNone/>
            </a:pPr>
            <a:r>
              <a:rPr lang="en-US" sz="2000" dirty="0" smtClean="0">
                <a:latin typeface="Times New Roman" pitchFamily="18" charset="0"/>
                <a:cs typeface="Times New Roman" pitchFamily="18" charset="0"/>
              </a:rPr>
              <a:t>Then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Decompose the table into two new tables.</a:t>
            </a:r>
          </a:p>
          <a:p>
            <a:pPr>
              <a:buNone/>
            </a:pPr>
            <a:r>
              <a:rPr lang="en-US" sz="2000" dirty="0" smtClean="0">
                <a:latin typeface="Times New Roman" pitchFamily="18" charset="0"/>
                <a:cs typeface="Times New Roman" pitchFamily="18" charset="0"/>
              </a:rPr>
              <a:t>		ii) Identify PK for each table.</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In </a:t>
            </a:r>
            <a:r>
              <a:rPr lang="en-US" sz="2000" b="1" dirty="0" smtClean="0">
                <a:latin typeface="Times New Roman" pitchFamily="18" charset="0"/>
                <a:cs typeface="Times New Roman" pitchFamily="18" charset="0"/>
              </a:rPr>
              <a:t>SALESPERSON</a:t>
            </a:r>
            <a:r>
              <a:rPr lang="en-US" sz="2000" dirty="0" smtClean="0">
                <a:latin typeface="Times New Roman" pitchFamily="18" charset="0"/>
                <a:cs typeface="Times New Roman" pitchFamily="18" charset="0"/>
              </a:rPr>
              <a:t> relation, attribute </a:t>
            </a:r>
            <a:r>
              <a:rPr lang="en-US" sz="2000" b="1" dirty="0" smtClean="0">
                <a:latin typeface="Times New Roman" pitchFamily="18" charset="0"/>
                <a:cs typeface="Times New Roman" pitchFamily="18" charset="0"/>
              </a:rPr>
              <a:t>Department</a:t>
            </a:r>
            <a:r>
              <a:rPr lang="en-US" sz="2000" dirty="0" smtClean="0">
                <a:latin typeface="Times New Roman" pitchFamily="18" charset="0"/>
                <a:cs typeface="Times New Roman" pitchFamily="18" charset="0"/>
              </a:rPr>
              <a:t> is transitively dependent on the PK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-No.</a:t>
            </a:r>
            <a:r>
              <a:rPr lang="en-US" sz="2000" dirty="0" smtClean="0">
                <a:latin typeface="Times New Roman" pitchFamily="18" charset="0"/>
                <a:cs typeface="Times New Roman" pitchFamily="18" charset="0"/>
              </a:rPr>
              <a:t> This is shown below.</a:t>
            </a:r>
          </a:p>
          <a:p>
            <a:pPr>
              <a:buNone/>
            </a:pPr>
            <a:r>
              <a:rPr lang="en-US" sz="2000"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SALESPERSON (</a:t>
            </a:r>
            <a:r>
              <a:rPr lang="en-US" sz="2000" b="1" u="sng" dirty="0" err="1" smtClean="0">
                <a:latin typeface="Times New Roman" pitchFamily="18" charset="0"/>
                <a:cs typeface="Times New Roman" pitchFamily="18" charset="0"/>
              </a:rPr>
              <a:t>Emp</a:t>
            </a:r>
            <a:r>
              <a:rPr lang="en-US" sz="2000" b="1" u="sng" dirty="0" smtClean="0">
                <a:latin typeface="Times New Roman" pitchFamily="18" charset="0"/>
                <a:cs typeface="Times New Roman" pitchFamily="18" charset="0"/>
              </a:rPr>
              <a:t>-No</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-Name, Store-Branch, Department)</a:t>
            </a: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43</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447800"/>
            <a:ext cx="7772400" cy="4724400"/>
          </a:xfrm>
          <a:prstGeom prst="rect">
            <a:avLst/>
          </a:prstGeom>
        </p:spPr>
        <p:txBody>
          <a:bodyPr/>
          <a:lstStyle/>
          <a:p>
            <a:pPr>
              <a:buNone/>
            </a:pPr>
            <a:r>
              <a:rPr lang="en-US" sz="1800" b="1" dirty="0" smtClean="0">
                <a:latin typeface="Times New Roman" pitchFamily="18" charset="0"/>
                <a:cs typeface="Times New Roman" pitchFamily="18" charset="0"/>
              </a:rPr>
              <a:t>SALESPERSON (</a:t>
            </a:r>
            <a:r>
              <a:rPr lang="en-US" sz="1800" b="1" u="sng" dirty="0" err="1" smtClean="0">
                <a:latin typeface="Times New Roman" pitchFamily="18" charset="0"/>
                <a:cs typeface="Times New Roman" pitchFamily="18" charset="0"/>
              </a:rPr>
              <a:t>Emp</a:t>
            </a:r>
            <a:r>
              <a:rPr lang="en-US" sz="1800" b="1" u="sng" dirty="0" smtClean="0">
                <a:latin typeface="Times New Roman" pitchFamily="18" charset="0"/>
                <a:cs typeface="Times New Roman" pitchFamily="18" charset="0"/>
              </a:rPr>
              <a:t>-No</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Emp</a:t>
            </a:r>
            <a:r>
              <a:rPr lang="en-US" sz="1800" b="1" dirty="0" smtClean="0">
                <a:latin typeface="Times New Roman" pitchFamily="18" charset="0"/>
                <a:cs typeface="Times New Roman" pitchFamily="18" charset="0"/>
              </a:rPr>
              <a:t>-Name, Store-Branch, Department)</a:t>
            </a:r>
            <a:endParaRPr lang="en-US" sz="1800"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SALESPERSON-ITEM (</a:t>
            </a:r>
            <a:r>
              <a:rPr lang="en-US" sz="1800" b="1" u="sng" dirty="0" err="1" smtClean="0">
                <a:latin typeface="Times New Roman" pitchFamily="18" charset="0"/>
                <a:cs typeface="Times New Roman" pitchFamily="18" charset="0"/>
              </a:rPr>
              <a:t>Emp</a:t>
            </a:r>
            <a:r>
              <a:rPr lang="en-US" sz="1800" b="1" u="sng" dirty="0" smtClean="0">
                <a:latin typeface="Times New Roman" pitchFamily="18" charset="0"/>
                <a:cs typeface="Times New Roman" pitchFamily="18" charset="0"/>
              </a:rPr>
              <a:t>-No</a:t>
            </a:r>
            <a:r>
              <a:rPr lang="en-US" sz="1800" b="1" dirty="0" smtClean="0">
                <a:latin typeface="Times New Roman" pitchFamily="18" charset="0"/>
                <a:cs typeface="Times New Roman" pitchFamily="18" charset="0"/>
              </a:rPr>
              <a:t>, </a:t>
            </a:r>
            <a:r>
              <a:rPr lang="en-US" sz="1800" b="1" u="sng" dirty="0" smtClean="0">
                <a:latin typeface="Times New Roman" pitchFamily="18" charset="0"/>
                <a:cs typeface="Times New Roman" pitchFamily="18" charset="0"/>
              </a:rPr>
              <a:t>Item-No</a:t>
            </a:r>
            <a:r>
              <a:rPr lang="en-US" sz="1800" b="1" dirty="0" smtClean="0">
                <a:latin typeface="Times New Roman" pitchFamily="18" charset="0"/>
                <a:cs typeface="Times New Roman" pitchFamily="18" charset="0"/>
              </a:rPr>
              <a:t>, Sale-Price)</a:t>
            </a:r>
            <a:endParaRPr lang="en-US" sz="1800"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ITEM-INFO (</a:t>
            </a:r>
            <a:r>
              <a:rPr lang="en-US" sz="1800" b="1" u="sng" dirty="0" smtClean="0">
                <a:latin typeface="Times New Roman" pitchFamily="18" charset="0"/>
                <a:cs typeface="Times New Roman" pitchFamily="18" charset="0"/>
              </a:rPr>
              <a:t>Item-No</a:t>
            </a:r>
            <a:r>
              <a:rPr lang="en-US" sz="1800" b="1" dirty="0" smtClean="0">
                <a:latin typeface="Times New Roman" pitchFamily="18" charset="0"/>
                <a:cs typeface="Times New Roman" pitchFamily="18" charset="0"/>
              </a:rPr>
              <a:t>, Item-Description)</a:t>
            </a:r>
          </a:p>
          <a:p>
            <a:pPr>
              <a:buNone/>
            </a:pPr>
            <a:endParaRPr lang="en-US" sz="1800" dirty="0" smtClean="0">
              <a:latin typeface="Times New Roman" pitchFamily="18" charset="0"/>
              <a:cs typeface="Times New Roman" pitchFamily="18" charset="0"/>
            </a:endParaRPr>
          </a:p>
          <a:p>
            <a:pPr>
              <a:buNone/>
            </a:pPr>
            <a:r>
              <a:rPr lang="en-US" sz="2000" b="1" u="sng" dirty="0" smtClean="0">
                <a:latin typeface="Times New Roman" pitchFamily="18" charset="0"/>
                <a:cs typeface="Times New Roman" pitchFamily="18" charset="0"/>
              </a:rPr>
              <a:t>THORD NORMAL FORM (3NF)</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44</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82946" name="Group 2"/>
          <p:cNvGrpSpPr>
            <a:grpSpLocks noChangeAspect="1"/>
          </p:cNvGrpSpPr>
          <p:nvPr/>
        </p:nvGrpSpPr>
        <p:grpSpPr bwMode="auto">
          <a:xfrm>
            <a:off x="1066800" y="3581400"/>
            <a:ext cx="7467600" cy="1663700"/>
            <a:chOff x="1440" y="10479"/>
            <a:chExt cx="9000" cy="2139"/>
          </a:xfrm>
        </p:grpSpPr>
        <p:sp>
          <p:nvSpPr>
            <p:cNvPr id="82947" name="AutoShape 3"/>
            <p:cNvSpPr>
              <a:spLocks noChangeAspect="1" noChangeArrowheads="1"/>
            </p:cNvSpPr>
            <p:nvPr/>
          </p:nvSpPr>
          <p:spPr bwMode="auto">
            <a:xfrm>
              <a:off x="1440" y="10479"/>
              <a:ext cx="9000" cy="21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nvGrpSpPr>
            <p:cNvPr id="82948" name="Group 4"/>
            <p:cNvGrpSpPr>
              <a:grpSpLocks/>
            </p:cNvGrpSpPr>
            <p:nvPr/>
          </p:nvGrpSpPr>
          <p:grpSpPr bwMode="auto">
            <a:xfrm>
              <a:off x="1532" y="10679"/>
              <a:ext cx="7256" cy="1635"/>
              <a:chOff x="1532" y="10679"/>
              <a:chExt cx="7256" cy="1635"/>
            </a:xfrm>
          </p:grpSpPr>
          <p:sp>
            <p:nvSpPr>
              <p:cNvPr id="82949" name="Text Box 5"/>
              <p:cNvSpPr txBox="1">
                <a:spLocks noChangeArrowheads="1"/>
              </p:cNvSpPr>
              <p:nvPr/>
            </p:nvSpPr>
            <p:spPr bwMode="auto">
              <a:xfrm>
                <a:off x="1532" y="11144"/>
                <a:ext cx="6943" cy="539"/>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SALESPERSON (</a:t>
                </a:r>
                <a:r>
                  <a:rPr kumimoji="0" lang="en-US" b="1" i="0" u="sng" strike="noStrike" cap="none" normalizeH="0" baseline="0" dirty="0" err="1" smtClean="0">
                    <a:ln>
                      <a:noFill/>
                    </a:ln>
                    <a:solidFill>
                      <a:schemeClr val="tx1"/>
                    </a:solidFill>
                    <a:effectLst/>
                    <a:latin typeface="Times New Roman" pitchFamily="18" charset="0"/>
                    <a:cs typeface="Times New Roman" pitchFamily="18" charset="0"/>
                  </a:rPr>
                  <a:t>Emp</a:t>
                </a:r>
                <a:r>
                  <a:rPr kumimoji="0" lang="en-US" b="1" i="0" u="sng" strike="noStrike" cap="none" normalizeH="0" baseline="0" dirty="0" smtClean="0">
                    <a:ln>
                      <a:noFill/>
                    </a:ln>
                    <a:solidFill>
                      <a:schemeClr val="tx1"/>
                    </a:solidFill>
                    <a:effectLst/>
                    <a:latin typeface="Times New Roman" pitchFamily="18" charset="0"/>
                    <a:cs typeface="Times New Roman" pitchFamily="18" charset="0"/>
                  </a:rPr>
                  <a:t>-No</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cs typeface="Times New Roman" pitchFamily="18" charset="0"/>
                  </a:rPr>
                  <a:t>Emp</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-Name, Store-Branch, Department)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2950" name="Line 6"/>
              <p:cNvSpPr>
                <a:spLocks noChangeShapeType="1"/>
              </p:cNvSpPr>
              <p:nvPr/>
            </p:nvSpPr>
            <p:spPr bwMode="auto">
              <a:xfrm>
                <a:off x="4275" y="11608"/>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82951" name="Line 7"/>
              <p:cNvSpPr>
                <a:spLocks noChangeShapeType="1"/>
              </p:cNvSpPr>
              <p:nvPr/>
            </p:nvSpPr>
            <p:spPr bwMode="auto">
              <a:xfrm>
                <a:off x="6660" y="11863"/>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82952" name="Line 8"/>
              <p:cNvSpPr>
                <a:spLocks noChangeShapeType="1"/>
              </p:cNvSpPr>
              <p:nvPr/>
            </p:nvSpPr>
            <p:spPr bwMode="auto">
              <a:xfrm>
                <a:off x="7041" y="11608"/>
                <a:ext cx="1" cy="18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cxnSp>
            <p:nvCxnSpPr>
              <p:cNvPr id="82953" name="AutoShape 9"/>
              <p:cNvCxnSpPr>
                <a:cxnSpLocks noChangeShapeType="1"/>
                <a:stCxn id="82950" idx="1"/>
                <a:endCxn id="82952" idx="1"/>
              </p:cNvCxnSpPr>
              <p:nvPr/>
            </p:nvCxnSpPr>
            <p:spPr bwMode="auto">
              <a:xfrm rot="5400000" flipH="1" flipV="1">
                <a:off x="5659" y="10405"/>
                <a:ext cx="2" cy="2766"/>
              </a:xfrm>
              <a:prstGeom prst="straightConnector1">
                <a:avLst/>
              </a:prstGeom>
              <a:noFill/>
              <a:ln w="9525">
                <a:solidFill>
                  <a:srgbClr val="000000"/>
                </a:solidFill>
                <a:round/>
                <a:headEnd/>
                <a:tailEnd/>
              </a:ln>
            </p:spPr>
          </p:cxnSp>
          <p:sp>
            <p:nvSpPr>
              <p:cNvPr id="82954" name="Line 10"/>
              <p:cNvSpPr>
                <a:spLocks noChangeShapeType="1"/>
              </p:cNvSpPr>
              <p:nvPr/>
            </p:nvSpPr>
            <p:spPr bwMode="auto">
              <a:xfrm>
                <a:off x="8786" y="11608"/>
                <a:ext cx="1" cy="432"/>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cxnSp>
            <p:nvCxnSpPr>
              <p:cNvPr id="82955" name="AutoShape 11"/>
              <p:cNvCxnSpPr>
                <a:cxnSpLocks noChangeShapeType="1"/>
                <a:stCxn id="82951" idx="1"/>
                <a:endCxn id="82954" idx="1"/>
              </p:cNvCxnSpPr>
              <p:nvPr/>
            </p:nvCxnSpPr>
            <p:spPr bwMode="auto">
              <a:xfrm rot="5400000" flipH="1" flipV="1">
                <a:off x="7722" y="10979"/>
                <a:ext cx="3" cy="2126"/>
              </a:xfrm>
              <a:prstGeom prst="straightConnector1">
                <a:avLst/>
              </a:prstGeom>
              <a:noFill/>
              <a:ln w="9525">
                <a:solidFill>
                  <a:srgbClr val="000000"/>
                </a:solidFill>
                <a:round/>
                <a:headEnd/>
                <a:tailEnd/>
              </a:ln>
            </p:spPr>
          </p:cxnSp>
          <p:sp>
            <p:nvSpPr>
              <p:cNvPr id="82956" name="Line 12"/>
              <p:cNvSpPr>
                <a:spLocks noChangeShapeType="1"/>
              </p:cNvSpPr>
              <p:nvPr/>
            </p:nvSpPr>
            <p:spPr bwMode="auto">
              <a:xfrm>
                <a:off x="4274" y="12133"/>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82957" name="Line 13"/>
              <p:cNvSpPr>
                <a:spLocks noChangeShapeType="1"/>
              </p:cNvSpPr>
              <p:nvPr/>
            </p:nvSpPr>
            <p:spPr bwMode="auto">
              <a:xfrm>
                <a:off x="8786" y="12133"/>
                <a:ext cx="1" cy="18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cxnSp>
            <p:nvCxnSpPr>
              <p:cNvPr id="82958" name="AutoShape 14"/>
              <p:cNvCxnSpPr>
                <a:cxnSpLocks noChangeShapeType="1"/>
                <a:stCxn id="82956" idx="1"/>
                <a:endCxn id="82957" idx="1"/>
              </p:cNvCxnSpPr>
              <p:nvPr/>
            </p:nvCxnSpPr>
            <p:spPr bwMode="auto">
              <a:xfrm rot="5400000" flipH="1" flipV="1">
                <a:off x="6531" y="10057"/>
                <a:ext cx="2" cy="4512"/>
              </a:xfrm>
              <a:prstGeom prst="straightConnector1">
                <a:avLst/>
              </a:prstGeom>
              <a:noFill/>
              <a:ln w="9525">
                <a:solidFill>
                  <a:srgbClr val="000000"/>
                </a:solidFill>
                <a:round/>
                <a:headEnd/>
                <a:tailEnd/>
              </a:ln>
            </p:spPr>
          </p:cxnSp>
          <p:sp>
            <p:nvSpPr>
              <p:cNvPr id="82959" name="Line 15"/>
              <p:cNvSpPr>
                <a:spLocks noChangeShapeType="1"/>
              </p:cNvSpPr>
              <p:nvPr/>
            </p:nvSpPr>
            <p:spPr bwMode="auto">
              <a:xfrm>
                <a:off x="7041" y="11009"/>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82960" name="Line 16"/>
              <p:cNvSpPr>
                <a:spLocks noChangeShapeType="1"/>
              </p:cNvSpPr>
              <p:nvPr/>
            </p:nvSpPr>
            <p:spPr bwMode="auto">
              <a:xfrm>
                <a:off x="4275" y="11009"/>
                <a:ext cx="1" cy="1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cxnSp>
            <p:nvCxnSpPr>
              <p:cNvPr id="82961" name="AutoShape 17"/>
              <p:cNvCxnSpPr>
                <a:cxnSpLocks noChangeShapeType="1"/>
                <a:stCxn id="82960" idx="0"/>
                <a:endCxn id="82959" idx="0"/>
              </p:cNvCxnSpPr>
              <p:nvPr/>
            </p:nvCxnSpPr>
            <p:spPr bwMode="auto">
              <a:xfrm rot="16200000" flipH="1">
                <a:off x="5658" y="9626"/>
                <a:ext cx="2" cy="2766"/>
              </a:xfrm>
              <a:prstGeom prst="straightConnector1">
                <a:avLst/>
              </a:prstGeom>
              <a:noFill/>
              <a:ln w="9525">
                <a:solidFill>
                  <a:srgbClr val="000000"/>
                </a:solidFill>
                <a:round/>
                <a:headEnd/>
                <a:tailEnd/>
              </a:ln>
            </p:spPr>
          </p:cxnSp>
          <p:sp>
            <p:nvSpPr>
              <p:cNvPr id="82962" name="Line 18"/>
              <p:cNvSpPr>
                <a:spLocks noChangeShapeType="1"/>
              </p:cNvSpPr>
              <p:nvPr/>
            </p:nvSpPr>
            <p:spPr bwMode="auto">
              <a:xfrm flipH="1">
                <a:off x="5145" y="10919"/>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82963" name="Line 19"/>
              <p:cNvSpPr>
                <a:spLocks noChangeShapeType="1"/>
              </p:cNvSpPr>
              <p:nvPr/>
            </p:nvSpPr>
            <p:spPr bwMode="auto">
              <a:xfrm>
                <a:off x="8786" y="10769"/>
                <a:ext cx="1" cy="33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82964" name="Line 20"/>
              <p:cNvSpPr>
                <a:spLocks noChangeShapeType="1"/>
              </p:cNvSpPr>
              <p:nvPr/>
            </p:nvSpPr>
            <p:spPr bwMode="auto">
              <a:xfrm>
                <a:off x="4275" y="10769"/>
                <a:ext cx="1" cy="1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cxnSp>
            <p:nvCxnSpPr>
              <p:cNvPr id="82965" name="AutoShape 21"/>
              <p:cNvCxnSpPr>
                <a:cxnSpLocks noChangeShapeType="1"/>
                <a:stCxn id="82964" idx="0"/>
                <a:endCxn id="82963" idx="0"/>
              </p:cNvCxnSpPr>
              <p:nvPr/>
            </p:nvCxnSpPr>
            <p:spPr bwMode="auto">
              <a:xfrm rot="16200000" flipH="1">
                <a:off x="6530" y="8514"/>
                <a:ext cx="2" cy="4511"/>
              </a:xfrm>
              <a:prstGeom prst="straightConnector1">
                <a:avLst/>
              </a:prstGeom>
              <a:noFill/>
              <a:ln w="9525">
                <a:solidFill>
                  <a:srgbClr val="000000"/>
                </a:solidFill>
                <a:round/>
                <a:headEnd/>
                <a:tailEnd/>
              </a:ln>
            </p:spPr>
          </p:cxnSp>
          <p:sp>
            <p:nvSpPr>
              <p:cNvPr id="82966" name="Line 22"/>
              <p:cNvSpPr>
                <a:spLocks noChangeShapeType="1"/>
              </p:cNvSpPr>
              <p:nvPr/>
            </p:nvSpPr>
            <p:spPr bwMode="auto">
              <a:xfrm flipH="1">
                <a:off x="5790" y="10679"/>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gr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447800"/>
            <a:ext cx="7772400" cy="4724400"/>
          </a:xfrm>
          <a:prstGeom prst="rect">
            <a:avLst/>
          </a:prstGeom>
        </p:spPr>
        <p:txBody>
          <a:bodyPr/>
          <a:lstStyle/>
          <a:p>
            <a:pPr>
              <a:buNone/>
            </a:pPr>
            <a:r>
              <a:rPr lang="en-US" sz="2000" b="1" dirty="0" smtClean="0">
                <a:latin typeface="Times New Roman" pitchFamily="18" charset="0"/>
                <a:cs typeface="Times New Roman" pitchFamily="18" charset="0"/>
              </a:rPr>
              <a:t>SALESPERSON (</a:t>
            </a:r>
            <a:r>
              <a:rPr lang="en-US" sz="2000" b="1" u="sng" dirty="0" err="1" smtClean="0">
                <a:latin typeface="Times New Roman" pitchFamily="18" charset="0"/>
                <a:cs typeface="Times New Roman" pitchFamily="18" charset="0"/>
              </a:rPr>
              <a:t>Emp</a:t>
            </a:r>
            <a:r>
              <a:rPr lang="en-US" sz="2000" b="1" u="sng" dirty="0" smtClean="0">
                <a:latin typeface="Times New Roman" pitchFamily="18" charset="0"/>
                <a:cs typeface="Times New Roman" pitchFamily="18" charset="0"/>
              </a:rPr>
              <a:t>-No</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-Name, Store-Branch, Department)</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SALESPERSON-ITEM (</a:t>
            </a:r>
            <a:r>
              <a:rPr lang="en-US" sz="2000" b="1" u="sng" dirty="0" err="1" smtClean="0">
                <a:latin typeface="Times New Roman" pitchFamily="18" charset="0"/>
                <a:cs typeface="Times New Roman" pitchFamily="18" charset="0"/>
              </a:rPr>
              <a:t>Emp</a:t>
            </a:r>
            <a:r>
              <a:rPr lang="en-US" sz="2000" b="1" u="sng" dirty="0" smtClean="0">
                <a:latin typeface="Times New Roman" pitchFamily="18" charset="0"/>
                <a:cs typeface="Times New Roman" pitchFamily="18" charset="0"/>
              </a:rPr>
              <a:t>-No</a:t>
            </a:r>
            <a:r>
              <a:rPr lang="en-US" sz="2000" b="1"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Item-No</a:t>
            </a:r>
            <a:r>
              <a:rPr lang="en-US" sz="2000" b="1" dirty="0" smtClean="0">
                <a:latin typeface="Times New Roman" pitchFamily="18" charset="0"/>
                <a:cs typeface="Times New Roman" pitchFamily="18" charset="0"/>
              </a:rPr>
              <a:t>, Sale-Price)</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ITEM-INFO (</a:t>
            </a:r>
            <a:r>
              <a:rPr lang="en-US" sz="2000" b="1" u="sng" dirty="0" smtClean="0">
                <a:latin typeface="Times New Roman" pitchFamily="18" charset="0"/>
                <a:cs typeface="Times New Roman" pitchFamily="18" charset="0"/>
              </a:rPr>
              <a:t>Item-No</a:t>
            </a:r>
            <a:r>
              <a:rPr lang="en-US" sz="2000" b="1" dirty="0" smtClean="0">
                <a:latin typeface="Times New Roman" pitchFamily="18" charset="0"/>
                <a:cs typeface="Times New Roman" pitchFamily="18" charset="0"/>
              </a:rPr>
              <a:t>, Item-Description)</a:t>
            </a:r>
          </a:p>
          <a:p>
            <a:pPr>
              <a:buNone/>
            </a:pPr>
            <a:endParaRPr lang="en-US" sz="2000" dirty="0" smtClean="0">
              <a:latin typeface="Times New Roman" pitchFamily="18" charset="0"/>
              <a:cs typeface="Times New Roman" pitchFamily="18" charset="0"/>
            </a:endParaRPr>
          </a:p>
          <a:p>
            <a:pPr>
              <a:buNone/>
            </a:pPr>
            <a:r>
              <a:rPr lang="en-US" sz="2000" b="1" u="sng" dirty="0" smtClean="0">
                <a:latin typeface="Times New Roman" pitchFamily="18" charset="0"/>
                <a:cs typeface="Times New Roman" pitchFamily="18" charset="0"/>
              </a:rPr>
              <a:t>THORD NORMAL FORM (3NF)</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Now break the </a:t>
            </a:r>
            <a:r>
              <a:rPr lang="en-US" sz="2000" b="1" dirty="0" smtClean="0">
                <a:latin typeface="Times New Roman" pitchFamily="18" charset="0"/>
                <a:cs typeface="Times New Roman" pitchFamily="18" charset="0"/>
              </a:rPr>
              <a:t>SALESPERSON</a:t>
            </a:r>
            <a:r>
              <a:rPr lang="en-US" sz="2000" dirty="0" smtClean="0">
                <a:latin typeface="Times New Roman" pitchFamily="18" charset="0"/>
                <a:cs typeface="Times New Roman" pitchFamily="18" charset="0"/>
              </a:rPr>
              <a:t> relation into two new relations so that transitive dependency does not exist.</a:t>
            </a:r>
          </a:p>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SALESPERSON (</a:t>
            </a:r>
            <a:r>
              <a:rPr lang="en-US" sz="2000" b="1" u="sng" dirty="0" err="1" smtClean="0">
                <a:latin typeface="Times New Roman" pitchFamily="18" charset="0"/>
                <a:cs typeface="Times New Roman" pitchFamily="18" charset="0"/>
              </a:rPr>
              <a:t>Emp</a:t>
            </a:r>
            <a:r>
              <a:rPr lang="en-US" sz="2000" b="1" u="sng" dirty="0" smtClean="0">
                <a:latin typeface="Times New Roman" pitchFamily="18" charset="0"/>
                <a:cs typeface="Times New Roman" pitchFamily="18" charset="0"/>
              </a:rPr>
              <a:t>-No</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-Name, Store-Branch)</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STORE (</a:t>
            </a:r>
            <a:r>
              <a:rPr lang="en-US" sz="2000" b="1" u="sng" dirty="0" smtClean="0">
                <a:latin typeface="Times New Roman" pitchFamily="18" charset="0"/>
                <a:cs typeface="Times New Roman" pitchFamily="18" charset="0"/>
              </a:rPr>
              <a:t>Store-Branch</a:t>
            </a:r>
            <a:r>
              <a:rPr lang="en-US" sz="2000" b="1" dirty="0" smtClean="0">
                <a:latin typeface="Times New Roman" pitchFamily="18" charset="0"/>
                <a:cs typeface="Times New Roman" pitchFamily="18" charset="0"/>
              </a:rPr>
              <a:t>, Department)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45</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447800"/>
            <a:ext cx="7772400" cy="4724400"/>
          </a:xfrm>
          <a:prstGeom prst="rect">
            <a:avLst/>
          </a:prstGeom>
        </p:spPr>
        <p:txBody>
          <a:bodyPr/>
          <a:lstStyle/>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After 3NF, the new set of relations that we have obtained through the normalization process does not exhibit any of the anomalies. That is, we can insert, delete and update </a:t>
            </a:r>
            <a:r>
              <a:rPr lang="en-US" sz="2000" dirty="0" err="1" smtClean="0">
                <a:latin typeface="Times New Roman" pitchFamily="18" charset="0"/>
                <a:cs typeface="Times New Roman" pitchFamily="18" charset="0"/>
              </a:rPr>
              <a:t>tuples</a:t>
            </a:r>
            <a:r>
              <a:rPr lang="en-US" sz="2000" dirty="0" smtClean="0">
                <a:latin typeface="Times New Roman" pitchFamily="18" charset="0"/>
                <a:cs typeface="Times New Roman" pitchFamily="18" charset="0"/>
              </a:rPr>
              <a:t> without any of the side effects.</a:t>
            </a:r>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lvl="1">
              <a:buNone/>
            </a:pPr>
            <a:r>
              <a:rPr lang="en-US" sz="2000" b="1" dirty="0" smtClean="0">
                <a:latin typeface="Times New Roman" pitchFamily="18" charset="0"/>
                <a:cs typeface="Times New Roman" pitchFamily="18" charset="0"/>
              </a:rPr>
              <a:t>SALESPERSON (</a:t>
            </a:r>
            <a:r>
              <a:rPr lang="en-US" sz="2000" b="1" u="sng" dirty="0" err="1" smtClean="0">
                <a:latin typeface="Times New Roman" pitchFamily="18" charset="0"/>
                <a:cs typeface="Times New Roman" pitchFamily="18" charset="0"/>
              </a:rPr>
              <a:t>Emp</a:t>
            </a:r>
            <a:r>
              <a:rPr lang="en-US" sz="2000" b="1" u="sng" dirty="0" smtClean="0">
                <a:latin typeface="Times New Roman" pitchFamily="18" charset="0"/>
                <a:cs typeface="Times New Roman" pitchFamily="18" charset="0"/>
              </a:rPr>
              <a:t>-No</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Emp</a:t>
            </a:r>
            <a:r>
              <a:rPr lang="en-US" sz="2000" b="1" dirty="0" smtClean="0">
                <a:latin typeface="Times New Roman" pitchFamily="18" charset="0"/>
                <a:cs typeface="Times New Roman" pitchFamily="18" charset="0"/>
              </a:rPr>
              <a:t>-Name, Store-Branch)</a:t>
            </a:r>
            <a:endParaRPr lang="en-US" sz="2000" dirty="0" smtClean="0">
              <a:latin typeface="Times New Roman" pitchFamily="18" charset="0"/>
              <a:cs typeface="Times New Roman" pitchFamily="18" charset="0"/>
            </a:endParaRPr>
          </a:p>
          <a:p>
            <a:pPr lvl="1">
              <a:buNone/>
            </a:pPr>
            <a:r>
              <a:rPr lang="en-US" sz="2000" b="1" dirty="0" smtClean="0">
                <a:latin typeface="Times New Roman" pitchFamily="18" charset="0"/>
                <a:cs typeface="Times New Roman" pitchFamily="18" charset="0"/>
              </a:rPr>
              <a:t>STORE (</a:t>
            </a:r>
            <a:r>
              <a:rPr lang="en-US" sz="2000" b="1" u="sng" dirty="0" smtClean="0">
                <a:latin typeface="Times New Roman" pitchFamily="18" charset="0"/>
                <a:cs typeface="Times New Roman" pitchFamily="18" charset="0"/>
              </a:rPr>
              <a:t>Store-Branch</a:t>
            </a:r>
            <a:r>
              <a:rPr lang="en-US" sz="2000" b="1" dirty="0" smtClean="0">
                <a:latin typeface="Times New Roman" pitchFamily="18" charset="0"/>
                <a:cs typeface="Times New Roman" pitchFamily="18" charset="0"/>
              </a:rPr>
              <a:t>, Department)</a:t>
            </a:r>
            <a:endParaRPr lang="en-US" sz="2000" dirty="0" smtClean="0">
              <a:latin typeface="Times New Roman" pitchFamily="18" charset="0"/>
              <a:cs typeface="Times New Roman" pitchFamily="18" charset="0"/>
            </a:endParaRPr>
          </a:p>
          <a:p>
            <a:pPr lvl="1">
              <a:buNone/>
            </a:pPr>
            <a:r>
              <a:rPr lang="en-US" sz="2000" b="1" dirty="0" smtClean="0">
                <a:latin typeface="Times New Roman" pitchFamily="18" charset="0"/>
                <a:cs typeface="Times New Roman" pitchFamily="18" charset="0"/>
              </a:rPr>
              <a:t>SALESPERSON-ITEM (</a:t>
            </a:r>
            <a:r>
              <a:rPr lang="en-US" sz="2000" b="1" u="sng" dirty="0" err="1" smtClean="0">
                <a:latin typeface="Times New Roman" pitchFamily="18" charset="0"/>
                <a:cs typeface="Times New Roman" pitchFamily="18" charset="0"/>
              </a:rPr>
              <a:t>Emp</a:t>
            </a:r>
            <a:r>
              <a:rPr lang="en-US" sz="2000" b="1" u="sng" dirty="0" smtClean="0">
                <a:latin typeface="Times New Roman" pitchFamily="18" charset="0"/>
                <a:cs typeface="Times New Roman" pitchFamily="18" charset="0"/>
              </a:rPr>
              <a:t>-No</a:t>
            </a:r>
            <a:r>
              <a:rPr lang="en-US" sz="2000" b="1"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Item-No</a:t>
            </a:r>
            <a:r>
              <a:rPr lang="en-US" sz="2000" b="1" dirty="0" smtClean="0">
                <a:latin typeface="Times New Roman" pitchFamily="18" charset="0"/>
                <a:cs typeface="Times New Roman" pitchFamily="18" charset="0"/>
              </a:rPr>
              <a:t>, Sale-Price)</a:t>
            </a:r>
            <a:endParaRPr lang="en-US" sz="2000" dirty="0" smtClean="0">
              <a:latin typeface="Times New Roman" pitchFamily="18" charset="0"/>
              <a:cs typeface="Times New Roman" pitchFamily="18" charset="0"/>
            </a:endParaRPr>
          </a:p>
          <a:p>
            <a:pPr lvl="1">
              <a:buNone/>
            </a:pPr>
            <a:r>
              <a:rPr lang="en-US" sz="2000" b="1" dirty="0" smtClean="0">
                <a:latin typeface="Times New Roman" pitchFamily="18" charset="0"/>
                <a:cs typeface="Times New Roman" pitchFamily="18" charset="0"/>
              </a:rPr>
              <a:t>ITEM-INFO (</a:t>
            </a:r>
            <a:r>
              <a:rPr lang="en-US" sz="2000" b="1" u="sng" dirty="0" smtClean="0">
                <a:latin typeface="Times New Roman" pitchFamily="18" charset="0"/>
                <a:cs typeface="Times New Roman" pitchFamily="18" charset="0"/>
              </a:rPr>
              <a:t>Item-No</a:t>
            </a:r>
            <a:r>
              <a:rPr lang="en-US" sz="2000" b="1" dirty="0" smtClean="0">
                <a:latin typeface="Times New Roman" pitchFamily="18" charset="0"/>
                <a:cs typeface="Times New Roman" pitchFamily="18" charset="0"/>
              </a:rPr>
              <a:t>, Item-Description)</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46</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447800"/>
            <a:ext cx="7772400" cy="3200400"/>
          </a:xfrm>
          <a:prstGeom prst="rect">
            <a:avLst/>
          </a:prstGeom>
        </p:spPr>
        <p:txBody>
          <a:bodyPr/>
          <a:lstStyle/>
          <a:p>
            <a:pPr>
              <a:buNone/>
            </a:pPr>
            <a:r>
              <a:rPr lang="en-US" sz="2000" b="1" u="sng" dirty="0" smtClean="0">
                <a:latin typeface="Times New Roman" pitchFamily="18" charset="0"/>
                <a:cs typeface="Times New Roman" pitchFamily="18" charset="0"/>
              </a:rPr>
              <a:t>Data Anomalies in 3NF Relations</a:t>
            </a:r>
            <a:endParaRPr lang="en-US" sz="2000" u="sng" dirty="0" smtClean="0">
              <a:latin typeface="Times New Roman" pitchFamily="18" charset="0"/>
              <a:cs typeface="Times New Roman" pitchFamily="18" charset="0"/>
            </a:endParaRPr>
          </a:p>
          <a:p>
            <a:pPr algn="just">
              <a:buNone/>
            </a:pPr>
            <a:endParaRPr lang="en-US" sz="2000" b="1"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Consider the MANUFACTURER relation shown below where each manufacturer has a unique ID and name. Manufacturers produce items (identified by their unique item numbers) in the amounts indicated. Manufacturers may produce more than one item and different Manufacturers may produce the same items.</a:t>
            </a: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MANUFACTURER</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47</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Table 33"/>
          <p:cNvGraphicFramePr>
            <a:graphicFrameLocks noGrp="1"/>
          </p:cNvGraphicFramePr>
          <p:nvPr/>
        </p:nvGraphicFramePr>
        <p:xfrm>
          <a:off x="1447800" y="4625788"/>
          <a:ext cx="7010400" cy="1524000"/>
        </p:xfrm>
        <a:graphic>
          <a:graphicData uri="http://schemas.openxmlformats.org/drawingml/2006/table">
            <a:tbl>
              <a:tblPr/>
              <a:tblGrid>
                <a:gridCol w="1752600"/>
                <a:gridCol w="1752600"/>
                <a:gridCol w="1752600"/>
                <a:gridCol w="1752600"/>
              </a:tblGrid>
              <a:tr h="304800">
                <a:tc>
                  <a:txBody>
                    <a:bodyPr/>
                    <a:lstStyle/>
                    <a:p>
                      <a:pPr marL="0" marR="0" algn="ctr">
                        <a:spcBef>
                          <a:spcPts val="0"/>
                        </a:spcBef>
                        <a:spcAft>
                          <a:spcPts val="0"/>
                        </a:spcAft>
                      </a:pPr>
                      <a:r>
                        <a:rPr lang="en-US" sz="1600" b="1" dirty="0">
                          <a:latin typeface="Times New Roman"/>
                          <a:ea typeface="Times New Roman"/>
                        </a:rPr>
                        <a:t>ID</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latin typeface="Times New Roman"/>
                          <a:ea typeface="Times New Roman"/>
                        </a:rPr>
                        <a:t>Name</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rPr>
                        <a:t>Item-No</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rPr>
                        <a:t>Quantity</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spcBef>
                          <a:spcPts val="0"/>
                        </a:spcBef>
                        <a:spcAft>
                          <a:spcPts val="0"/>
                        </a:spcAft>
                      </a:pPr>
                      <a:r>
                        <a:rPr lang="en-US" sz="1600">
                          <a:latin typeface="Times New Roman"/>
                          <a:ea typeface="Times New Roman"/>
                        </a:rPr>
                        <a:t>M101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latin typeface="Times New Roman"/>
                          <a:ea typeface="Times New Roman"/>
                        </a:rPr>
                        <a:t>Electronics USA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latin typeface="Times New Roman"/>
                          <a:ea typeface="Times New Roman"/>
                        </a:rPr>
                        <a:t>H3552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latin typeface="Times New Roman"/>
                          <a:ea typeface="Times New Roman"/>
                        </a:rPr>
                        <a:t>1000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spcBef>
                          <a:spcPts val="0"/>
                        </a:spcBef>
                        <a:spcAft>
                          <a:spcPts val="0"/>
                        </a:spcAft>
                      </a:pPr>
                      <a:r>
                        <a:rPr lang="en-US" sz="1600">
                          <a:latin typeface="Times New Roman"/>
                          <a:ea typeface="Times New Roman"/>
                        </a:rPr>
                        <a:t>M101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latin typeface="Times New Roman"/>
                          <a:ea typeface="Times New Roman"/>
                        </a:rPr>
                        <a:t>Electronics USA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latin typeface="Times New Roman"/>
                          <a:ea typeface="Times New Roman"/>
                        </a:rPr>
                        <a:t>J08732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latin typeface="Times New Roman"/>
                          <a:ea typeface="Times New Roman"/>
                        </a:rPr>
                        <a:t>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spcBef>
                          <a:spcPts val="0"/>
                        </a:spcBef>
                        <a:spcAft>
                          <a:spcPts val="0"/>
                        </a:spcAft>
                      </a:pPr>
                      <a:r>
                        <a:rPr lang="en-US" sz="1600">
                          <a:latin typeface="Times New Roman"/>
                          <a:ea typeface="Times New Roman"/>
                        </a:rPr>
                        <a:t>M101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latin typeface="Times New Roman"/>
                          <a:ea typeface="Times New Roman"/>
                        </a:rPr>
                        <a:t>Electronics USA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latin typeface="Times New Roman"/>
                          <a:ea typeface="Times New Roman"/>
                        </a:rPr>
                        <a:t>Y23490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latin typeface="Times New Roman"/>
                          <a:ea typeface="Times New Roman"/>
                        </a:rPr>
                        <a:t>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spcBef>
                          <a:spcPts val="0"/>
                        </a:spcBef>
                        <a:spcAft>
                          <a:spcPts val="0"/>
                        </a:spcAft>
                      </a:pPr>
                      <a:r>
                        <a:rPr lang="en-US" sz="1600">
                          <a:latin typeface="Times New Roman"/>
                          <a:ea typeface="Times New Roman"/>
                        </a:rPr>
                        <a:t>M322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latin typeface="Times New Roman"/>
                          <a:ea typeface="Times New Roman"/>
                        </a:rPr>
                        <a:t>Electronics-R-Us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latin typeface="Times New Roman"/>
                          <a:ea typeface="Times New Roman"/>
                        </a:rPr>
                        <a:t>H3552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latin typeface="Times New Roman"/>
                          <a:ea typeface="Times New Roman"/>
                        </a:rPr>
                        <a:t>900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447800"/>
            <a:ext cx="7772400" cy="5029200"/>
          </a:xfrm>
          <a:prstGeom prst="rect">
            <a:avLst/>
          </a:prstGeom>
        </p:spPr>
        <p:txBody>
          <a:bodyPr/>
          <a:lstStyle/>
          <a:p>
            <a:pPr>
              <a:buNone/>
            </a:pPr>
            <a:r>
              <a:rPr lang="en-US" sz="2000" b="1" u="sng" dirty="0" smtClean="0">
                <a:latin typeface="Times New Roman" pitchFamily="18" charset="0"/>
                <a:cs typeface="Times New Roman" pitchFamily="18" charset="0"/>
              </a:rPr>
              <a:t>Data Anomalies in 3NF Relations</a:t>
            </a:r>
            <a:endParaRPr lang="en-US" sz="2000" u="sng"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This MANUFACTURER relation has two candidate keys: </a:t>
            </a:r>
          </a:p>
          <a:p>
            <a:pPr lvl="2" algn="just">
              <a:buNone/>
            </a:pPr>
            <a:r>
              <a:rPr lang="en-US" sz="2000" dirty="0" smtClean="0">
                <a:latin typeface="Times New Roman" pitchFamily="18" charset="0"/>
                <a:cs typeface="Times New Roman" pitchFamily="18" charset="0"/>
              </a:rPr>
              <a:t>		(ID, Item-No) and (Name, Item-No)</a:t>
            </a:r>
          </a:p>
          <a:p>
            <a:pPr lvl="2" algn="just">
              <a:buNone/>
            </a:pPr>
            <a:r>
              <a:rPr lang="en-US" sz="2000" dirty="0" smtClean="0">
                <a:latin typeface="Times New Roman" pitchFamily="18" charset="0"/>
                <a:cs typeface="Times New Roman" pitchFamily="18" charset="0"/>
              </a:rPr>
              <a:t>that overlap on the attribute Item-No.</a:t>
            </a:r>
          </a:p>
          <a:p>
            <a:pPr lvl="1" algn="just"/>
            <a:endParaRPr lang="en-US" sz="20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The relation is in 3NF because there is only one nonprime attribute and therefore it is impossible that this attribute can determine another nonprime attribute.</a:t>
            </a:r>
          </a:p>
          <a:p>
            <a:pPr lvl="1" algn="just"/>
            <a:r>
              <a:rPr lang="en-US" sz="2000" dirty="0" smtClean="0">
                <a:latin typeface="Times New Roman" pitchFamily="18" charset="0"/>
                <a:cs typeface="Times New Roman" pitchFamily="18" charset="0"/>
              </a:rPr>
              <a:t>The relation MANUFACTURER is susceptible to update anomalies. Consider for example the case in which one of the manufacturers changes its name. If the value of this attribute is not changed in all of the corresponding </a:t>
            </a:r>
            <a:r>
              <a:rPr lang="en-US" sz="2000" dirty="0" err="1" smtClean="0">
                <a:latin typeface="Times New Roman" pitchFamily="18" charset="0"/>
                <a:cs typeface="Times New Roman" pitchFamily="18" charset="0"/>
              </a:rPr>
              <a:t>tuples</a:t>
            </a:r>
            <a:r>
              <a:rPr lang="en-US" sz="2000" dirty="0" smtClean="0">
                <a:latin typeface="Times New Roman" pitchFamily="18" charset="0"/>
                <a:cs typeface="Times New Roman" pitchFamily="18" charset="0"/>
              </a:rPr>
              <a:t> there is not possibility of having an inconsistent database.</a:t>
            </a:r>
          </a:p>
          <a:p>
            <a:pPr lvl="1" algn="just"/>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48</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447800"/>
            <a:ext cx="7772400" cy="4953000"/>
          </a:xfrm>
          <a:prstGeom prst="rect">
            <a:avLst/>
          </a:prstGeom>
        </p:spPr>
        <p:txBody>
          <a:bodyPr/>
          <a:lstStyle/>
          <a:p>
            <a:pPr>
              <a:buNone/>
            </a:pPr>
            <a:r>
              <a:rPr lang="en-US" sz="2000" b="1" u="sng" dirty="0" smtClean="0">
                <a:latin typeface="Times New Roman" pitchFamily="18" charset="0"/>
                <a:cs typeface="Times New Roman" pitchFamily="18" charset="0"/>
              </a:rPr>
              <a:t>Boyce-</a:t>
            </a:r>
            <a:r>
              <a:rPr lang="en-US" sz="2000" b="1" u="sng" dirty="0" err="1" smtClean="0">
                <a:latin typeface="Times New Roman" pitchFamily="18" charset="0"/>
                <a:cs typeface="Times New Roman" pitchFamily="18" charset="0"/>
              </a:rPr>
              <a:t>Codd</a:t>
            </a:r>
            <a:r>
              <a:rPr lang="en-US" sz="2000" b="1" u="sng" dirty="0" smtClean="0">
                <a:latin typeface="Times New Roman" pitchFamily="18" charset="0"/>
                <a:cs typeface="Times New Roman" pitchFamily="18" charset="0"/>
              </a:rPr>
              <a:t> Normal Form</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A relation r(R) is in Boyce-</a:t>
            </a:r>
            <a:r>
              <a:rPr lang="en-US" sz="2000" dirty="0" err="1" smtClean="0">
                <a:latin typeface="Times New Roman" pitchFamily="18" charset="0"/>
                <a:cs typeface="Times New Roman" pitchFamily="18" charset="0"/>
              </a:rPr>
              <a:t>Codd</a:t>
            </a:r>
            <a:r>
              <a:rPr lang="en-US" sz="2000" dirty="0" smtClean="0">
                <a:latin typeface="Times New Roman" pitchFamily="18" charset="0"/>
                <a:cs typeface="Times New Roman" pitchFamily="18" charset="0"/>
              </a:rPr>
              <a:t> Normal Form (BCNF) if and only of the following conditions are met simultaneously:</a:t>
            </a:r>
          </a:p>
          <a:p>
            <a:pPr lvl="2"/>
            <a:r>
              <a:rPr lang="en-US" sz="2000" dirty="0" smtClean="0">
                <a:latin typeface="Times New Roman" pitchFamily="18" charset="0"/>
                <a:cs typeface="Times New Roman" pitchFamily="18" charset="0"/>
              </a:rPr>
              <a:t>The relation is in 3NF.</a:t>
            </a:r>
          </a:p>
          <a:p>
            <a:pPr lvl="2"/>
            <a:r>
              <a:rPr lang="en-US" sz="2000" dirty="0" smtClean="0">
                <a:latin typeface="Times New Roman" pitchFamily="18" charset="0"/>
                <a:cs typeface="Times New Roman" pitchFamily="18" charset="0"/>
              </a:rPr>
              <a:t>For every functional dependency of the form X → A, we have that either A X or X is a super key of r. In other words, every functional dependency is either a trivial dependency or in the case that the functional dependency is not trivial, then X must be a super key. </a:t>
            </a:r>
          </a:p>
          <a:p>
            <a:pPr>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49</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Functional Dependency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1066800" y="1447800"/>
            <a:ext cx="7086600" cy="4038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Functional Dependency (FD)</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	Example:</a:t>
            </a:r>
            <a:r>
              <a:rPr lang="en-US" sz="2000" dirty="0" smtClean="0">
                <a:latin typeface="Times New Roman" pitchFamily="18" charset="0"/>
                <a:cs typeface="Times New Roman" pitchFamily="18" charset="0"/>
              </a:rPr>
              <a:t> Given the Lakes-Of-The-World relation shown above, state whether or not the functional dependencies</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Continent → Name and</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(b)</a:t>
            </a:r>
            <a:r>
              <a:rPr lang="en-US" sz="2000" dirty="0" smtClean="0">
                <a:latin typeface="Times New Roman" pitchFamily="18" charset="0"/>
                <a:cs typeface="Times New Roman" pitchFamily="18" charset="0"/>
              </a:rPr>
              <a:t> Name → Length are satisfied by this relation. </a:t>
            </a:r>
          </a:p>
          <a:p>
            <a:pPr>
              <a:buNone/>
            </a:pPr>
            <a:endParaRPr lang="en-US" sz="2000" dirty="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5</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447800"/>
            <a:ext cx="7772400" cy="4953000"/>
          </a:xfrm>
          <a:prstGeom prst="rect">
            <a:avLst/>
          </a:prstGeom>
        </p:spPr>
        <p:txBody>
          <a:bodyPr/>
          <a:lstStyle/>
          <a:p>
            <a:pPr>
              <a:buNone/>
            </a:pPr>
            <a:r>
              <a:rPr lang="en-US" sz="2000" b="1" u="sng" dirty="0" smtClean="0">
                <a:latin typeface="Times New Roman" pitchFamily="18" charset="0"/>
                <a:cs typeface="Times New Roman" pitchFamily="18" charset="0"/>
              </a:rPr>
              <a:t>Boyce-</a:t>
            </a:r>
            <a:r>
              <a:rPr lang="en-US" sz="2000" b="1" u="sng" dirty="0" err="1" smtClean="0">
                <a:latin typeface="Times New Roman" pitchFamily="18" charset="0"/>
                <a:cs typeface="Times New Roman" pitchFamily="18" charset="0"/>
              </a:rPr>
              <a:t>Codd</a:t>
            </a:r>
            <a:r>
              <a:rPr lang="en-US" sz="2000" b="1" u="sng" dirty="0" smtClean="0">
                <a:latin typeface="Times New Roman" pitchFamily="18" charset="0"/>
                <a:cs typeface="Times New Roman" pitchFamily="18" charset="0"/>
              </a:rPr>
              <a:t> Normal Form</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To transform the relation of example into BCNF, we can decompose it onto the following set of relational schemes:</a:t>
            </a:r>
          </a:p>
          <a:p>
            <a:pPr lvl="1"/>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u="sng" dirty="0" smtClean="0">
                <a:latin typeface="Times New Roman" pitchFamily="18" charset="0"/>
                <a:cs typeface="Times New Roman" pitchFamily="18" charset="0"/>
              </a:rPr>
              <a:t>Set No. 1</a:t>
            </a:r>
          </a:p>
          <a:p>
            <a:pPr lvl="3"/>
            <a:r>
              <a:rPr lang="en-US" dirty="0" smtClean="0">
                <a:latin typeface="Times New Roman" pitchFamily="18" charset="0"/>
                <a:cs typeface="Times New Roman" pitchFamily="18" charset="0"/>
              </a:rPr>
              <a:t>MANUFACTURER (ID, Name)</a:t>
            </a:r>
          </a:p>
          <a:p>
            <a:pPr lvl="3"/>
            <a:r>
              <a:rPr lang="en-US" dirty="0" smtClean="0">
                <a:latin typeface="Times New Roman" pitchFamily="18" charset="0"/>
                <a:cs typeface="Times New Roman" pitchFamily="18" charset="0"/>
              </a:rPr>
              <a:t>MANUFACTURER-PART (ID, Item-No, Quantity)</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r>
              <a:rPr lang="en-US" sz="2000" u="sng" dirty="0" smtClean="0">
                <a:latin typeface="Times New Roman" pitchFamily="18" charset="0"/>
                <a:cs typeface="Times New Roman" pitchFamily="18" charset="0"/>
              </a:rPr>
              <a:t>OR, Set No. 2</a:t>
            </a:r>
          </a:p>
          <a:p>
            <a:pPr lvl="3"/>
            <a:r>
              <a:rPr lang="en-US" dirty="0" smtClean="0">
                <a:latin typeface="Times New Roman" pitchFamily="18" charset="0"/>
                <a:cs typeface="Times New Roman" pitchFamily="18" charset="0"/>
              </a:rPr>
              <a:t>MANUFACTURER (ID, Name)</a:t>
            </a:r>
          </a:p>
          <a:p>
            <a:pPr lvl="3"/>
            <a:r>
              <a:rPr lang="en-US" dirty="0" smtClean="0">
                <a:latin typeface="Times New Roman" pitchFamily="18" charset="0"/>
                <a:cs typeface="Times New Roman" pitchFamily="18" charset="0"/>
              </a:rPr>
              <a:t>MANUFACTURER-PART (Name, Item-No, Quantity)</a:t>
            </a:r>
          </a:p>
          <a:p>
            <a:pPr algn="just">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50</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1219200" y="1600200"/>
            <a:ext cx="6781800" cy="4191000"/>
          </a:xfrm>
          <a:prstGeom prst="rect">
            <a:avLst/>
          </a:prstGeom>
        </p:spPr>
        <p:txBody>
          <a:bodyPr/>
          <a:lstStyle/>
          <a:p>
            <a:pPr>
              <a:buNone/>
            </a:pPr>
            <a:r>
              <a:rPr lang="en-US" sz="2000" b="1" u="sng" dirty="0" smtClean="0">
                <a:latin typeface="Times New Roman" pitchFamily="18" charset="0"/>
                <a:cs typeface="Times New Roman" pitchFamily="18" charset="0"/>
              </a:rPr>
              <a:t>Lossless or </a:t>
            </a:r>
            <a:r>
              <a:rPr lang="en-US" sz="2000" b="1" u="sng" dirty="0" err="1" smtClean="0">
                <a:latin typeface="Times New Roman" pitchFamily="18" charset="0"/>
                <a:cs typeface="Times New Roman" pitchFamily="18" charset="0"/>
              </a:rPr>
              <a:t>Lossy</a:t>
            </a:r>
            <a:r>
              <a:rPr lang="en-US" sz="2000" b="1" u="sng" dirty="0" smtClean="0">
                <a:latin typeface="Times New Roman" pitchFamily="18" charset="0"/>
                <a:cs typeface="Times New Roman" pitchFamily="18" charset="0"/>
              </a:rPr>
              <a:t> Decomposition ?</a:t>
            </a:r>
            <a:endParaRPr lang="en-US" sz="2000" u="sng"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Whenever a relation is decomposed it is necessary to ensure that the data in the original relation is represented faithfully. That is, we need to make sure that we can recover the original relation from the new relations that have replaced it. </a:t>
            </a:r>
          </a:p>
          <a:p>
            <a:pPr lvl="1"/>
            <a:r>
              <a:rPr lang="en-US" sz="2000" dirty="0" smtClean="0">
                <a:latin typeface="Times New Roman" pitchFamily="18" charset="0"/>
                <a:cs typeface="Times New Roman" pitchFamily="18" charset="0"/>
              </a:rPr>
              <a:t>Generally, the original relation is recovered by forming the </a:t>
            </a:r>
            <a:r>
              <a:rPr lang="en-US" sz="2000" b="1" dirty="0" smtClean="0">
                <a:solidFill>
                  <a:srgbClr val="FF0000"/>
                </a:solidFill>
                <a:latin typeface="Times New Roman" pitchFamily="18" charset="0"/>
                <a:cs typeface="Times New Roman" pitchFamily="18" charset="0"/>
              </a:rPr>
              <a:t>natural join</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of the new relations. If we can recover the original relation we say that the decomposition is lossless. Otherwise, it is </a:t>
            </a:r>
            <a:r>
              <a:rPr lang="en-US" sz="2000" dirty="0" err="1" smtClean="0">
                <a:latin typeface="Times New Roman" pitchFamily="18" charset="0"/>
                <a:cs typeface="Times New Roman" pitchFamily="18" charset="0"/>
              </a:rPr>
              <a:t>lossy</a:t>
            </a:r>
            <a:r>
              <a:rPr lang="en-US" sz="2000" dirty="0" smtClean="0">
                <a:latin typeface="Times New Roman" pitchFamily="18" charset="0"/>
                <a:cs typeface="Times New Roman" pitchFamily="18" charset="0"/>
              </a:rPr>
              <a:t>.</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51</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1066800" y="1295400"/>
            <a:ext cx="7315200" cy="1905000"/>
          </a:xfrm>
          <a:prstGeom prst="rect">
            <a:avLst/>
          </a:prstGeom>
        </p:spPr>
        <p:txBody>
          <a:bodyPr/>
          <a:lstStyle/>
          <a:p>
            <a:pPr>
              <a:buNone/>
            </a:pPr>
            <a:r>
              <a:rPr lang="en-US" sz="2000" b="1" u="sng" dirty="0" smtClean="0">
                <a:latin typeface="Times New Roman" pitchFamily="18" charset="0"/>
                <a:cs typeface="Times New Roman" pitchFamily="18" charset="0"/>
              </a:rPr>
              <a:t>Lossless or </a:t>
            </a:r>
            <a:r>
              <a:rPr lang="en-US" sz="2000" b="1" u="sng" dirty="0" err="1" smtClean="0">
                <a:latin typeface="Times New Roman" pitchFamily="18" charset="0"/>
                <a:cs typeface="Times New Roman" pitchFamily="18" charset="0"/>
              </a:rPr>
              <a:t>Lossy</a:t>
            </a:r>
            <a:r>
              <a:rPr lang="en-US" sz="2000" b="1" u="sng" dirty="0" smtClean="0">
                <a:latin typeface="Times New Roman" pitchFamily="18" charset="0"/>
                <a:cs typeface="Times New Roman" pitchFamily="18" charset="0"/>
              </a:rPr>
              <a:t> Decomposition ?</a:t>
            </a:r>
            <a:endParaRPr lang="en-US" sz="2000" u="sng"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Consider the relation r shown below and its decomposition 	    R</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and R</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Is this decomposition lossless or </a:t>
            </a:r>
            <a:r>
              <a:rPr lang="en-US" sz="2000" dirty="0" err="1" smtClean="0">
                <a:latin typeface="Times New Roman" pitchFamily="18" charset="0"/>
                <a:cs typeface="Times New Roman" pitchFamily="18" charset="0"/>
              </a:rPr>
              <a:t>lossy</a:t>
            </a:r>
            <a:r>
              <a:rPr lang="en-US" sz="2000" dirty="0" smtClean="0">
                <a:latin typeface="Times New Roman" pitchFamily="18" charset="0"/>
                <a:cs typeface="Times New Roman" pitchFamily="18" charset="0"/>
              </a:rPr>
              <a:t>?</a:t>
            </a:r>
          </a:p>
          <a:p>
            <a:pPr>
              <a:buNone/>
            </a:pPr>
            <a:endParaRPr lang="en-US" sz="11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r				      R</a:t>
            </a:r>
            <a:r>
              <a:rPr lang="en-US" sz="2000" baseline="-25000" dirty="0" smtClean="0">
                <a:latin typeface="Times New Roman" pitchFamily="18" charset="0"/>
                <a:cs typeface="Times New Roman" pitchFamily="18" charset="0"/>
              </a:rPr>
              <a:t>1		</a:t>
            </a:r>
            <a:r>
              <a:rPr lang="en-US" sz="2000" dirty="0" smtClean="0">
                <a:latin typeface="Times New Roman" pitchFamily="18" charset="0"/>
                <a:cs typeface="Times New Roman" pitchFamily="18" charset="0"/>
              </a:rPr>
              <a:t>    R</a:t>
            </a:r>
            <a:r>
              <a:rPr lang="en-US" sz="2000" baseline="-25000" dirty="0" smtClean="0">
                <a:latin typeface="Times New Roman" pitchFamily="18" charset="0"/>
                <a:cs typeface="Times New Roman" pitchFamily="18" charset="0"/>
              </a:rPr>
              <a:t>2</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52</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3" name="Table 52"/>
          <p:cNvGraphicFramePr>
            <a:graphicFrameLocks noGrp="1"/>
          </p:cNvGraphicFramePr>
          <p:nvPr/>
        </p:nvGraphicFramePr>
        <p:xfrm>
          <a:off x="1295400" y="3733800"/>
          <a:ext cx="1981200" cy="1447800"/>
        </p:xfrm>
        <a:graphic>
          <a:graphicData uri="http://schemas.openxmlformats.org/drawingml/2006/table">
            <a:tbl>
              <a:tblPr/>
              <a:tblGrid>
                <a:gridCol w="660400"/>
                <a:gridCol w="660400"/>
                <a:gridCol w="660400"/>
              </a:tblGrid>
              <a:tr h="289560">
                <a:tc>
                  <a:txBody>
                    <a:bodyPr/>
                    <a:lstStyle/>
                    <a:p>
                      <a:pPr marL="0" marR="0" algn="ctr">
                        <a:spcBef>
                          <a:spcPts val="0"/>
                        </a:spcBef>
                        <a:spcAft>
                          <a:spcPts val="0"/>
                        </a:spcAft>
                      </a:pPr>
                      <a:r>
                        <a:rPr lang="en-US" sz="1800" b="1" dirty="0">
                          <a:latin typeface="Times New Roman"/>
                          <a:ea typeface="Times New Roman"/>
                        </a:rPr>
                        <a:t>X</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dirty="0">
                          <a:latin typeface="Times New Roman"/>
                          <a:ea typeface="Times New Roman"/>
                        </a:rPr>
                        <a:t>Y</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dirty="0">
                          <a:latin typeface="Times New Roman"/>
                          <a:ea typeface="Times New Roman"/>
                        </a:rPr>
                        <a:t>Z</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r>
                        <a:rPr lang="en-US" sz="1800" baseline="-25000" dirty="0">
                          <a:latin typeface="Times New Roman"/>
                          <a:ea typeface="Times New Roman"/>
                        </a:rPr>
                        <a:t>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r>
                        <a:rPr lang="en-US" sz="1800" baseline="-25000" dirty="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3</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r>
                        <a:rPr lang="en-US" sz="1800" baseline="-25000" dirty="0">
                          <a:latin typeface="Times New Roman"/>
                          <a:ea typeface="Times New Roman"/>
                        </a:rPr>
                        <a:t>3</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4</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3</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r>
                        <a:rPr lang="en-US" sz="1800" baseline="-25000" dirty="0">
                          <a:latin typeface="Times New Roman"/>
                          <a:ea typeface="Times New Roman"/>
                        </a:rPr>
                        <a:t>4</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5" name="Table 54"/>
          <p:cNvGraphicFramePr>
            <a:graphicFrameLocks noGrp="1"/>
          </p:cNvGraphicFramePr>
          <p:nvPr/>
        </p:nvGraphicFramePr>
        <p:xfrm>
          <a:off x="5080000" y="3733800"/>
          <a:ext cx="1320800" cy="1447800"/>
        </p:xfrm>
        <a:graphic>
          <a:graphicData uri="http://schemas.openxmlformats.org/drawingml/2006/table">
            <a:tbl>
              <a:tblPr/>
              <a:tblGrid>
                <a:gridCol w="660400"/>
                <a:gridCol w="660400"/>
              </a:tblGrid>
              <a:tr h="289560">
                <a:tc>
                  <a:txBody>
                    <a:bodyPr/>
                    <a:lstStyle/>
                    <a:p>
                      <a:pPr marL="0" marR="0" algn="ctr">
                        <a:spcBef>
                          <a:spcPts val="0"/>
                        </a:spcBef>
                        <a:spcAft>
                          <a:spcPts val="0"/>
                        </a:spcAft>
                      </a:pPr>
                      <a:r>
                        <a:rPr lang="en-US" sz="1800" b="1" dirty="0" smtClean="0">
                          <a:latin typeface="Times New Roman"/>
                          <a:ea typeface="Times New Roman"/>
                        </a:rPr>
                        <a:t>X</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dirty="0">
                          <a:latin typeface="Times New Roman"/>
                          <a:ea typeface="Times New Roman"/>
                        </a:rPr>
                        <a:t>Y</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3</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latin typeface="Times New Roman"/>
                          <a:ea typeface="Times New Roman"/>
                        </a:rPr>
                        <a:t>y</a:t>
                      </a:r>
                      <a:r>
                        <a:rPr lang="en-US" sz="1800" baseline="-25000" dirty="0" smtClean="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4</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3</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6" name="Table 55"/>
          <p:cNvGraphicFramePr>
            <a:graphicFrameLocks noGrp="1"/>
          </p:cNvGraphicFramePr>
          <p:nvPr/>
        </p:nvGraphicFramePr>
        <p:xfrm>
          <a:off x="6781800" y="3733800"/>
          <a:ext cx="1320800" cy="1447800"/>
        </p:xfrm>
        <a:graphic>
          <a:graphicData uri="http://schemas.openxmlformats.org/drawingml/2006/table">
            <a:tbl>
              <a:tblPr/>
              <a:tblGrid>
                <a:gridCol w="660400"/>
                <a:gridCol w="660400"/>
              </a:tblGrid>
              <a:tr h="289560">
                <a:tc>
                  <a:txBody>
                    <a:bodyPr/>
                    <a:lstStyle/>
                    <a:p>
                      <a:pPr marL="0" marR="0" algn="ctr">
                        <a:spcBef>
                          <a:spcPts val="0"/>
                        </a:spcBef>
                        <a:spcAft>
                          <a:spcPts val="0"/>
                        </a:spcAft>
                      </a:pPr>
                      <a:r>
                        <a:rPr lang="en-US" sz="1800" b="1" dirty="0" smtClean="0">
                          <a:latin typeface="Times New Roman"/>
                          <a:ea typeface="Times New Roman"/>
                        </a:rPr>
                        <a:t>Y</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dirty="0" smtClean="0">
                          <a:latin typeface="Times New Roman"/>
                          <a:ea typeface="Times New Roman"/>
                        </a:rPr>
                        <a:t>Z</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r>
                        <a:rPr lang="en-US" sz="1800" baseline="-25000" dirty="0">
                          <a:latin typeface="Times New Roman"/>
                          <a:ea typeface="Times New Roman"/>
                        </a:rPr>
                        <a:t>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r>
                        <a:rPr lang="en-US" sz="1800" baseline="-25000" dirty="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r>
                        <a:rPr lang="en-US" sz="1800" baseline="-25000" dirty="0">
                          <a:latin typeface="Times New Roman"/>
                          <a:ea typeface="Times New Roman"/>
                        </a:rPr>
                        <a:t>3</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3</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r>
                        <a:rPr lang="en-US" sz="1800" baseline="-25000" dirty="0">
                          <a:latin typeface="Times New Roman"/>
                          <a:ea typeface="Times New Roman"/>
                        </a:rPr>
                        <a:t>4</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3771" name="AutoShape 43"/>
          <p:cNvSpPr>
            <a:spLocks noChangeArrowheads="1"/>
          </p:cNvSpPr>
          <p:nvPr/>
        </p:nvSpPr>
        <p:spPr bwMode="auto">
          <a:xfrm>
            <a:off x="3543300" y="4191000"/>
            <a:ext cx="1333500" cy="506506"/>
          </a:xfrm>
          <a:prstGeom prst="rightArrow">
            <a:avLst>
              <a:gd name="adj1" fmla="val 50000"/>
              <a:gd name="adj2" fmla="val 5625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Decompose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1066800" y="1295400"/>
            <a:ext cx="7315200" cy="1143000"/>
          </a:xfrm>
          <a:prstGeom prst="rect">
            <a:avLst/>
          </a:prstGeom>
        </p:spPr>
        <p:txBody>
          <a:bodyPr/>
          <a:lstStyle/>
          <a:p>
            <a:pPr>
              <a:buNone/>
            </a:pPr>
            <a:r>
              <a:rPr lang="en-US" sz="2000" b="1" u="sng" dirty="0" smtClean="0">
                <a:latin typeface="Times New Roman" pitchFamily="18" charset="0"/>
                <a:cs typeface="Times New Roman" pitchFamily="18" charset="0"/>
              </a:rPr>
              <a:t>Lossless or </a:t>
            </a:r>
            <a:r>
              <a:rPr lang="en-US" sz="2000" b="1" u="sng" dirty="0" err="1" smtClean="0">
                <a:latin typeface="Times New Roman" pitchFamily="18" charset="0"/>
                <a:cs typeface="Times New Roman" pitchFamily="18" charset="0"/>
              </a:rPr>
              <a:t>Lossy</a:t>
            </a:r>
            <a:r>
              <a:rPr lang="en-US" sz="2000" b="1" u="sng" dirty="0" smtClean="0">
                <a:latin typeface="Times New Roman" pitchFamily="18" charset="0"/>
                <a:cs typeface="Times New Roman" pitchFamily="18" charset="0"/>
              </a:rPr>
              <a:t> Decomposition ?</a:t>
            </a:r>
            <a:endParaRPr lang="en-US" sz="2000" u="sng" dirty="0" smtClean="0">
              <a:latin typeface="Times New Roman" pitchFamily="18" charset="0"/>
              <a:cs typeface="Times New Roman" pitchFamily="18" charset="0"/>
            </a:endParaRPr>
          </a:p>
          <a:p>
            <a:pPr>
              <a:buNone/>
            </a:pPr>
            <a:endParaRPr lang="en-US" sz="11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r				      R</a:t>
            </a:r>
            <a:r>
              <a:rPr lang="en-US" sz="2000" baseline="-25000" dirty="0" smtClean="0">
                <a:latin typeface="Times New Roman" pitchFamily="18" charset="0"/>
                <a:cs typeface="Times New Roman" pitchFamily="18" charset="0"/>
              </a:rPr>
              <a:t>1		</a:t>
            </a:r>
            <a:r>
              <a:rPr lang="en-US" sz="2000" dirty="0" smtClean="0">
                <a:latin typeface="Times New Roman" pitchFamily="18" charset="0"/>
                <a:cs typeface="Times New Roman" pitchFamily="18" charset="0"/>
              </a:rPr>
              <a:t>         R</a:t>
            </a:r>
            <a:r>
              <a:rPr lang="en-US" sz="2000" baseline="-25000" dirty="0" smtClean="0">
                <a:latin typeface="Times New Roman" pitchFamily="18" charset="0"/>
                <a:cs typeface="Times New Roman" pitchFamily="18" charset="0"/>
              </a:rPr>
              <a:t>2</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53</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3" name="Table 52"/>
          <p:cNvGraphicFramePr>
            <a:graphicFrameLocks noGrp="1"/>
          </p:cNvGraphicFramePr>
          <p:nvPr/>
        </p:nvGraphicFramePr>
        <p:xfrm>
          <a:off x="1295400" y="2286000"/>
          <a:ext cx="1981200" cy="1447800"/>
        </p:xfrm>
        <a:graphic>
          <a:graphicData uri="http://schemas.openxmlformats.org/drawingml/2006/table">
            <a:tbl>
              <a:tblPr/>
              <a:tblGrid>
                <a:gridCol w="660400"/>
                <a:gridCol w="660400"/>
                <a:gridCol w="660400"/>
              </a:tblGrid>
              <a:tr h="289560">
                <a:tc>
                  <a:txBody>
                    <a:bodyPr/>
                    <a:lstStyle/>
                    <a:p>
                      <a:pPr marL="0" marR="0" algn="ctr">
                        <a:spcBef>
                          <a:spcPts val="0"/>
                        </a:spcBef>
                        <a:spcAft>
                          <a:spcPts val="0"/>
                        </a:spcAft>
                      </a:pPr>
                      <a:r>
                        <a:rPr lang="en-US" sz="1800" b="1" dirty="0">
                          <a:latin typeface="Times New Roman"/>
                          <a:ea typeface="Times New Roman"/>
                        </a:rPr>
                        <a:t>X</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dirty="0">
                          <a:latin typeface="Times New Roman"/>
                          <a:ea typeface="Times New Roman"/>
                        </a:rPr>
                        <a:t>Y</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dirty="0">
                          <a:latin typeface="Times New Roman"/>
                          <a:ea typeface="Times New Roman"/>
                        </a:rPr>
                        <a:t>Z</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r>
                        <a:rPr lang="en-US" sz="1800" baseline="-25000" dirty="0">
                          <a:latin typeface="Times New Roman"/>
                          <a:ea typeface="Times New Roman"/>
                        </a:rPr>
                        <a:t>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r>
                        <a:rPr lang="en-US" sz="1800" baseline="-25000" dirty="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3</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r>
                        <a:rPr lang="en-US" sz="1800" baseline="-25000" dirty="0">
                          <a:latin typeface="Times New Roman"/>
                          <a:ea typeface="Times New Roman"/>
                        </a:rPr>
                        <a:t>3</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4</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3</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r>
                        <a:rPr lang="en-US" sz="1800" baseline="-25000" dirty="0">
                          <a:latin typeface="Times New Roman"/>
                          <a:ea typeface="Times New Roman"/>
                        </a:rPr>
                        <a:t>4</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5" name="Table 54"/>
          <p:cNvGraphicFramePr>
            <a:graphicFrameLocks noGrp="1"/>
          </p:cNvGraphicFramePr>
          <p:nvPr/>
        </p:nvGraphicFramePr>
        <p:xfrm>
          <a:off x="5080000" y="2286000"/>
          <a:ext cx="1320800" cy="1447800"/>
        </p:xfrm>
        <a:graphic>
          <a:graphicData uri="http://schemas.openxmlformats.org/drawingml/2006/table">
            <a:tbl>
              <a:tblPr/>
              <a:tblGrid>
                <a:gridCol w="660400"/>
                <a:gridCol w="660400"/>
              </a:tblGrid>
              <a:tr h="289560">
                <a:tc>
                  <a:txBody>
                    <a:bodyPr/>
                    <a:lstStyle/>
                    <a:p>
                      <a:pPr marL="0" marR="0" algn="ctr">
                        <a:spcBef>
                          <a:spcPts val="0"/>
                        </a:spcBef>
                        <a:spcAft>
                          <a:spcPts val="0"/>
                        </a:spcAft>
                      </a:pPr>
                      <a:r>
                        <a:rPr lang="en-US" sz="1800" b="1" dirty="0" smtClean="0">
                          <a:latin typeface="Times New Roman"/>
                          <a:ea typeface="Times New Roman"/>
                        </a:rPr>
                        <a:t>X</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dirty="0">
                          <a:latin typeface="Times New Roman"/>
                          <a:ea typeface="Times New Roman"/>
                        </a:rPr>
                        <a:t>Y</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3</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latin typeface="Times New Roman"/>
                          <a:ea typeface="Times New Roman"/>
                        </a:rPr>
                        <a:t>y</a:t>
                      </a:r>
                      <a:r>
                        <a:rPr lang="en-US" sz="1800" baseline="-25000" dirty="0" smtClean="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4</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3</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6" name="Table 55"/>
          <p:cNvGraphicFramePr>
            <a:graphicFrameLocks noGrp="1"/>
          </p:cNvGraphicFramePr>
          <p:nvPr/>
        </p:nvGraphicFramePr>
        <p:xfrm>
          <a:off x="7137400" y="2286000"/>
          <a:ext cx="1320800" cy="1447800"/>
        </p:xfrm>
        <a:graphic>
          <a:graphicData uri="http://schemas.openxmlformats.org/drawingml/2006/table">
            <a:tbl>
              <a:tblPr/>
              <a:tblGrid>
                <a:gridCol w="660400"/>
                <a:gridCol w="660400"/>
              </a:tblGrid>
              <a:tr h="289560">
                <a:tc>
                  <a:txBody>
                    <a:bodyPr/>
                    <a:lstStyle/>
                    <a:p>
                      <a:pPr marL="0" marR="0" algn="ctr">
                        <a:spcBef>
                          <a:spcPts val="0"/>
                        </a:spcBef>
                        <a:spcAft>
                          <a:spcPts val="0"/>
                        </a:spcAft>
                      </a:pPr>
                      <a:r>
                        <a:rPr lang="en-US" sz="1800" b="1" dirty="0" smtClean="0">
                          <a:latin typeface="Times New Roman"/>
                          <a:ea typeface="Times New Roman"/>
                        </a:rPr>
                        <a:t>Y</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dirty="0" smtClean="0">
                          <a:latin typeface="Times New Roman"/>
                          <a:ea typeface="Times New Roman"/>
                        </a:rPr>
                        <a:t>Z</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r>
                        <a:rPr lang="en-US" sz="1800" baseline="-25000" dirty="0">
                          <a:latin typeface="Times New Roman"/>
                          <a:ea typeface="Times New Roman"/>
                        </a:rPr>
                        <a:t>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r>
                        <a:rPr lang="en-US" sz="1800" baseline="-25000" dirty="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r>
                        <a:rPr lang="en-US" sz="1800" baseline="-25000" dirty="0">
                          <a:latin typeface="Times New Roman"/>
                          <a:ea typeface="Times New Roman"/>
                        </a:rPr>
                        <a:t>3</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60">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3</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r>
                        <a:rPr lang="en-US" sz="1800" baseline="-25000" dirty="0">
                          <a:latin typeface="Times New Roman"/>
                          <a:ea typeface="Times New Roman"/>
                        </a:rPr>
                        <a:t>4</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3771" name="AutoShape 43"/>
          <p:cNvSpPr>
            <a:spLocks noChangeArrowheads="1"/>
          </p:cNvSpPr>
          <p:nvPr/>
        </p:nvSpPr>
        <p:spPr bwMode="auto">
          <a:xfrm>
            <a:off x="3543300" y="2770094"/>
            <a:ext cx="1333500" cy="506506"/>
          </a:xfrm>
          <a:prstGeom prst="rightArrow">
            <a:avLst>
              <a:gd name="adj1" fmla="val 50000"/>
              <a:gd name="adj2" fmla="val 5625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Decompose</a:t>
            </a:r>
          </a:p>
        </p:txBody>
      </p:sp>
      <p:graphicFrame>
        <p:nvGraphicFramePr>
          <p:cNvPr id="58" name="Table 57"/>
          <p:cNvGraphicFramePr>
            <a:graphicFrameLocks noGrp="1"/>
          </p:cNvGraphicFramePr>
          <p:nvPr/>
        </p:nvGraphicFramePr>
        <p:xfrm>
          <a:off x="3345180" y="4191000"/>
          <a:ext cx="1760220" cy="1920240"/>
        </p:xfrm>
        <a:graphic>
          <a:graphicData uri="http://schemas.openxmlformats.org/drawingml/2006/table">
            <a:tbl>
              <a:tblPr/>
              <a:tblGrid>
                <a:gridCol w="586740"/>
                <a:gridCol w="586740"/>
                <a:gridCol w="586740"/>
              </a:tblGrid>
              <a:tr h="250372">
                <a:tc>
                  <a:txBody>
                    <a:bodyPr/>
                    <a:lstStyle/>
                    <a:p>
                      <a:pPr marL="0" marR="0" algn="ctr">
                        <a:spcBef>
                          <a:spcPts val="0"/>
                        </a:spcBef>
                        <a:spcAft>
                          <a:spcPts val="0"/>
                        </a:spcAft>
                      </a:pPr>
                      <a:r>
                        <a:rPr lang="en-US" sz="1800" dirty="0">
                          <a:latin typeface="Times New Roman"/>
                          <a:ea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72">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Times New Roman"/>
                        </a:rPr>
                        <a:t>y</a:t>
                      </a:r>
                      <a:r>
                        <a:rPr lang="en-US" sz="1800" baseline="-25000">
                          <a:latin typeface="Times New Roman"/>
                          <a:ea typeface="Times New Roman"/>
                        </a:rPr>
                        <a:t>1</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Times New Roman"/>
                        </a:rPr>
                        <a:t>z</a:t>
                      </a:r>
                      <a:r>
                        <a:rPr lang="en-US" sz="1800" baseline="-25000">
                          <a:latin typeface="Times New Roman"/>
                          <a:ea typeface="Times New Roman"/>
                        </a:rPr>
                        <a:t>1</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72">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Times New Roman"/>
                        </a:rPr>
                        <a:t>y</a:t>
                      </a:r>
                      <a:r>
                        <a:rPr lang="en-US" sz="1800" baseline="-25000">
                          <a:latin typeface="Times New Roman"/>
                          <a:ea typeface="Times New Roman"/>
                        </a:rPr>
                        <a:t>2</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r>
                        <a:rPr lang="en-US" sz="1800" baseline="-25000" dirty="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72">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Times New Roman"/>
                        </a:rPr>
                        <a:t>y</a:t>
                      </a:r>
                      <a:r>
                        <a:rPr lang="en-US" sz="1800" baseline="-25000">
                          <a:latin typeface="Times New Roman"/>
                          <a:ea typeface="Times New Roman"/>
                        </a:rPr>
                        <a:t>2</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Times New Roman"/>
                        </a:rPr>
                        <a:t>z</a:t>
                      </a:r>
                      <a:r>
                        <a:rPr lang="en-US" sz="1800" baseline="-25000">
                          <a:latin typeface="Times New Roman"/>
                          <a:ea typeface="Times New Roman"/>
                        </a:rPr>
                        <a:t>3</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72">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3</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Times New Roman"/>
                        </a:rPr>
                        <a:t>y</a:t>
                      </a:r>
                      <a:r>
                        <a:rPr lang="en-US" sz="1800" baseline="-25000">
                          <a:latin typeface="Times New Roman"/>
                          <a:ea typeface="Times New Roman"/>
                        </a:rPr>
                        <a:t>2</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Times New Roman"/>
                        </a:rPr>
                        <a:t>z</a:t>
                      </a:r>
                      <a:r>
                        <a:rPr lang="en-US" sz="1800" baseline="-25000">
                          <a:latin typeface="Times New Roman"/>
                          <a:ea typeface="Times New Roman"/>
                        </a:rPr>
                        <a:t>2</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72">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3</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latin typeface="Times New Roman"/>
                          <a:ea typeface="Times New Roman"/>
                        </a:rPr>
                        <a:t>y</a:t>
                      </a:r>
                      <a:r>
                        <a:rPr lang="en-US" sz="1800" baseline="-25000">
                          <a:latin typeface="Times New Roman"/>
                          <a:ea typeface="Times New Roman"/>
                        </a:rPr>
                        <a:t>2</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r>
                        <a:rPr lang="en-US" sz="1800" baseline="-25000" dirty="0">
                          <a:latin typeface="Times New Roman"/>
                          <a:ea typeface="Times New Roman"/>
                        </a:rPr>
                        <a:t>3</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72">
                <a:tc>
                  <a:txBody>
                    <a:bodyPr/>
                    <a:lstStyle/>
                    <a:p>
                      <a:pPr marL="0" marR="0" algn="ctr">
                        <a:spcBef>
                          <a:spcPts val="0"/>
                        </a:spcBef>
                        <a:spcAft>
                          <a:spcPts val="0"/>
                        </a:spcAft>
                      </a:pPr>
                      <a:r>
                        <a:rPr lang="en-US" sz="1800" dirty="0" smtClean="0">
                          <a:latin typeface="Times New Roman"/>
                          <a:ea typeface="Times New Roman"/>
                        </a:rPr>
                        <a:t>x</a:t>
                      </a:r>
                      <a:r>
                        <a:rPr lang="en-US" sz="1800" baseline="-25000" dirty="0" smtClean="0">
                          <a:latin typeface="Times New Roman"/>
                          <a:ea typeface="Times New Roman"/>
                        </a:rPr>
                        <a:t>4</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y</a:t>
                      </a:r>
                      <a:r>
                        <a:rPr lang="en-US" sz="1800" baseline="-25000" dirty="0">
                          <a:latin typeface="Times New Roman"/>
                          <a:ea typeface="Times New Roman"/>
                        </a:rPr>
                        <a:t>3</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latin typeface="Times New Roman"/>
                          <a:ea typeface="Times New Roman"/>
                        </a:rPr>
                        <a:t>z</a:t>
                      </a:r>
                      <a:r>
                        <a:rPr lang="en-US" sz="1800" baseline="-25000" dirty="0">
                          <a:latin typeface="Times New Roman"/>
                          <a:ea typeface="Times New Roman"/>
                        </a:rPr>
                        <a:t>4</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3772" name="AutoShape 44"/>
          <p:cNvSpPr>
            <a:spLocks noChangeArrowheads="1"/>
          </p:cNvSpPr>
          <p:nvPr/>
        </p:nvSpPr>
        <p:spPr bwMode="auto">
          <a:xfrm rot="8176351">
            <a:off x="5311341" y="3874351"/>
            <a:ext cx="492385" cy="342900"/>
          </a:xfrm>
          <a:prstGeom prst="rightArrow">
            <a:avLst>
              <a:gd name="adj1" fmla="val 50000"/>
              <a:gd name="adj2" fmla="val 25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400"/>
          </a:p>
        </p:txBody>
      </p:sp>
      <p:sp>
        <p:nvSpPr>
          <p:cNvPr id="73773" name="AutoShape 45"/>
          <p:cNvSpPr>
            <a:spLocks noChangeArrowheads="1"/>
          </p:cNvSpPr>
          <p:nvPr/>
        </p:nvSpPr>
        <p:spPr bwMode="auto">
          <a:xfrm rot="8100000">
            <a:off x="6176858" y="4022112"/>
            <a:ext cx="1131512" cy="488004"/>
          </a:xfrm>
          <a:prstGeom prst="rightArrow">
            <a:avLst>
              <a:gd name="adj1" fmla="val 50000"/>
              <a:gd name="adj2" fmla="val 25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400"/>
          </a:p>
        </p:txBody>
      </p:sp>
      <p:sp>
        <p:nvSpPr>
          <p:cNvPr id="73774" name="Text Box 46"/>
          <p:cNvSpPr txBox="1">
            <a:spLocks noChangeArrowheads="1"/>
          </p:cNvSpPr>
          <p:nvPr/>
        </p:nvSpPr>
        <p:spPr bwMode="auto">
          <a:xfrm>
            <a:off x="5230906" y="4397188"/>
            <a:ext cx="746125" cy="2286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R</a:t>
            </a:r>
            <a:r>
              <a:rPr kumimoji="0" lang="en-US" sz="1400" b="1" i="0" u="none" strike="noStrike" cap="none" normalizeH="0" baseline="-25000" dirty="0" smtClean="0">
                <a:ln>
                  <a:noFill/>
                </a:ln>
                <a:solidFill>
                  <a:schemeClr val="tx1"/>
                </a:solidFill>
                <a:effectLst/>
                <a:latin typeface="Times New Roman" pitchFamily="18" charset="0"/>
                <a:cs typeface="Times New Roman" pitchFamily="18" charset="0"/>
              </a:rPr>
              <a:t>1</a:t>
            </a: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 Join R</a:t>
            </a:r>
            <a:r>
              <a:rPr kumimoji="0" lang="en-US" sz="1400" b="1" i="0" u="none" strike="noStrike" cap="none" normalizeH="0" baseline="-25000" dirty="0" smtClean="0">
                <a:ln>
                  <a:noFill/>
                </a:ln>
                <a:solidFill>
                  <a:schemeClr val="tx1"/>
                </a:solidFill>
                <a:effectLst/>
                <a:latin typeface="Times New Roman" pitchFamily="18" charset="0"/>
                <a:cs typeface="Times New Roman" pitchFamily="18" charset="0"/>
              </a:rPr>
              <a:t>2</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Normalization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1066800" y="1447800"/>
            <a:ext cx="7620000" cy="4343400"/>
          </a:xfrm>
          <a:prstGeom prst="rect">
            <a:avLst/>
          </a:prstGeom>
        </p:spPr>
        <p:txBody>
          <a:bodyPr/>
          <a:lstStyle/>
          <a:p>
            <a:pPr>
              <a:buNone/>
            </a:pPr>
            <a:r>
              <a:rPr lang="en-US" sz="2000" b="1" u="sng" dirty="0" smtClean="0">
                <a:latin typeface="Times New Roman" pitchFamily="18" charset="0"/>
                <a:cs typeface="Times New Roman" pitchFamily="18" charset="0"/>
              </a:rPr>
              <a:t>Lossless or </a:t>
            </a:r>
            <a:r>
              <a:rPr lang="en-US" sz="2000" b="1" u="sng" dirty="0" err="1" smtClean="0">
                <a:latin typeface="Times New Roman" pitchFamily="18" charset="0"/>
                <a:cs typeface="Times New Roman" pitchFamily="18" charset="0"/>
              </a:rPr>
              <a:t>Lossy</a:t>
            </a:r>
            <a:r>
              <a:rPr lang="en-US" sz="2000" b="1" u="sng" dirty="0" smtClean="0">
                <a:latin typeface="Times New Roman" pitchFamily="18" charset="0"/>
                <a:cs typeface="Times New Roman" pitchFamily="18" charset="0"/>
              </a:rPr>
              <a:t> Decomposition ?</a:t>
            </a:r>
            <a:endParaRPr lang="en-US" sz="2000" u="sng"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Consider the relation r shown below and its decomposition </a:t>
            </a:r>
          </a:p>
          <a:p>
            <a:pPr>
              <a:buNone/>
            </a:pPr>
            <a:r>
              <a:rPr lang="en-US" sz="2000" dirty="0" smtClean="0">
                <a:latin typeface="Times New Roman" pitchFamily="18" charset="0"/>
                <a:cs typeface="Times New Roman" pitchFamily="18" charset="0"/>
              </a:rPr>
              <a:t>		    R</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and R</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Is this decomposition lossless or </a:t>
            </a:r>
            <a:r>
              <a:rPr lang="en-US" sz="2000" dirty="0" err="1" smtClean="0">
                <a:latin typeface="Times New Roman" pitchFamily="18" charset="0"/>
                <a:cs typeface="Times New Roman" pitchFamily="18" charset="0"/>
              </a:rPr>
              <a:t>lossy</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Notice that the natural join of R</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and R</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has </a:t>
            </a:r>
            <a:r>
              <a:rPr lang="en-US" sz="2000" dirty="0" err="1" smtClean="0">
                <a:latin typeface="Times New Roman" pitchFamily="18" charset="0"/>
                <a:cs typeface="Times New Roman" pitchFamily="18" charset="0"/>
              </a:rPr>
              <a:t>tuples</a:t>
            </a:r>
            <a:r>
              <a:rPr lang="en-US" sz="2000" dirty="0" smtClean="0">
                <a:latin typeface="Times New Roman" pitchFamily="18" charset="0"/>
                <a:cs typeface="Times New Roman" pitchFamily="18" charset="0"/>
              </a:rPr>
              <a:t> that were not present in the original relation. These </a:t>
            </a:r>
            <a:r>
              <a:rPr lang="en-US" sz="2000" dirty="0" err="1" smtClean="0">
                <a:latin typeface="Times New Roman" pitchFamily="18" charset="0"/>
                <a:cs typeface="Times New Roman" pitchFamily="18" charset="0"/>
              </a:rPr>
              <a:t>tuples</a:t>
            </a:r>
            <a:r>
              <a:rPr lang="en-US" sz="2000" dirty="0" smtClean="0">
                <a:latin typeface="Times New Roman" pitchFamily="18" charset="0"/>
                <a:cs typeface="Times New Roman" pitchFamily="18" charset="0"/>
              </a:rPr>
              <a:t> are called spurious </a:t>
            </a:r>
            <a:r>
              <a:rPr lang="en-US" sz="2000" dirty="0" err="1" smtClean="0">
                <a:latin typeface="Times New Roman" pitchFamily="18" charset="0"/>
                <a:cs typeface="Times New Roman" pitchFamily="18" charset="0"/>
              </a:rPr>
              <a:t>tuples</a:t>
            </a:r>
            <a:r>
              <a:rPr lang="en-US" sz="2000" dirty="0" smtClean="0">
                <a:latin typeface="Times New Roman" pitchFamily="18" charset="0"/>
                <a:cs typeface="Times New Roman" pitchFamily="18" charset="0"/>
              </a:rPr>
              <a:t> because they represent spurious or false information. Since the natural join of R</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and R</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does not recover the original relation, the decomposition is </a:t>
            </a:r>
            <a:r>
              <a:rPr lang="en-US" sz="2000" dirty="0" err="1" smtClean="0">
                <a:latin typeface="Times New Roman" pitchFamily="18" charset="0"/>
                <a:cs typeface="Times New Roman" pitchFamily="18" charset="0"/>
              </a:rPr>
              <a:t>lossy</a:t>
            </a:r>
            <a:r>
              <a:rPr lang="en-US" sz="2000" dirty="0" smtClean="0">
                <a:latin typeface="Times New Roman" pitchFamily="18" charset="0"/>
                <a:cs typeface="Times New Roman" pitchFamily="18" charset="0"/>
              </a:rPr>
              <a:t>.</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54</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Functional Dependency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1066800" y="1752600"/>
            <a:ext cx="7086600" cy="42672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Functional Dependency (FD)</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 Here t</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(Continent)= t</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(Continent)=North America</a:t>
            </a:r>
          </a:p>
          <a:p>
            <a:pPr>
              <a:buNone/>
            </a:pPr>
            <a:r>
              <a:rPr lang="en-US" sz="2000" dirty="0" smtClean="0">
                <a:latin typeface="Times New Roman" pitchFamily="18" charset="0"/>
                <a:cs typeface="Times New Roman" pitchFamily="18" charset="0"/>
              </a:rPr>
              <a:t>	     But t</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(Name)= Superior ≠  t</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(Name)=Huron</a:t>
            </a:r>
          </a:p>
          <a:p>
            <a:pPr>
              <a:buNone/>
            </a:pPr>
            <a:r>
              <a:rPr lang="en-US" sz="2000" dirty="0" smtClean="0">
                <a:latin typeface="Times New Roman" pitchFamily="18" charset="0"/>
                <a:cs typeface="Times New Roman" pitchFamily="18" charset="0"/>
              </a:rPr>
              <a:t>	     So, Continent → Name is not satisfied by the relation</a:t>
            </a:r>
          </a:p>
          <a:p>
            <a:pPr>
              <a:buNone/>
            </a:pPr>
            <a:r>
              <a:rPr lang="en-US" sz="2000" dirty="0" smtClean="0">
                <a:latin typeface="Times New Roman" pitchFamily="18" charset="0"/>
                <a:cs typeface="Times New Roman" pitchFamily="18" charset="0"/>
              </a:rPr>
              <a:t>                  i.e. Continent        Name.</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(b) The functional dependency Name → Length is satisfied by </a:t>
            </a:r>
          </a:p>
          <a:p>
            <a:pPr>
              <a:buNone/>
            </a:pPr>
            <a:r>
              <a:rPr lang="en-US" sz="2000" dirty="0" smtClean="0">
                <a:latin typeface="Times New Roman" pitchFamily="18" charset="0"/>
                <a:cs typeface="Times New Roman" pitchFamily="18" charset="0"/>
              </a:rPr>
              <a:t>	      the relation. Because for any given lake, there is only one </a:t>
            </a:r>
          </a:p>
          <a:p>
            <a:pPr>
              <a:buNone/>
            </a:pPr>
            <a:r>
              <a:rPr lang="en-US" sz="2000" dirty="0" smtClean="0">
                <a:latin typeface="Times New Roman" pitchFamily="18" charset="0"/>
                <a:cs typeface="Times New Roman" pitchFamily="18" charset="0"/>
              </a:rPr>
              <a:t>            length associated with it.</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6</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grpSp>
        <p:nvGrpSpPr>
          <p:cNvPr id="2052" name="Group 4"/>
          <p:cNvGrpSpPr>
            <a:grpSpLocks noChangeAspect="1"/>
          </p:cNvGrpSpPr>
          <p:nvPr/>
        </p:nvGrpSpPr>
        <p:grpSpPr bwMode="auto">
          <a:xfrm>
            <a:off x="3810000" y="3733800"/>
            <a:ext cx="228600" cy="152400"/>
            <a:chOff x="3720" y="11859"/>
            <a:chExt cx="450" cy="309"/>
          </a:xfrm>
        </p:grpSpPr>
        <p:sp>
          <p:nvSpPr>
            <p:cNvPr id="2053" name="Line 5"/>
            <p:cNvSpPr>
              <a:spLocks noChangeAspect="1" noChangeShapeType="1"/>
            </p:cNvSpPr>
            <p:nvPr/>
          </p:nvSpPr>
          <p:spPr bwMode="auto">
            <a:xfrm>
              <a:off x="3720" y="12013"/>
              <a:ext cx="45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54" name="Line 6"/>
            <p:cNvSpPr>
              <a:spLocks noChangeAspect="1" noChangeShapeType="1"/>
            </p:cNvSpPr>
            <p:nvPr/>
          </p:nvSpPr>
          <p:spPr bwMode="auto">
            <a:xfrm flipH="1">
              <a:off x="3870" y="11859"/>
              <a:ext cx="150" cy="30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Functional Dependency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447800"/>
            <a:ext cx="7696200" cy="4953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Inference Axioms for FDs/Armstrong's axioms</a:t>
            </a:r>
            <a:endParaRPr lang="en-US" sz="2000" dirty="0" smtClean="0">
              <a:latin typeface="Times New Roman" pitchFamily="18" charset="0"/>
              <a:cs typeface="Times New Roman" pitchFamily="18" charset="0"/>
            </a:endParaRPr>
          </a:p>
          <a:p>
            <a:pPr>
              <a:buNone/>
            </a:pPr>
            <a:r>
              <a:rPr lang="en-US" sz="2000" dirty="0" smtClean="0"/>
              <a:t>	</a:t>
            </a:r>
            <a:r>
              <a:rPr lang="en-US" sz="2000" dirty="0" smtClean="0">
                <a:latin typeface="Times New Roman" pitchFamily="18" charset="0"/>
                <a:cs typeface="Times New Roman" pitchFamily="18" charset="0"/>
              </a:rPr>
              <a:t>Given a set F of FDs, the inference axioms are a set of rules that tell us that if a relation satisfies the FDs of F, the relation must satisfy certain other FDs. The latter set of FDs are said to be derived or logically deduced from the FDs of F.</a:t>
            </a:r>
          </a:p>
          <a:p>
            <a:pPr>
              <a:buNone/>
            </a:pPr>
            <a:endParaRPr lang="en-US" sz="2000" dirty="0" smtClean="0">
              <a:latin typeface="Times New Roman" pitchFamily="18" charset="0"/>
              <a:cs typeface="Times New Roman" pitchFamily="18" charset="0"/>
            </a:endParaRPr>
          </a:p>
          <a:p>
            <a:pPr lvl="1">
              <a:buFont typeface="+mj-lt"/>
              <a:buAutoNum type="arabicPeriod"/>
            </a:pPr>
            <a:r>
              <a:rPr lang="en-US" sz="2000" dirty="0" smtClean="0">
                <a:latin typeface="Times New Roman" pitchFamily="18" charset="0"/>
                <a:cs typeface="Times New Roman" pitchFamily="18" charset="0"/>
              </a:rPr>
              <a:t>If  Y      X, then X → Y (Reflexivity)</a:t>
            </a:r>
          </a:p>
          <a:p>
            <a:pPr lvl="1">
              <a:buFont typeface="+mj-lt"/>
              <a:buAutoNum type="arabicPeriod"/>
            </a:pPr>
            <a:r>
              <a:rPr lang="en-US" sz="2000" dirty="0" smtClean="0">
                <a:latin typeface="Times New Roman" pitchFamily="18" charset="0"/>
                <a:cs typeface="Times New Roman" pitchFamily="18" charset="0"/>
              </a:rPr>
              <a:t>If  X → Y, then XW → Y and/or XW → </a:t>
            </a:r>
            <a:r>
              <a:rPr lang="en-US" sz="2000" dirty="0" smtClean="0">
                <a:latin typeface="Times New Roman" pitchFamily="18" charset="0"/>
                <a:cs typeface="Times New Roman" pitchFamily="18" charset="0"/>
              </a:rPr>
              <a:t>YW(Augmentation</a:t>
            </a:r>
            <a:r>
              <a:rPr lang="en-US" sz="2000" dirty="0" smtClean="0">
                <a:latin typeface="Times New Roman" pitchFamily="18" charset="0"/>
                <a:cs typeface="Times New Roman" pitchFamily="18" charset="0"/>
              </a:rPr>
              <a:t>)</a:t>
            </a:r>
          </a:p>
          <a:p>
            <a:pPr lvl="1">
              <a:buFont typeface="+mj-lt"/>
              <a:buAutoNum type="arabicPeriod"/>
            </a:pPr>
            <a:r>
              <a:rPr lang="en-US" sz="2000" dirty="0" smtClean="0">
                <a:latin typeface="Times New Roman" pitchFamily="18" charset="0"/>
                <a:cs typeface="Times New Roman" pitchFamily="18" charset="0"/>
              </a:rPr>
              <a:t>If  X → Y and Y → Z, then X → Z (Transitivity)</a:t>
            </a:r>
          </a:p>
          <a:p>
            <a:pPr lvl="1">
              <a:buFont typeface="+mj-lt"/>
              <a:buAutoNum type="arabicPeriod"/>
            </a:pPr>
            <a:r>
              <a:rPr lang="en-US" sz="2000" dirty="0" smtClean="0">
                <a:latin typeface="Times New Roman" pitchFamily="18" charset="0"/>
                <a:cs typeface="Times New Roman" pitchFamily="18" charset="0"/>
              </a:rPr>
              <a:t>If  X → Y and YW → Z, then XW → Z (</a:t>
            </a:r>
            <a:r>
              <a:rPr lang="en-US" sz="2000" dirty="0" err="1" smtClean="0">
                <a:latin typeface="Times New Roman" pitchFamily="18" charset="0"/>
                <a:cs typeface="Times New Roman" pitchFamily="18" charset="0"/>
              </a:rPr>
              <a:t>Pseudotransitivity</a:t>
            </a:r>
            <a:r>
              <a:rPr lang="en-US" sz="2000" dirty="0" smtClean="0">
                <a:latin typeface="Times New Roman" pitchFamily="18" charset="0"/>
                <a:cs typeface="Times New Roman" pitchFamily="18" charset="0"/>
              </a:rPr>
              <a:t>)</a:t>
            </a:r>
          </a:p>
          <a:p>
            <a:pPr lvl="1">
              <a:buFont typeface="+mj-lt"/>
              <a:buAutoNum type="arabicPeriod"/>
            </a:pPr>
            <a:r>
              <a:rPr lang="en-US" sz="2000" dirty="0" smtClean="0">
                <a:latin typeface="Times New Roman" pitchFamily="18" charset="0"/>
                <a:cs typeface="Times New Roman" pitchFamily="18" charset="0"/>
              </a:rPr>
              <a:t>If  X → Z and X → Y, then X → YZ (</a:t>
            </a:r>
            <a:r>
              <a:rPr lang="en-US" sz="2000" dirty="0" err="1" smtClean="0">
                <a:latin typeface="Times New Roman" pitchFamily="18" charset="0"/>
                <a:cs typeface="Times New Roman" pitchFamily="18" charset="0"/>
              </a:rPr>
              <a:t>Additivity</a:t>
            </a:r>
            <a:r>
              <a:rPr lang="en-US" sz="2000" dirty="0" smtClean="0">
                <a:latin typeface="Times New Roman" pitchFamily="18" charset="0"/>
                <a:cs typeface="Times New Roman" pitchFamily="18" charset="0"/>
              </a:rPr>
              <a:t> or Union)</a:t>
            </a:r>
          </a:p>
          <a:p>
            <a:pPr lvl="1">
              <a:buFont typeface="+mj-lt"/>
              <a:buAutoNum type="arabicPeriod"/>
            </a:pPr>
            <a:r>
              <a:rPr lang="en-US" sz="2000" dirty="0" smtClean="0">
                <a:latin typeface="Times New Roman" pitchFamily="18" charset="0"/>
                <a:cs typeface="Times New Roman" pitchFamily="18" charset="0"/>
              </a:rPr>
              <a:t>If  X → YZ then X → Y and X → Z ( </a:t>
            </a:r>
            <a:r>
              <a:rPr lang="en-US" sz="2000" dirty="0" err="1" smtClean="0">
                <a:latin typeface="Times New Roman" pitchFamily="18" charset="0"/>
                <a:cs typeface="Times New Roman" pitchFamily="18" charset="0"/>
              </a:rPr>
              <a:t>Projectivity</a:t>
            </a:r>
            <a:r>
              <a:rPr lang="en-US" sz="2000" dirty="0" smtClean="0">
                <a:latin typeface="Times New Roman" pitchFamily="18" charset="0"/>
                <a:cs typeface="Times New Roman" pitchFamily="18" charset="0"/>
              </a:rPr>
              <a:t> or Decomposition)</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7</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4"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361" name="Object 1"/>
          <p:cNvGraphicFramePr>
            <a:graphicFrameLocks noChangeAspect="1"/>
          </p:cNvGraphicFramePr>
          <p:nvPr/>
        </p:nvGraphicFramePr>
        <p:xfrm>
          <a:off x="2223247" y="3545541"/>
          <a:ext cx="304800" cy="304800"/>
        </p:xfrm>
        <a:graphic>
          <a:graphicData uri="http://schemas.openxmlformats.org/presentationml/2006/ole">
            <p:oleObj spid="_x0000_s15361" name="Equation" r:id="rId5" imgW="139700" imgH="13970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Functional Dependency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447800"/>
            <a:ext cx="7696200" cy="44958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Trivial  and Non-trivial Dependency</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Trivial</a:t>
            </a:r>
          </a:p>
          <a:p>
            <a:pPr lvl="1"/>
            <a:r>
              <a:rPr lang="en-US" sz="2000" dirty="0" smtClean="0">
                <a:latin typeface="Times New Roman" pitchFamily="18" charset="0"/>
                <a:cs typeface="Times New Roman" pitchFamily="18" charset="0"/>
              </a:rPr>
              <a:t>A functional </a:t>
            </a:r>
            <a:r>
              <a:rPr lang="en-US" sz="2000" b="1" dirty="0" smtClean="0">
                <a:latin typeface="Times New Roman" pitchFamily="18" charset="0"/>
                <a:cs typeface="Times New Roman" pitchFamily="18" charset="0"/>
              </a:rPr>
              <a:t>dependency</a:t>
            </a:r>
            <a:r>
              <a:rPr lang="en-US" sz="2000" dirty="0" smtClean="0">
                <a:latin typeface="Times New Roman" pitchFamily="18" charset="0"/>
                <a:cs typeface="Times New Roman" pitchFamily="18" charset="0"/>
              </a:rPr>
              <a:t> FD: X → Y is called </a:t>
            </a:r>
            <a:r>
              <a:rPr lang="en-US" sz="2000" b="1" dirty="0" smtClean="0">
                <a:latin typeface="Times New Roman" pitchFamily="18" charset="0"/>
                <a:cs typeface="Times New Roman" pitchFamily="18" charset="0"/>
              </a:rPr>
              <a:t>trivial</a:t>
            </a:r>
            <a:r>
              <a:rPr lang="en-US" sz="2000" dirty="0" smtClean="0">
                <a:latin typeface="Times New Roman" pitchFamily="18" charset="0"/>
                <a:cs typeface="Times New Roman" pitchFamily="18" charset="0"/>
              </a:rPr>
              <a:t> if Y is a subset of X. </a:t>
            </a:r>
          </a:p>
          <a:p>
            <a:pPr lvl="1"/>
            <a:r>
              <a:rPr lang="en-US" sz="2000" dirty="0" smtClean="0">
                <a:latin typeface="Times New Roman" pitchFamily="18" charset="0"/>
                <a:cs typeface="Times New Roman" pitchFamily="18" charset="0"/>
              </a:rPr>
              <a:t>In other words, a </a:t>
            </a:r>
            <a:r>
              <a:rPr lang="en-US" sz="2000" b="1" dirty="0" smtClean="0">
                <a:latin typeface="Times New Roman" pitchFamily="18" charset="0"/>
                <a:cs typeface="Times New Roman" pitchFamily="18" charset="0"/>
              </a:rPr>
              <a:t>dependency</a:t>
            </a:r>
            <a:r>
              <a:rPr lang="en-US" sz="2000" dirty="0" smtClean="0">
                <a:latin typeface="Times New Roman" pitchFamily="18" charset="0"/>
                <a:cs typeface="Times New Roman" pitchFamily="18" charset="0"/>
              </a:rPr>
              <a:t> FD: X → Y means that the values of Y are determined by the values of X.</a:t>
            </a:r>
          </a:p>
          <a:p>
            <a:pPr lvl="1"/>
            <a:endParaRPr lang="en-US" sz="2000" b="1" dirty="0" smtClean="0">
              <a:latin typeface="Times New Roman" pitchFamily="18" charset="0"/>
              <a:cs typeface="Times New Roman" pitchFamily="18" charset="0"/>
            </a:endParaRPr>
          </a:p>
          <a:p>
            <a:pPr lvl="1">
              <a:buNone/>
            </a:pPr>
            <a:r>
              <a:rPr lang="en-US" sz="2000" b="1" u="sng" dirty="0" smtClean="0">
                <a:latin typeface="Times New Roman" pitchFamily="18" charset="0"/>
                <a:cs typeface="Times New Roman" pitchFamily="18" charset="0"/>
              </a:rPr>
              <a:t>Non-Trivial</a:t>
            </a:r>
          </a:p>
          <a:p>
            <a:pPr lvl="1"/>
            <a:r>
              <a:rPr lang="en-US" sz="2000" dirty="0" smtClean="0">
                <a:latin typeface="Times New Roman" pitchFamily="18" charset="0"/>
                <a:cs typeface="Times New Roman" pitchFamily="18" charset="0"/>
              </a:rPr>
              <a:t>If an FD X → Y holds, where Y is not a subset of X, then it is called a non-trivial FD.</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8</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Functional Dependency </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1066800" y="1600200"/>
            <a:ext cx="7086600" cy="3581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Canonical Cover</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For a given set F of FDs, a canonical cover, denoted by </a:t>
            </a:r>
            <a:r>
              <a:rPr lang="en-US" sz="2000" dirty="0" err="1" smtClean="0">
                <a:latin typeface="Times New Roman" pitchFamily="18" charset="0"/>
                <a:cs typeface="Times New Roman" pitchFamily="18" charset="0"/>
              </a:rPr>
              <a:t>Fc</a:t>
            </a:r>
            <a:r>
              <a:rPr lang="en-US" sz="2000" dirty="0" smtClean="0">
                <a:latin typeface="Times New Roman" pitchFamily="18" charset="0"/>
                <a:cs typeface="Times New Roman" pitchFamily="18" charset="0"/>
              </a:rPr>
              <a:t>, is a set of FDs where the following conditions are simultaneously satisfied:</a:t>
            </a:r>
          </a:p>
          <a:p>
            <a:pPr>
              <a:buNone/>
            </a:pPr>
            <a:endParaRPr lang="en-US" sz="2000" dirty="0" smtClean="0">
              <a:latin typeface="Times New Roman" pitchFamily="18" charset="0"/>
              <a:cs typeface="Times New Roman" pitchFamily="18" charset="0"/>
            </a:endParaRPr>
          </a:p>
          <a:p>
            <a:pPr lvl="1">
              <a:buFont typeface="+mj-lt"/>
              <a:buAutoNum type="arabicPeriod"/>
            </a:pPr>
            <a:r>
              <a:rPr lang="en-US" sz="2000" dirty="0" smtClean="0">
                <a:latin typeface="Times New Roman" pitchFamily="18" charset="0"/>
                <a:cs typeface="Times New Roman" pitchFamily="18" charset="0"/>
              </a:rPr>
              <a:t>Every FD of </a:t>
            </a:r>
            <a:r>
              <a:rPr lang="en-US" sz="2000" dirty="0" err="1" smtClean="0">
                <a:latin typeface="Times New Roman" pitchFamily="18" charset="0"/>
                <a:cs typeface="Times New Roman" pitchFamily="18" charset="0"/>
              </a:rPr>
              <a:t>Fc</a:t>
            </a:r>
            <a:r>
              <a:rPr lang="en-US" sz="2000" dirty="0" smtClean="0">
                <a:latin typeface="Times New Roman" pitchFamily="18" charset="0"/>
                <a:cs typeface="Times New Roman" pitchFamily="18" charset="0"/>
              </a:rPr>
              <a:t> is simple. That is, the right-hand side of every functional dependency of </a:t>
            </a:r>
            <a:r>
              <a:rPr lang="en-US" sz="2000" dirty="0" err="1" smtClean="0">
                <a:latin typeface="Times New Roman" pitchFamily="18" charset="0"/>
                <a:cs typeface="Times New Roman" pitchFamily="18" charset="0"/>
              </a:rPr>
              <a:t>Fc</a:t>
            </a:r>
            <a:r>
              <a:rPr lang="en-US" sz="2000" dirty="0" smtClean="0">
                <a:latin typeface="Times New Roman" pitchFamily="18" charset="0"/>
                <a:cs typeface="Times New Roman" pitchFamily="18" charset="0"/>
              </a:rPr>
              <a:t> has only one attribute.</a:t>
            </a:r>
          </a:p>
          <a:p>
            <a:pPr lvl="1">
              <a:buFont typeface="+mj-lt"/>
              <a:buAutoNum type="arabicPeriod"/>
            </a:pPr>
            <a:r>
              <a:rPr lang="en-US" sz="2000" dirty="0" err="1" smtClean="0">
                <a:latin typeface="Times New Roman" pitchFamily="18" charset="0"/>
                <a:cs typeface="Times New Roman" pitchFamily="18" charset="0"/>
              </a:rPr>
              <a:t>Fc</a:t>
            </a:r>
            <a:r>
              <a:rPr lang="en-US" sz="2000" dirty="0" smtClean="0">
                <a:latin typeface="Times New Roman" pitchFamily="18" charset="0"/>
                <a:cs typeface="Times New Roman" pitchFamily="18" charset="0"/>
              </a:rPr>
              <a:t> is left-reduced.</a:t>
            </a:r>
          </a:p>
          <a:p>
            <a:pPr lvl="1">
              <a:buFont typeface="+mj-lt"/>
              <a:buAutoNum type="arabicPeriod"/>
            </a:pPr>
            <a:r>
              <a:rPr lang="en-US" sz="2000" dirty="0" err="1" smtClean="0">
                <a:latin typeface="Times New Roman" pitchFamily="18" charset="0"/>
                <a:cs typeface="Times New Roman" pitchFamily="18" charset="0"/>
              </a:rPr>
              <a:t>Fc</a:t>
            </a:r>
            <a:r>
              <a:rPr lang="en-US" sz="2000" dirty="0" smtClean="0">
                <a:latin typeface="Times New Roman" pitchFamily="18" charset="0"/>
                <a:cs typeface="Times New Roman" pitchFamily="18" charset="0"/>
              </a:rPr>
              <a:t> is </a:t>
            </a:r>
            <a:r>
              <a:rPr lang="en-US" sz="2000" dirty="0" err="1" smtClean="0">
                <a:latin typeface="Times New Roman" pitchFamily="18" charset="0"/>
                <a:cs typeface="Times New Roman" pitchFamily="18" charset="0"/>
              </a:rPr>
              <a:t>nonredundant</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1/28/2016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9</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TotalTime>
  <Words>2277</Words>
  <Application>Microsoft Office PowerPoint</Application>
  <PresentationFormat>On-screen Show (4:3)</PresentationFormat>
  <Paragraphs>802</Paragraphs>
  <Slides>54</Slides>
  <Notes>54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Office Theme</vt:lpstr>
      <vt:lpstr>Equation</vt:lpstr>
      <vt:lpstr>Slide 1</vt:lpstr>
      <vt:lpstr>Functional Dependency </vt:lpstr>
      <vt:lpstr>Functional Dependency </vt:lpstr>
      <vt:lpstr>Functional Dependency </vt:lpstr>
      <vt:lpstr>Functional Dependency </vt:lpstr>
      <vt:lpstr>Functional Dependency </vt:lpstr>
      <vt:lpstr>Functional Dependency </vt:lpstr>
      <vt:lpstr>Functional Dependency </vt:lpstr>
      <vt:lpstr>Functional Dependency </vt:lpstr>
      <vt:lpstr>Functional Dependency </vt:lpstr>
      <vt:lpstr>Functional Dependency </vt:lpstr>
      <vt:lpstr>Functional Dependency </vt:lpstr>
      <vt:lpstr>Functional Dependency </vt:lpstr>
      <vt:lpstr>Functional Dependency </vt:lpstr>
      <vt:lpstr>Functional Dependency </vt:lpstr>
      <vt:lpstr>Functional Dependency </vt:lpstr>
      <vt:lpstr>Functional Dependency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lpstr>Normalization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Jesmin</cp:lastModifiedBy>
  <cp:revision>438</cp:revision>
  <dcterms:created xsi:type="dcterms:W3CDTF">2014-09-22T15:27:45Z</dcterms:created>
  <dcterms:modified xsi:type="dcterms:W3CDTF">2016-01-29T06:14:43Z</dcterms:modified>
</cp:coreProperties>
</file>