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9" r:id="rId3"/>
    <p:sldId id="257" r:id="rId4"/>
    <p:sldId id="258" r:id="rId5"/>
    <p:sldId id="259" r:id="rId6"/>
    <p:sldId id="260" r:id="rId7"/>
    <p:sldId id="261" r:id="rId8"/>
    <p:sldId id="262" r:id="rId9"/>
    <p:sldId id="263" r:id="rId10"/>
    <p:sldId id="310"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06" autoAdjust="0"/>
    <p:restoredTop sz="97312" autoAdjust="0"/>
  </p:normalViewPr>
  <p:slideViewPr>
    <p:cSldViewPr>
      <p:cViewPr varScale="1">
        <p:scale>
          <a:sx n="71" d="100"/>
          <a:sy n="71" d="100"/>
        </p:scale>
        <p:origin x="-1596" y="-96"/>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2/18/2016</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0BBC-583C-42F1-99F0-A9970C625DE3}" type="datetime1">
              <a:rPr lang="en-US" smtClean="0"/>
              <a:pPr/>
              <a:t>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userDrawn="1"/>
        </p:nvPicPr>
        <p:blipFill>
          <a:blip r:embed="rId4" cstate="print"/>
          <a:stretch>
            <a:fillRect/>
          </a:stretch>
        </p:blipFill>
        <p:spPr>
          <a:xfrm>
            <a:off x="381000" y="228600"/>
            <a:ext cx="917067" cy="1135254"/>
          </a:xfrm>
          <a:prstGeom prst="rect">
            <a:avLst/>
          </a:prstGeom>
        </p:spPr>
      </p:pic>
      <p:sp>
        <p:nvSpPr>
          <p:cNvPr id="8" name="TextBox 7"/>
          <p:cNvSpPr txBox="1"/>
          <p:nvPr userDrawn="1"/>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219200" y="2209800"/>
            <a:ext cx="6858000" cy="1371600"/>
          </a:xfrm>
          <a:prstGeom prst="rect">
            <a:avLst/>
          </a:prstGeom>
        </p:spPr>
        <p:txBody>
          <a:bodyPr/>
          <a:lstStyle/>
          <a:p>
            <a:pPr algn="ctr">
              <a:buNone/>
            </a:pPr>
            <a:r>
              <a:rPr lang="en-US" sz="7200" dirty="0" smtClean="0">
                <a:latin typeface="Times New Roman" pitchFamily="18" charset="0"/>
                <a:cs typeface="Times New Roman" pitchFamily="18" charset="0"/>
              </a:rPr>
              <a:t>DDBMS </a:t>
            </a:r>
            <a:endParaRPr lang="en-US" sz="54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DBMS Transparency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This is also known as heterogeneity transparency. </a:t>
            </a:r>
          </a:p>
          <a:p>
            <a:pPr lvl="1"/>
            <a:r>
              <a:rPr lang="en-US" sz="2000" dirty="0" smtClean="0">
                <a:latin typeface="Times New Roman" pitchFamily="18" charset="0"/>
                <a:cs typeface="Times New Roman" pitchFamily="18" charset="0"/>
              </a:rPr>
              <a:t>DBMS transparency hides the knowledge that the local DBMSs may be different.</a:t>
            </a:r>
          </a:p>
          <a:p>
            <a:pPr lvl="1"/>
            <a:r>
              <a:rPr lang="en-US" sz="2000" dirty="0" smtClean="0">
                <a:latin typeface="Times New Roman" pitchFamily="18" charset="0"/>
                <a:cs typeface="Times New Roman" pitchFamily="18" charset="0"/>
              </a:rPr>
              <a:t>Only applicable to heterogeneous DDBMSs. </a:t>
            </a:r>
          </a:p>
          <a:p>
            <a:pPr lvl="1"/>
            <a:r>
              <a:rPr lang="en-US" sz="2000" dirty="0" smtClean="0">
                <a:latin typeface="Times New Roman" pitchFamily="18" charset="0"/>
                <a:cs typeface="Times New Roman" pitchFamily="18" charset="0"/>
              </a:rPr>
              <a:t>This allows the integration of several local DBMSs under a common global schema. </a:t>
            </a:r>
          </a:p>
          <a:p>
            <a:pPr lvl="1"/>
            <a:r>
              <a:rPr lang="en-US" sz="2000" dirty="0" smtClean="0">
                <a:latin typeface="Times New Roman" pitchFamily="18" charset="0"/>
                <a:cs typeface="Times New Roman" pitchFamily="18" charset="0"/>
              </a:rPr>
              <a:t>It is one of the most difficult transparencies to provide as a generalization.</a:t>
            </a: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Transaction</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transaction consists of a set of operations that perform a single logical unit of work in a database system and moves the database from one consistent state to another. It may be an entire program or a part of a program.</a:t>
            </a:r>
          </a:p>
          <a:p>
            <a:pPr lvl="1">
              <a:buNone/>
            </a:pPr>
            <a:endParaRPr lang="en-US" sz="2000" dirty="0" smtClean="0">
              <a:latin typeface="Times New Roman" pitchFamily="18" charset="0"/>
              <a:cs typeface="Times New Roman" pitchFamily="18" charset="0"/>
            </a:endParaRPr>
          </a:p>
          <a:p>
            <a:pPr>
              <a:buFont typeface="Wingdings" pitchFamily="2" charset="2"/>
              <a:buChar char="q"/>
            </a:pPr>
            <a:r>
              <a:rPr lang="en-US" sz="2400" b="1" dirty="0" smtClean="0">
                <a:latin typeface="Times New Roman" pitchFamily="18" charset="0"/>
                <a:cs typeface="Times New Roman" pitchFamily="18" charset="0"/>
              </a:rPr>
              <a:t>ACID properties of transactions</a:t>
            </a:r>
            <a:endParaRPr lang="en-US" sz="24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A  - Atomicity</a:t>
            </a:r>
          </a:p>
          <a:p>
            <a:pPr lvl="1"/>
            <a:r>
              <a:rPr lang="en-US" sz="2000" b="1" dirty="0" smtClean="0">
                <a:latin typeface="Times New Roman" pitchFamily="18" charset="0"/>
                <a:cs typeface="Times New Roman" pitchFamily="18" charset="0"/>
              </a:rPr>
              <a:t>C - Consistency</a:t>
            </a:r>
          </a:p>
          <a:p>
            <a:pPr lvl="1"/>
            <a:r>
              <a:rPr lang="en-US" sz="2000" b="1" dirty="0" smtClean="0">
                <a:latin typeface="Times New Roman" pitchFamily="18" charset="0"/>
                <a:cs typeface="Times New Roman" pitchFamily="18" charset="0"/>
              </a:rPr>
              <a:t> I - Isolation</a:t>
            </a:r>
          </a:p>
          <a:p>
            <a:pPr lvl="1"/>
            <a:r>
              <a:rPr lang="en-US" sz="2000" b="1" dirty="0" smtClean="0">
                <a:latin typeface="Times New Roman" pitchFamily="18" charset="0"/>
                <a:cs typeface="Times New Roman" pitchFamily="18" charset="0"/>
              </a:rPr>
              <a:t>D - Durability</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ACID properties of transactions</a:t>
            </a:r>
            <a:endParaRPr lang="en-US" sz="2400" dirty="0" smtClean="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Atomicity.</a:t>
            </a:r>
            <a:r>
              <a:rPr lang="en-US" sz="2000" dirty="0" smtClean="0">
                <a:latin typeface="Times New Roman" pitchFamily="18" charset="0"/>
                <a:cs typeface="Times New Roman" pitchFamily="18" charset="0"/>
              </a:rPr>
              <a:t> All changes to data are performed as if they are a single operation. That is, all the changes are performed, or none of them are. </a:t>
            </a:r>
          </a:p>
          <a:p>
            <a:pPr lvl="1"/>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Consistency.</a:t>
            </a:r>
            <a:r>
              <a:rPr lang="en-US" sz="2000" dirty="0" smtClean="0">
                <a:latin typeface="Times New Roman" pitchFamily="18" charset="0"/>
                <a:cs typeface="Times New Roman" pitchFamily="18" charset="0"/>
              </a:rPr>
              <a:t> A transaction must transform the database from one consistent state to another consistent state. It can ensure consistency by enforcing al the constraints specified in the database schema.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3914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ACID properties of transactions</a:t>
            </a:r>
            <a:endParaRPr lang="en-US" sz="2400" dirty="0" smtClean="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Isolation.</a:t>
            </a:r>
            <a:r>
              <a:rPr lang="en-US" sz="2000" dirty="0" smtClean="0">
                <a:latin typeface="Times New Roman" pitchFamily="18" charset="0"/>
                <a:cs typeface="Times New Roman" pitchFamily="18" charset="0"/>
              </a:rPr>
              <a:t> Transaction can execute independently. They are not dependent on each other. In other words, transactions are isolated from one another and the partial effect of incomplete transactions should not be visible to other transactions.</a:t>
            </a:r>
          </a:p>
          <a:p>
            <a:pPr lvl="1"/>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Durability.</a:t>
            </a:r>
            <a:r>
              <a:rPr lang="en-US" sz="2000" dirty="0" smtClean="0">
                <a:latin typeface="Times New Roman" pitchFamily="18" charset="0"/>
                <a:cs typeface="Times New Roman" pitchFamily="18" charset="0"/>
              </a:rPr>
              <a:t> It refers to the fact that the effects of a successfully completed (committed) transaction are permanently recorded in the database and will not be affected by a failure. This ensures that once a transaction commits, the changes are durable and cannot be erased from the database.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3914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Objectives of Distributed Transaction Management</a:t>
            </a:r>
            <a:endParaRPr lang="en-US" sz="2400" dirty="0" smtClean="0">
              <a:latin typeface="Times New Roman" pitchFamily="18" charset="0"/>
              <a:cs typeface="Times New Roman" pitchFamily="18" charset="0"/>
            </a:endParaRPr>
          </a:p>
          <a:p>
            <a:pPr lvl="1"/>
            <a:endParaRPr lang="en-US" sz="14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CPU and main memory utilization should be improved.</a:t>
            </a:r>
            <a:r>
              <a:rPr lang="en-US" sz="2000" dirty="0" smtClean="0">
                <a:latin typeface="Times New Roman" pitchFamily="18" charset="0"/>
                <a:cs typeface="Times New Roman" pitchFamily="18" charset="0"/>
              </a:rPr>
              <a:t> Most of the typical database applications spend much of their time waiting for I/O operations rather than on computations. To improve CPU and main memory utilization, a transaction manager should adopt specialized techniques. </a:t>
            </a:r>
          </a:p>
          <a:p>
            <a:pPr lvl="1"/>
            <a:endParaRPr lang="en-US" sz="11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Response time should be minimized.</a:t>
            </a:r>
            <a:r>
              <a:rPr lang="en-US" sz="2000" dirty="0" smtClean="0">
                <a:latin typeface="Times New Roman" pitchFamily="18" charset="0"/>
                <a:cs typeface="Times New Roman" pitchFamily="18" charset="0"/>
              </a:rPr>
              <a:t> To improve the performance of transaction executions, the response time of each individual transaction must be considered and should be minimized.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391400" cy="4343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Objectives of Distributed Transaction Management</a:t>
            </a:r>
            <a:endParaRPr lang="en-US" sz="2400" dirty="0" smtClean="0">
              <a:latin typeface="Times New Roman" pitchFamily="18" charset="0"/>
              <a:cs typeface="Times New Roman" pitchFamily="18" charset="0"/>
            </a:endParaRPr>
          </a:p>
          <a:p>
            <a:pPr lvl="1"/>
            <a:endParaRPr lang="en-US" sz="11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Availability should be maximized.</a:t>
            </a:r>
            <a:r>
              <a:rPr lang="en-US" sz="2000" dirty="0" smtClean="0">
                <a:latin typeface="Times New Roman" pitchFamily="18" charset="0"/>
                <a:cs typeface="Times New Roman" pitchFamily="18" charset="0"/>
              </a:rPr>
              <a:t> Although the availability in a distributed system is better than that in a centralized system, it must be maximized for transaction recovery and concurrency control. </a:t>
            </a:r>
          </a:p>
          <a:p>
            <a:pPr lvl="1"/>
            <a:endParaRPr lang="en-US" sz="12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Communication cost should be minimized.</a:t>
            </a:r>
            <a:r>
              <a:rPr lang="en-US" sz="2000" dirty="0" smtClean="0">
                <a:latin typeface="Times New Roman" pitchFamily="18" charset="0"/>
                <a:cs typeface="Times New Roman" pitchFamily="18" charset="0"/>
              </a:rPr>
              <a:t> In distributed systems, an additional communication cost is incurred, because a number of message transfers are required between sites to control the execution of a global transaction. Preventative measures should be adopted by the transaction manager to minimize the communication cost.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391400" cy="4343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A Model for Transaction Management in DDBMS</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Access to the various data items in a distributed system is usually accomplished through transactions which must preserve the ACID properties. There are two types of transaction that we need to consider. </a:t>
            </a:r>
          </a:p>
          <a:p>
            <a:pPr lvl="1"/>
            <a:endParaRPr lang="en-US" sz="18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The local transactions are those that access and update data in only local database.</a:t>
            </a:r>
          </a:p>
          <a:p>
            <a:pPr lvl="2"/>
            <a:r>
              <a:rPr lang="en-US" sz="2000" dirty="0" smtClean="0">
                <a:latin typeface="Times New Roman" pitchFamily="18" charset="0"/>
                <a:cs typeface="Times New Roman" pitchFamily="18" charset="0"/>
              </a:rPr>
              <a:t>The global transactions are those that access and update data in several local databases.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2133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A Model for Transaction Management in DDBMS</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Ensuring the ACID properties of  local transactions can be done easily. However, for global transactions, this task is much more complicated, since several sites are participating in execution. A model for transaction management at each site of a distributed system is shown below.</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026" name="Picture 1"/>
          <p:cNvPicPr>
            <a:picLocks noChangeAspect="1" noChangeArrowheads="1"/>
          </p:cNvPicPr>
          <p:nvPr/>
        </p:nvPicPr>
        <p:blipFill>
          <a:blip r:embed="rId4"/>
          <a:srcRect/>
          <a:stretch>
            <a:fillRect/>
          </a:stretch>
        </p:blipFill>
        <p:spPr bwMode="auto">
          <a:xfrm>
            <a:off x="2209800" y="3505200"/>
            <a:ext cx="4938144" cy="2438400"/>
          </a:xfrm>
          <a:prstGeom prst="rect">
            <a:avLst/>
          </a:prstGeom>
          <a:noFill/>
          <a:ln w="9525">
            <a:noFill/>
            <a:miter lim="800000"/>
            <a:headEnd/>
            <a:tailEnd/>
          </a:ln>
        </p:spPr>
      </p:pic>
      <p:sp>
        <p:nvSpPr>
          <p:cNvPr id="11" name="Content Placeholder 16"/>
          <p:cNvSpPr txBox="1">
            <a:spLocks/>
          </p:cNvSpPr>
          <p:nvPr/>
        </p:nvSpPr>
        <p:spPr>
          <a:xfrm>
            <a:off x="1788459" y="5992906"/>
            <a:ext cx="6096000" cy="38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1600" dirty="0" smtClean="0">
                <a:latin typeface="Times New Roman" pitchFamily="18" charset="0"/>
                <a:cs typeface="Times New Roman" pitchFamily="18" charset="0"/>
              </a:rPr>
              <a:t>Fig. A Model for Transaction Management at each site in a DDBMS</a:t>
            </a:r>
            <a:endParaRPr kumimoji="0" lang="en-US"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50292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 Model for Transaction Management in DDBMS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consists of two sub-modules: </a:t>
            </a:r>
          </a:p>
          <a:p>
            <a:pPr lvl="2"/>
            <a:r>
              <a:rPr lang="en-US" sz="2000" dirty="0" smtClean="0">
                <a:latin typeface="Times New Roman" pitchFamily="18" charset="0"/>
                <a:cs typeface="Times New Roman" pitchFamily="18" charset="0"/>
              </a:rPr>
              <a:t>Transaction Manager (TM) and</a:t>
            </a:r>
          </a:p>
          <a:p>
            <a:pPr lvl="2"/>
            <a:r>
              <a:rPr lang="en-US" sz="2000" dirty="0" smtClean="0">
                <a:latin typeface="Times New Roman" pitchFamily="18" charset="0"/>
                <a:cs typeface="Times New Roman" pitchFamily="18" charset="0"/>
              </a:rPr>
              <a:t>Transaction Coordinator (TC) </a:t>
            </a:r>
          </a:p>
          <a:p>
            <a:pPr>
              <a:buFont typeface="Wingdings" pitchFamily="2" charset="2"/>
              <a:buChar char="q"/>
            </a:pPr>
            <a:endParaRPr lang="en-US" sz="1000" b="1"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Responsibility of Transaction Manger</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manages the execution of those transactions that access data stored in a local site. Each such transaction may be either a local transaction or a part of a global transaction.</a:t>
            </a:r>
          </a:p>
          <a:p>
            <a:pPr lvl="1"/>
            <a:r>
              <a:rPr lang="en-US" sz="2000" dirty="0" smtClean="0">
                <a:latin typeface="Times New Roman" pitchFamily="18" charset="0"/>
                <a:cs typeface="Times New Roman" pitchFamily="18" charset="0"/>
              </a:rPr>
              <a:t>It ensures the ACID properties of those transactions that execute at that site.</a:t>
            </a:r>
          </a:p>
          <a:p>
            <a:pPr lvl="1"/>
            <a:r>
              <a:rPr lang="en-US" sz="2000" dirty="0" smtClean="0">
                <a:latin typeface="Times New Roman" pitchFamily="18" charset="0"/>
                <a:cs typeface="Times New Roman" pitchFamily="18" charset="0"/>
              </a:rPr>
              <a:t>It maintains a log for recovery purpose.</a:t>
            </a:r>
          </a:p>
          <a:p>
            <a:pPr lvl="1"/>
            <a:r>
              <a:rPr lang="en-US" sz="2000" dirty="0" smtClean="0">
                <a:latin typeface="Times New Roman" pitchFamily="18" charset="0"/>
                <a:cs typeface="Times New Roman" pitchFamily="18" charset="0"/>
              </a:rPr>
              <a:t>It participates in concurrency control scheme to coordinate the concurrent execution of transactions executing at that site.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38100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Responsibility of Transaction Coordinator</a:t>
            </a:r>
            <a:endParaRPr lang="en-US" sz="2400" dirty="0" smtClean="0">
              <a:latin typeface="Times New Roman" pitchFamily="18" charset="0"/>
              <a:cs typeface="Times New Roman" pitchFamily="18" charset="0"/>
            </a:endParaRPr>
          </a:p>
          <a:p>
            <a:pPr lvl="1"/>
            <a:endParaRPr lang="en-US" sz="1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coordinates the execution of the various transactions both local and global initiated at that site.</a:t>
            </a:r>
          </a:p>
          <a:p>
            <a:pPr lvl="1"/>
            <a:endParaRPr lang="en-US" sz="11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breaks the transaction into a number of sub-transactions and distributes these sub-transactions to the appropriate sites for execution.</a:t>
            </a:r>
          </a:p>
          <a:p>
            <a:pPr lvl="1"/>
            <a:endParaRPr lang="en-US" sz="1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coordinates the termination of the transactions which may result in the transaction being committed at all sites or aborted at all sites.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Transaction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8" name="Content Placeholder 16"/>
          <p:cNvSpPr txBox="1">
            <a:spLocks/>
          </p:cNvSpPr>
          <p:nvPr/>
        </p:nvSpPr>
        <p:spPr>
          <a:xfrm>
            <a:off x="1219200" y="381000"/>
            <a:ext cx="6781800" cy="7620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OUTLINE</a:t>
            </a:r>
            <a:endParaRPr kumimoji="0" lang="en-US" sz="4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Content Placeholder 16"/>
          <p:cNvSpPr txBox="1">
            <a:spLocks/>
          </p:cNvSpPr>
          <p:nvPr/>
        </p:nvSpPr>
        <p:spPr>
          <a:xfrm>
            <a:off x="1828800" y="2133600"/>
            <a:ext cx="5943600" cy="2209800"/>
          </a:xfrm>
          <a:prstGeom prst="rect">
            <a:avLst/>
          </a:prstGeom>
        </p:spPr>
        <p:txBody>
          <a:bodyPr/>
          <a:lstStyle/>
          <a:p>
            <a:pPr marL="342900" lvl="0" indent="-342900" algn="just">
              <a:spcBef>
                <a:spcPct val="20000"/>
              </a:spcBef>
              <a:buFont typeface="Wingdings" pitchFamily="2" charset="2"/>
              <a:buChar char="ü"/>
              <a:defRPr/>
            </a:pPr>
            <a:r>
              <a:rPr lang="en-US" sz="2400" dirty="0" smtClean="0">
                <a:latin typeface="Times New Roman" pitchFamily="18" charset="0"/>
                <a:cs typeface="Times New Roman" pitchFamily="18" charset="0"/>
              </a:rPr>
              <a:t>Transparencies </a:t>
            </a: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DDBMS</a:t>
            </a:r>
          </a:p>
          <a:p>
            <a:pPr marL="342900" lvl="0" indent="-342900" algn="just">
              <a:spcBef>
                <a:spcPct val="20000"/>
              </a:spcBef>
              <a:buFont typeface="Wingdings" pitchFamily="2" charset="2"/>
              <a:buChar char="ü"/>
              <a:defRPr/>
            </a:pPr>
            <a:r>
              <a:rPr lang="en-US" sz="2400" dirty="0" smtClean="0">
                <a:latin typeface="Times New Roman" pitchFamily="18" charset="0"/>
                <a:cs typeface="Times New Roman" pitchFamily="18" charset="0"/>
              </a:rPr>
              <a:t>Distributed Transaction </a:t>
            </a:r>
            <a:r>
              <a:rPr lang="en-US" sz="2400" dirty="0" smtClean="0">
                <a:latin typeface="Times New Roman" pitchFamily="18" charset="0"/>
                <a:cs typeface="Times New Roman" pitchFamily="18" charset="0"/>
              </a:rPr>
              <a:t>Management</a:t>
            </a:r>
          </a:p>
          <a:p>
            <a:pPr marL="342900" lvl="0" indent="-342900" algn="just">
              <a:spcBef>
                <a:spcPct val="20000"/>
              </a:spcBef>
              <a:buFont typeface="Wingdings" pitchFamily="2" charset="2"/>
              <a:buChar char="ü"/>
              <a:defRPr/>
            </a:pPr>
            <a:r>
              <a:rPr lang="en-US" sz="2400" dirty="0" smtClean="0">
                <a:latin typeface="Times New Roman" pitchFamily="18" charset="0"/>
                <a:cs typeface="Times New Roman" pitchFamily="18" charset="0"/>
              </a:rPr>
              <a:t>Concurrency Control in </a:t>
            </a:r>
            <a:r>
              <a:rPr lang="en-US" sz="2400" dirty="0" smtClean="0">
                <a:latin typeface="Times New Roman" pitchFamily="18" charset="0"/>
                <a:cs typeface="Times New Roman" pitchFamily="18" charset="0"/>
              </a:rPr>
              <a:t>DDBMS</a:t>
            </a:r>
          </a:p>
          <a:p>
            <a:pPr marL="342900" lvl="0" indent="-342900" algn="just">
              <a:spcBef>
                <a:spcPct val="20000"/>
              </a:spcBef>
              <a:buFont typeface="Wingdings" pitchFamily="2" charset="2"/>
              <a:buChar char="ü"/>
              <a:defRPr/>
            </a:pPr>
            <a:r>
              <a:rPr lang="en-US" sz="2400" dirty="0" smtClean="0">
                <a:latin typeface="Times New Roman" pitchFamily="18" charset="0"/>
                <a:cs typeface="Times New Roman" pitchFamily="18" charset="0"/>
              </a:rPr>
              <a:t>Distributed Deadlock Management</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38100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Concurrency Control</a:t>
            </a:r>
            <a:endParaRPr lang="en-US" sz="2400" dirty="0" smtClean="0">
              <a:latin typeface="Times New Roman" pitchFamily="18" charset="0"/>
              <a:cs typeface="Times New Roman" pitchFamily="18" charset="0"/>
            </a:endParaRPr>
          </a:p>
          <a:p>
            <a:pPr lvl="1"/>
            <a:endParaRPr lang="en-US" sz="1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is the activity of coordinating concurrent access to data items in a distributed database environment.</a:t>
            </a:r>
          </a:p>
          <a:p>
            <a:pPr lvl="1"/>
            <a:endParaRPr lang="en-US" sz="11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 a distributed database system, users may access data stored at many different sites, and a concurrency control mechanism at one site may not be aware of transactions at other sites instantaneously. Again the replication of data items add extra complexity to the concurrency control mechanism.</a:t>
            </a: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953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Objectives of Distributed Concurrency Control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good concurrency control mechanism for a DDBMS has the following objectives:</a:t>
            </a:r>
          </a:p>
          <a:p>
            <a:pPr lvl="1"/>
            <a:r>
              <a:rPr lang="en-US" sz="2000" dirty="0" smtClean="0">
                <a:latin typeface="Times New Roman" pitchFamily="18" charset="0"/>
                <a:cs typeface="Times New Roman" pitchFamily="18" charset="0"/>
              </a:rPr>
              <a:t>It must be resilient to site and communication failures.</a:t>
            </a:r>
          </a:p>
          <a:p>
            <a:pPr lvl="1"/>
            <a:r>
              <a:rPr lang="en-US" sz="2000" dirty="0" smtClean="0">
                <a:latin typeface="Times New Roman" pitchFamily="18" charset="0"/>
                <a:cs typeface="Times New Roman" pitchFamily="18" charset="0"/>
              </a:rPr>
              <a:t>It should permit parallel execution of transactions to achieve maximum concurrency.</a:t>
            </a:r>
          </a:p>
          <a:p>
            <a:pPr lvl="1"/>
            <a:r>
              <a:rPr lang="en-US" sz="2000" dirty="0" smtClean="0">
                <a:latin typeface="Times New Roman" pitchFamily="18" charset="0"/>
                <a:cs typeface="Times New Roman" pitchFamily="18" charset="0"/>
              </a:rPr>
              <a:t>Its computational methods and storage mechanisms should be modest to minimize overhead.</a:t>
            </a:r>
          </a:p>
          <a:p>
            <a:pPr lvl="1"/>
            <a:r>
              <a:rPr lang="en-US" sz="2000" dirty="0" smtClean="0">
                <a:latin typeface="Times New Roman" pitchFamily="18" charset="0"/>
                <a:cs typeface="Times New Roman" pitchFamily="18" charset="0"/>
              </a:rPr>
              <a:t>It should perform satisfactorily in a network environment taking into consideration that it involves significant communication delay.</a:t>
            </a:r>
          </a:p>
          <a:p>
            <a:pPr lvl="1"/>
            <a:r>
              <a:rPr lang="en-US" sz="2000" dirty="0" smtClean="0">
                <a:latin typeface="Times New Roman" pitchFamily="18" charset="0"/>
                <a:cs typeface="Times New Roman" pitchFamily="18" charset="0"/>
              </a:rPr>
              <a:t>It must impose few constraints on the structure of atomic actions of transactions.</a:t>
            </a:r>
          </a:p>
          <a:p>
            <a:pPr lvl="1"/>
            <a:r>
              <a:rPr lang="en-US" sz="2000" dirty="0" smtClean="0">
                <a:latin typeface="Times New Roman" pitchFamily="18" charset="0"/>
                <a:cs typeface="Times New Roman" pitchFamily="18" charset="0"/>
              </a:rPr>
              <a:t>It must preserve the consistency of data items.</a:t>
            </a: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9530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Concurrency Control Anomalies</a:t>
            </a:r>
            <a:endParaRPr lang="en-US" sz="24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Different anomalies can arise due to concurrent access of data:</a:t>
            </a:r>
          </a:p>
          <a:p>
            <a:pPr lvl="1"/>
            <a:endParaRPr lang="en-US" sz="11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Lost update anomaly –</a:t>
            </a:r>
            <a:r>
              <a:rPr lang="en-US" sz="2000" dirty="0" smtClean="0">
                <a:latin typeface="Times New Roman" pitchFamily="18" charset="0"/>
                <a:cs typeface="Times New Roman" pitchFamily="18" charset="0"/>
              </a:rPr>
              <a:t> This occurs when a successful completed update operation made by one transaction is overridden by another transaction.</a:t>
            </a:r>
          </a:p>
          <a:p>
            <a:pPr lvl="1"/>
            <a:endParaRPr lang="en-US" sz="12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Uncommitted dependency –</a:t>
            </a:r>
            <a:r>
              <a:rPr lang="en-US" sz="2000" dirty="0" smtClean="0">
                <a:latin typeface="Times New Roman" pitchFamily="18" charset="0"/>
                <a:cs typeface="Times New Roman" pitchFamily="18" charset="0"/>
              </a:rPr>
              <a:t> This problem occurs when one transaction allows other transactions to read its data before it has committed and then decides to abort.</a:t>
            </a:r>
          </a:p>
          <a:p>
            <a:pPr lvl="1"/>
            <a:endParaRPr lang="en-US" sz="12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Inconsistent analysis anomaly –</a:t>
            </a:r>
            <a:r>
              <a:rPr lang="en-US" sz="2000" dirty="0" smtClean="0">
                <a:latin typeface="Times New Roman" pitchFamily="18" charset="0"/>
                <a:cs typeface="Times New Roman" pitchFamily="18" charset="0"/>
              </a:rPr>
              <a:t> The problem occurs when a transaction reads several values from the database but a second transaction updates some of them during the execution of the first.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953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Concurrency Control Anomalies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Different anomalies can arise due to concurrent access of data:</a:t>
            </a:r>
          </a:p>
          <a:p>
            <a:pPr lvl="1"/>
            <a:endParaRPr lang="en-US" sz="12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Phantom read anomaly –</a:t>
            </a:r>
            <a:r>
              <a:rPr lang="en-US" sz="2000" dirty="0" smtClean="0">
                <a:latin typeface="Times New Roman" pitchFamily="18" charset="0"/>
                <a:cs typeface="Times New Roman" pitchFamily="18" charset="0"/>
              </a:rPr>
              <a:t> This anomaly occurs when a transaction performs some operation on the database based on a selection predicate, another transaction inserts new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satisfying that predicate into the same database. This is known as phantom read.</a:t>
            </a:r>
          </a:p>
          <a:p>
            <a:pPr lvl="1"/>
            <a:endParaRPr lang="en-US" sz="12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Multiple-copy consistency problem</a:t>
            </a:r>
            <a:r>
              <a:rPr lang="en-US" sz="2000" dirty="0" smtClean="0">
                <a:latin typeface="Times New Roman" pitchFamily="18" charset="0"/>
                <a:cs typeface="Times New Roman" pitchFamily="18" charset="0"/>
              </a:rPr>
              <a:t> – This occurs when data items are replicated and stored at different sites.  To maintain the consistency, when a replicated data item is updated at one site, all other copies must be updated. Otherwise, the database becomes inconsistent.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38100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Locking-based Concurrency Control Protocols </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lock is nothing but a mechanism that tells the DBMS whether a particular data item is being used by any transaction for read/write purpose. Since there are two types of operations, i.e. read and write, whose basic nature are different, the locks for read and write operation may behave differently.</a:t>
            </a:r>
          </a:p>
          <a:p>
            <a:pPr lvl="1"/>
            <a:r>
              <a:rPr lang="en-US" sz="2000" dirty="0" smtClean="0">
                <a:latin typeface="Times New Roman" pitchFamily="18" charset="0"/>
                <a:cs typeface="Times New Roman" pitchFamily="18" charset="0"/>
              </a:rPr>
              <a:t>In this locking-based approach, before accessing any data item, a transaction must acquire a lock on that data item. When a transaction acquires a lock on a data item, the lock prevents other transactions from modifying that data item.</a:t>
            </a:r>
            <a:endParaRPr lang="en-US" sz="2000" b="1"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Locking-based Concurrency Control Protocols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There are two types of locks:</a:t>
            </a:r>
          </a:p>
          <a:p>
            <a:pPr lvl="2"/>
            <a:r>
              <a:rPr lang="en-US" sz="2000" dirty="0" smtClean="0">
                <a:latin typeface="Times New Roman" pitchFamily="18" charset="0"/>
                <a:cs typeface="Times New Roman" pitchFamily="18" charset="0"/>
              </a:rPr>
              <a:t>read lock also known as </a:t>
            </a:r>
            <a:r>
              <a:rPr lang="en-US" sz="2000" dirty="0" smtClean="0">
                <a:solidFill>
                  <a:srgbClr val="FF0000"/>
                </a:solidFill>
                <a:latin typeface="Times New Roman" pitchFamily="18" charset="0"/>
                <a:cs typeface="Times New Roman" pitchFamily="18" charset="0"/>
              </a:rPr>
              <a:t>shared lock</a:t>
            </a:r>
            <a:r>
              <a:rPr lang="en-US" sz="2000" dirty="0" smtClean="0">
                <a:latin typeface="Times New Roman" pitchFamily="18" charset="0"/>
                <a:cs typeface="Times New Roman" pitchFamily="18" charset="0"/>
              </a:rPr>
              <a:t> and</a:t>
            </a:r>
          </a:p>
          <a:p>
            <a:pPr lvl="2"/>
            <a:r>
              <a:rPr lang="en-US" sz="2000" dirty="0" smtClean="0">
                <a:latin typeface="Times New Roman" pitchFamily="18" charset="0"/>
                <a:cs typeface="Times New Roman" pitchFamily="18" charset="0"/>
              </a:rPr>
              <a:t>write lock also known as </a:t>
            </a:r>
            <a:r>
              <a:rPr lang="en-US" sz="2000" dirty="0" smtClean="0">
                <a:solidFill>
                  <a:srgbClr val="FF0000"/>
                </a:solidFill>
                <a:latin typeface="Times New Roman" pitchFamily="18" charset="0"/>
                <a:cs typeface="Times New Roman" pitchFamily="18" charset="0"/>
              </a:rPr>
              <a:t>exclusive lock</a:t>
            </a:r>
            <a:r>
              <a:rPr lang="en-US" sz="2000" dirty="0" smtClean="0">
                <a:latin typeface="Times New Roman" pitchFamily="18" charset="0"/>
                <a:cs typeface="Times New Roman" pitchFamily="18" charset="0"/>
              </a:rPr>
              <a:t>.</a:t>
            </a:r>
          </a:p>
          <a:p>
            <a:pPr lvl="1"/>
            <a:r>
              <a:rPr lang="en-US" sz="2000" b="1" dirty="0" smtClean="0">
                <a:latin typeface="Times New Roman" pitchFamily="18" charset="0"/>
                <a:cs typeface="Times New Roman" pitchFamily="18" charset="0"/>
              </a:rPr>
              <a:t>Read lock:</a:t>
            </a:r>
            <a:r>
              <a:rPr lang="en-US" sz="2000" dirty="0" smtClean="0">
                <a:latin typeface="Times New Roman" pitchFamily="18" charset="0"/>
                <a:cs typeface="Times New Roman" pitchFamily="18" charset="0"/>
              </a:rPr>
              <a:t> If a transaction obtains a read lock on a data item, it can only read but cannot update that data item. In this case, other transactions are allowed to read that data item. Because read-read operation is </a:t>
            </a:r>
            <a:r>
              <a:rPr lang="en-US" sz="2000" dirty="0" smtClean="0">
                <a:solidFill>
                  <a:srgbClr val="FF0000"/>
                </a:solidFill>
                <a:latin typeface="Times New Roman" pitchFamily="18" charset="0"/>
                <a:cs typeface="Times New Roman" pitchFamily="18" charset="0"/>
              </a:rPr>
              <a:t>non-conflicting</a:t>
            </a:r>
            <a:r>
              <a:rPr lang="en-US" sz="2000" dirty="0" smtClean="0">
                <a:latin typeface="Times New Roman" pitchFamily="18" charset="0"/>
                <a:cs typeface="Times New Roman" pitchFamily="18" charset="0"/>
              </a:rPr>
              <a:t>. Therefore, several transactions can acquire read lock on same data item simultaneously.</a:t>
            </a:r>
          </a:p>
          <a:p>
            <a:pPr lvl="1"/>
            <a:r>
              <a:rPr lang="en-US" sz="2000" b="1" dirty="0" smtClean="0">
                <a:latin typeface="Times New Roman" pitchFamily="18" charset="0"/>
                <a:cs typeface="Times New Roman" pitchFamily="18" charset="0"/>
              </a:rPr>
              <a:t>Write lock:</a:t>
            </a:r>
            <a:r>
              <a:rPr lang="en-US" sz="2000" dirty="0" smtClean="0">
                <a:latin typeface="Times New Roman" pitchFamily="18" charset="0"/>
                <a:cs typeface="Times New Roman" pitchFamily="18" charset="0"/>
              </a:rPr>
              <a:t> If a transaction obtains a write lock on a data item, it can read as well as update that data item. In this case, no other transactions are allowed to read or update that data item. Because read-write and write-write operations are </a:t>
            </a:r>
            <a:r>
              <a:rPr lang="en-US" sz="2000" dirty="0" smtClean="0">
                <a:solidFill>
                  <a:srgbClr val="FF0000"/>
                </a:solidFill>
                <a:latin typeface="Times New Roman" pitchFamily="18" charset="0"/>
                <a:cs typeface="Times New Roman" pitchFamily="18" charset="0"/>
              </a:rPr>
              <a:t>conflicting</a:t>
            </a:r>
            <a:r>
              <a:rPr lang="en-US" sz="2000" dirty="0" smtClean="0">
                <a:latin typeface="Times New Roman" pitchFamily="18" charset="0"/>
                <a:cs typeface="Times New Roman" pitchFamily="18" charset="0"/>
              </a:rPr>
              <a: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Locking-based Concurrency Control Protocols </a:t>
            </a:r>
            <a:endParaRPr lang="en-US" sz="2000" dirty="0" smtClean="0">
              <a:latin typeface="Times New Roman" pitchFamily="18" charset="0"/>
              <a:cs typeface="Times New Roman" pitchFamily="18" charset="0"/>
            </a:endParaRPr>
          </a:p>
          <a:p>
            <a:endParaRPr lang="en-US" sz="105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Basic Operation:</a:t>
            </a:r>
            <a:r>
              <a:rPr lang="en-US" sz="2000" dirty="0" smtClean="0">
                <a:latin typeface="Times New Roman" pitchFamily="18" charset="0"/>
                <a:cs typeface="Times New Roman" pitchFamily="18" charset="0"/>
              </a:rPr>
              <a:t>  In a distributed database system, the </a:t>
            </a:r>
            <a:r>
              <a:rPr lang="en-US" sz="2000" dirty="0" smtClean="0">
                <a:solidFill>
                  <a:srgbClr val="FF0000"/>
                </a:solidFill>
                <a:latin typeface="Times New Roman" pitchFamily="18" charset="0"/>
                <a:cs typeface="Times New Roman" pitchFamily="18" charset="0"/>
              </a:rPr>
              <a:t>lock manager</a:t>
            </a:r>
            <a:r>
              <a:rPr lang="en-US" sz="2000" dirty="0" smtClean="0">
                <a:latin typeface="Times New Roman" pitchFamily="18" charset="0"/>
                <a:cs typeface="Times New Roman" pitchFamily="18" charset="0"/>
              </a:rPr>
              <a:t> is responsible for managing locks for different transactions that are running on that system. When any transaction requires a lock on data items, the </a:t>
            </a:r>
            <a:r>
              <a:rPr lang="en-US" sz="2000" dirty="0" smtClean="0">
                <a:solidFill>
                  <a:srgbClr val="FF0000"/>
                </a:solidFill>
                <a:latin typeface="Times New Roman" pitchFamily="18" charset="0"/>
                <a:cs typeface="Times New Roman" pitchFamily="18" charset="0"/>
              </a:rPr>
              <a:t>transaction manager</a:t>
            </a:r>
            <a:r>
              <a:rPr lang="en-US" sz="2000" dirty="0" smtClean="0">
                <a:latin typeface="Times New Roman" pitchFamily="18" charset="0"/>
                <a:cs typeface="Times New Roman" pitchFamily="18" charset="0"/>
              </a:rPr>
              <a:t> passes this request to the lock manager. The lock manager checks whether that data item is currently locked by another transaction or not. If the data item is locked by another transaction and the locking mode is incompatible with the lock requested by the current transaction, the lock manager does not allow the current transaction to obtain the lock. Hence, the transaction is delayed until the existing lock is released. Otherwise, the lock manager permits the current transaction to obtain the desired lock and the information is passed to the transaction manager.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Locking-based Concurrency Control Protocols </a:t>
            </a:r>
            <a:endParaRPr lang="en-US" sz="2000"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Up-gradation of lock</a:t>
            </a: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Some systems initially allow the current transaction to acquire a read lock on a data item, if it is compatible with the existing lock and later the lock is converted into a write lock. This is called up-gradation of lock.</a:t>
            </a: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Down-gradation of lock</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To allow maximum concurrency, some systems permit the current transaction to acquire a write lock on a data item, and later the lock is converted into a read lock. This is called down-gradation of lock.</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Two-Phase Locking (2PL) Protocol</a:t>
            </a:r>
            <a:endParaRPr lang="en-US" sz="2400" dirty="0" smtClean="0">
              <a:latin typeface="Times New Roman" pitchFamily="18" charset="0"/>
              <a:cs typeface="Times New Roman" pitchFamily="18" charset="0"/>
            </a:endParaRPr>
          </a:p>
          <a:p>
            <a:pPr>
              <a:buNone/>
            </a:pPr>
            <a:r>
              <a:rPr lang="en-US" sz="105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The 2PL protocol states that no transaction should acquire a lock after it releases one of its lock. According to this protocol, the life time of each transaction is divided into two phases: </a:t>
            </a:r>
          </a:p>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dirty="0" smtClean="0">
                <a:latin typeface="Times New Roman" pitchFamily="18" charset="0"/>
                <a:cs typeface="Times New Roman" pitchFamily="18" charset="0"/>
              </a:rPr>
              <a:t>Growing phase and </a:t>
            </a:r>
          </a:p>
          <a:p>
            <a:pPr lvl="1">
              <a:buFont typeface="Wingdings" pitchFamily="2" charset="2"/>
              <a:buChar char="§"/>
            </a:pPr>
            <a:r>
              <a:rPr lang="en-US" sz="2000" dirty="0" smtClean="0">
                <a:latin typeface="Times New Roman" pitchFamily="18" charset="0"/>
                <a:cs typeface="Times New Roman" pitchFamily="18" charset="0"/>
              </a:rPr>
              <a:t>Shrinking phase. </a:t>
            </a:r>
            <a:endParaRPr lang="en-US" sz="16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In growing phase, a transaction can obtain locks on data items and can access data items, but it can not release any locks.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Two-Phase Locking (2PL) Protocol</a:t>
            </a:r>
            <a:endParaRPr lang="en-US" sz="2000" dirty="0" smtClean="0">
              <a:latin typeface="Times New Roman" pitchFamily="18" charset="0"/>
              <a:cs typeface="Times New Roman" pitchFamily="18" charset="0"/>
            </a:endParaRPr>
          </a:p>
          <a:p>
            <a:pPr>
              <a:buNone/>
            </a:pPr>
            <a:endParaRPr lang="en-US" sz="105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shrinking phase, a transaction can release locks but cannot acquire any new locks after that. Thus, the ending of growing phase of a transaction determines the beginning of the shrinking phase of that transaction. It is not necessary for each transaction to acquire all locks simultaneously and then start processing. Normally, each transaction obtains some locks initially, does some processing and then requests for new additional locks that are required. However, it never releases any lock until it has reached a stage where no more locks are required. If up-gradation and down-gradation are allowed, then up-gradation of locks can take place in the growing phase, whereas down-gradation of locks can occur in the shrinking phase.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Concurrency Control in DDBMS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447800"/>
            <a:ext cx="7086600" cy="44958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Transparency</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refers to the separation of the high-level semantics of a system from </a:t>
            </a:r>
            <a:r>
              <a:rPr lang="en-US" sz="2000" b="1" dirty="0" smtClean="0">
                <a:latin typeface="Times New Roman" pitchFamily="18" charset="0"/>
                <a:cs typeface="Times New Roman" pitchFamily="18" charset="0"/>
              </a:rPr>
              <a:t>lower-level implementation issues</a:t>
            </a:r>
            <a:r>
              <a:rPr lang="en-US" sz="2000" dirty="0" smtClean="0">
                <a:latin typeface="Times New Roman" pitchFamily="18" charset="0"/>
                <a:cs typeface="Times New Roman" pitchFamily="18" charset="0"/>
              </a:rPr>
              <a:t>. In a distributed system, it hides the implementation details from users of the system.</a:t>
            </a:r>
          </a:p>
          <a:p>
            <a:pPr lvl="1"/>
            <a:r>
              <a:rPr lang="en-US" sz="2000" dirty="0" smtClean="0">
                <a:latin typeface="Times New Roman" pitchFamily="18" charset="0"/>
                <a:cs typeface="Times New Roman" pitchFamily="18" charset="0"/>
              </a:rPr>
              <a:t>The user believes that he/she is working with a centralized database system and that all the complexities of a distributed database system are either hidden or transparent to the user.</a:t>
            </a:r>
          </a:p>
          <a:p>
            <a:pPr lvl="1"/>
            <a:r>
              <a:rPr lang="en-US" sz="2000" dirty="0" smtClean="0">
                <a:latin typeface="Times New Roman" pitchFamily="18" charset="0"/>
                <a:cs typeface="Times New Roman" pitchFamily="18" charset="0"/>
              </a:rPr>
              <a:t>Four main categories of transparencies:</a:t>
            </a:r>
          </a:p>
          <a:p>
            <a:pPr lvl="2"/>
            <a:r>
              <a:rPr lang="en-US" sz="1800" dirty="0" smtClean="0">
                <a:latin typeface="Times New Roman" pitchFamily="18" charset="0"/>
                <a:cs typeface="Times New Roman" pitchFamily="18" charset="0"/>
              </a:rPr>
              <a:t>Distribution transparency</a:t>
            </a:r>
          </a:p>
          <a:p>
            <a:pPr lvl="2"/>
            <a:r>
              <a:rPr lang="en-US" sz="1800" dirty="0" smtClean="0">
                <a:latin typeface="Times New Roman" pitchFamily="18" charset="0"/>
                <a:cs typeface="Times New Roman" pitchFamily="18" charset="0"/>
              </a:rPr>
              <a:t>Transaction transparency</a:t>
            </a:r>
          </a:p>
          <a:p>
            <a:pPr lvl="2"/>
            <a:r>
              <a:rPr lang="en-US" sz="1800" dirty="0" smtClean="0">
                <a:latin typeface="Times New Roman" pitchFamily="18" charset="0"/>
                <a:cs typeface="Times New Roman" pitchFamily="18" charset="0"/>
              </a:rPr>
              <a:t>Performance transparency</a:t>
            </a:r>
          </a:p>
          <a:p>
            <a:pPr lvl="2"/>
            <a:r>
              <a:rPr lang="en-US" sz="1800" dirty="0" smtClean="0">
                <a:latin typeface="Times New Roman" pitchFamily="18" charset="0"/>
                <a:cs typeface="Times New Roman" pitchFamily="18" charset="0"/>
              </a:rPr>
              <a:t>DBMS transparency</a:t>
            </a:r>
          </a:p>
          <a:p>
            <a:pPr>
              <a:buNone/>
            </a:pPr>
            <a:endParaRPr lang="en-US" sz="18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Deadlock</a:t>
            </a:r>
            <a:endParaRPr lang="en-US" sz="24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a database environment, a deadlock is a situation when transactions are endlessly waiting for one another. Any lock-based concurrency control algorithm and some timestamp-based concurrency control algorithms may result in deadlocks, as these algorithms require transactions to wait for one another.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Deadlock</a:t>
            </a:r>
            <a:endParaRPr lang="en-US" sz="240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Deadlock situations can be characterized by </a:t>
            </a:r>
            <a:r>
              <a:rPr lang="en-US" sz="2000" dirty="0" smtClean="0">
                <a:solidFill>
                  <a:srgbClr val="FF0000"/>
                </a:solidFill>
                <a:latin typeface="Times New Roman" pitchFamily="18" charset="0"/>
                <a:cs typeface="Times New Roman" pitchFamily="18" charset="0"/>
              </a:rPr>
              <a:t>wait-for graphs</a:t>
            </a:r>
            <a:r>
              <a:rPr lang="en-US" sz="2000" dirty="0" smtClean="0">
                <a:latin typeface="Times New Roman" pitchFamily="18" charset="0"/>
                <a:cs typeface="Times New Roman" pitchFamily="18" charset="0"/>
              </a:rPr>
              <a:t>, directed graphs that indicate which transactions are waiting for which other transactions. </a:t>
            </a:r>
          </a:p>
          <a:p>
            <a:pPr>
              <a:buNone/>
            </a:pPr>
            <a:r>
              <a:rPr lang="en-US" sz="2000" dirty="0" smtClean="0">
                <a:latin typeface="Times New Roman" pitchFamily="18" charset="0"/>
                <a:cs typeface="Times New Roman" pitchFamily="18" charset="0"/>
              </a:rPr>
              <a:t>	In a wait-for graph, </a:t>
            </a:r>
            <a:r>
              <a:rPr lang="en-US" sz="2000" dirty="0" smtClean="0">
                <a:solidFill>
                  <a:srgbClr val="FF0000"/>
                </a:solidFill>
                <a:latin typeface="Times New Roman" pitchFamily="18" charset="0"/>
                <a:cs typeface="Times New Roman" pitchFamily="18" charset="0"/>
              </a:rPr>
              <a:t>nodes</a:t>
            </a:r>
            <a:r>
              <a:rPr lang="en-US" sz="2000" dirty="0" smtClean="0">
                <a:latin typeface="Times New Roman" pitchFamily="18" charset="0"/>
                <a:cs typeface="Times New Roman" pitchFamily="18" charset="0"/>
              </a:rPr>
              <a:t> of the graph represent transactions and edges of the graph represent the waiting-for relationships among transactions. An </a:t>
            </a:r>
            <a:r>
              <a:rPr lang="en-US" sz="2000" dirty="0" smtClean="0">
                <a:solidFill>
                  <a:srgbClr val="FF0000"/>
                </a:solidFill>
                <a:latin typeface="Times New Roman" pitchFamily="18" charset="0"/>
                <a:cs typeface="Times New Roman" pitchFamily="18" charset="0"/>
              </a:rPr>
              <a:t>edge</a:t>
            </a:r>
            <a:r>
              <a:rPr lang="en-US" sz="2000" dirty="0" smtClean="0">
                <a:latin typeface="Times New Roman" pitchFamily="18" charset="0"/>
                <a:cs typeface="Times New Roman" pitchFamily="18" charset="0"/>
              </a:rPr>
              <a:t> is drawn in the wait-for graph from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to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if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waiting for a lock on a data item that is currently held by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Using wait-for graphs, it is very easy to detect whether a deadlock situation has occurred in a database environment or not. </a:t>
            </a:r>
            <a:r>
              <a:rPr lang="en-US" sz="2000" dirty="0" smtClean="0">
                <a:solidFill>
                  <a:srgbClr val="FF0000"/>
                </a:solidFill>
                <a:latin typeface="Times New Roman" pitchFamily="18" charset="0"/>
                <a:cs typeface="Times New Roman" pitchFamily="18" charset="0"/>
              </a:rPr>
              <a:t>There is a deadlock in the system if and only if the corresponding wait-for graph contains a cycle.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1148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Deadlock</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resolution of a deadlock situation is much easier in a centralized DBMS than in a distributed DBMS. In a centralized DBMS, only one </a:t>
            </a:r>
            <a:r>
              <a:rPr lang="en-US" sz="2000" dirty="0" smtClean="0">
                <a:solidFill>
                  <a:srgbClr val="FF0000"/>
                </a:solidFill>
                <a:latin typeface="Times New Roman" pitchFamily="18" charset="0"/>
                <a:cs typeface="Times New Roman" pitchFamily="18" charset="0"/>
              </a:rPr>
              <a:t>local wait-for graph</a:t>
            </a:r>
            <a:r>
              <a:rPr lang="en-US" sz="2000" dirty="0" smtClean="0">
                <a:latin typeface="Times New Roman" pitchFamily="18" charset="0"/>
                <a:cs typeface="Times New Roman" pitchFamily="18" charset="0"/>
              </a:rPr>
              <a:t> (LWFG) is drawn to detect the deadlock situation. The detection of deadlocks in a distributed DBMS is more complicated, because the circular waiting situation, which determines a deadlock, may involve several different sites. Thus, in a distributed DBMS it is not sufficient to draw a LWFG for each local DBMS only, but it is also necessary to draw a </a:t>
            </a:r>
            <a:r>
              <a:rPr lang="en-US" sz="2000" dirty="0" smtClean="0">
                <a:solidFill>
                  <a:srgbClr val="FF0000"/>
                </a:solidFill>
                <a:latin typeface="Times New Roman" pitchFamily="18" charset="0"/>
                <a:cs typeface="Times New Roman" pitchFamily="18" charset="0"/>
              </a:rPr>
              <a:t>global wait-for graph</a:t>
            </a:r>
            <a:r>
              <a:rPr lang="en-US" sz="2000" dirty="0" smtClean="0">
                <a:latin typeface="Times New Roman" pitchFamily="18" charset="0"/>
                <a:cs typeface="Times New Roman" pitchFamily="18" charset="0"/>
              </a:rPr>
              <a:t> (GWFG) for the entire system to detect a deadlock situation. In a distributed database, an LWFG is a portion of the GWFG. </a:t>
            </a:r>
            <a:endParaRPr lang="en-US" sz="1800" dirty="0" smtClean="0">
              <a:latin typeface="Times New Roman" pitchFamily="18" charset="0"/>
              <a:cs typeface="Times New Roman" pitchFamily="18" charset="0"/>
            </a:endParaRPr>
          </a:p>
          <a:p>
            <a:pPr lvl="1">
              <a:buNone/>
            </a:pPr>
            <a:r>
              <a:rPr lang="en-US" sz="48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Deadlock</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Three general techniques are available for deadlock resolution in a distributed database system:</a:t>
            </a:r>
          </a:p>
          <a:p>
            <a:pPr lvl="1"/>
            <a:endParaRPr lang="en-US" sz="1200"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Distributed deadlock prevention, </a:t>
            </a:r>
          </a:p>
          <a:p>
            <a:pPr lvl="2"/>
            <a:r>
              <a:rPr lang="en-US" b="1" dirty="0" smtClean="0">
                <a:latin typeface="Times New Roman" pitchFamily="18" charset="0"/>
                <a:cs typeface="Times New Roman" pitchFamily="18" charset="0"/>
              </a:rPr>
              <a:t>Distributed deadlock avoidance and</a:t>
            </a:r>
          </a:p>
          <a:p>
            <a:pPr lvl="2"/>
            <a:r>
              <a:rPr lang="en-US" b="1" dirty="0" smtClean="0">
                <a:latin typeface="Times New Roman" pitchFamily="18" charset="0"/>
                <a:cs typeface="Times New Roman" pitchFamily="18" charset="0"/>
              </a:rPr>
              <a:t>Distributed deadlock detection and recovery from deadlock</a:t>
            </a:r>
            <a:r>
              <a:rPr lang="en-US"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Distributed Deadlock prevention is a cautious scheme in which a transaction is restarted when the system suspects that a deadlock might occur. Deadlock prevention is an alternative method to resolve deadlock situations in which a system is designed in such a way that </a:t>
            </a:r>
            <a:r>
              <a:rPr lang="en-US" sz="2000" dirty="0" smtClean="0">
                <a:solidFill>
                  <a:srgbClr val="FF0000"/>
                </a:solidFill>
                <a:latin typeface="Times New Roman" pitchFamily="18" charset="0"/>
                <a:cs typeface="Times New Roman" pitchFamily="18" charset="0"/>
              </a:rPr>
              <a:t>deadlocks are impossible</a:t>
            </a:r>
            <a:r>
              <a:rPr lang="en-US" sz="2000" dirty="0" smtClean="0">
                <a:latin typeface="Times New Roman" pitchFamily="18" charset="0"/>
                <a:cs typeface="Times New Roman" pitchFamily="18" charset="0"/>
              </a:rPr>
              <a:t>. In this scheme, the </a:t>
            </a:r>
            <a:r>
              <a:rPr lang="en-US" sz="2000" dirty="0" smtClean="0">
                <a:solidFill>
                  <a:srgbClr val="FF0000"/>
                </a:solidFill>
                <a:latin typeface="Times New Roman" pitchFamily="18" charset="0"/>
                <a:cs typeface="Times New Roman" pitchFamily="18" charset="0"/>
              </a:rPr>
              <a:t>transaction manager</a:t>
            </a:r>
            <a:r>
              <a:rPr lang="en-US" sz="2000" dirty="0" smtClean="0">
                <a:latin typeface="Times New Roman" pitchFamily="18" charset="0"/>
                <a:cs typeface="Times New Roman" pitchFamily="18" charset="0"/>
              </a:rPr>
              <a:t> checks a transaction when it is first initiated and does not permit to proceed if there is a risk that it may cause a deadlock.</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the case of </a:t>
            </a:r>
            <a:r>
              <a:rPr lang="en-US" sz="2000" b="1" dirty="0" smtClean="0">
                <a:latin typeface="Times New Roman" pitchFamily="18" charset="0"/>
                <a:cs typeface="Times New Roman" pitchFamily="18" charset="0"/>
              </a:rPr>
              <a:t>lock-based concurrency control</a:t>
            </a:r>
            <a:r>
              <a:rPr lang="en-US" sz="2000" dirty="0" smtClean="0">
                <a:latin typeface="Times New Roman" pitchFamily="18" charset="0"/>
                <a:cs typeface="Times New Roman" pitchFamily="18" charset="0"/>
              </a:rPr>
              <a:t>, deadlock prevention in a distributed system is implemented in the following way: </a:t>
            </a:r>
          </a:p>
          <a:p>
            <a:pPr>
              <a:buNone/>
            </a:pPr>
            <a:r>
              <a:rPr lang="en-US" sz="2000" dirty="0" smtClean="0">
                <a:latin typeface="Times New Roman" pitchFamily="18" charset="0"/>
                <a:cs typeface="Times New Roman" pitchFamily="18" charset="0"/>
              </a:rPr>
              <a:t>	Let us consider that a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initiated at a particular site in a distributed database system and that it requires a lock on a data item that is currently owned by another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Here, a deadlock prevention test is done to check whether there is any possibility of a deadlock occurring in the system.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not permitted to enter into a wait state for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if there is the risk of a deadlock situation. In this case, one of the two transactions is aborted to prevent a deadlock.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deadlock prevention algorithm is called </a:t>
            </a:r>
            <a:r>
              <a:rPr lang="en-US" sz="2000" b="1" dirty="0" smtClean="0">
                <a:latin typeface="Times New Roman" pitchFamily="18" charset="0"/>
                <a:cs typeface="Times New Roman" pitchFamily="18" charset="0"/>
              </a:rPr>
              <a:t>non-preemptive</a:t>
            </a:r>
            <a:r>
              <a:rPr lang="en-US" sz="2000" dirty="0" smtClean="0">
                <a:latin typeface="Times New Roman" pitchFamily="18" charset="0"/>
                <a:cs typeface="Times New Roman" pitchFamily="18" charset="0"/>
              </a:rPr>
              <a:t> if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aborted and restarted. On the other hand, if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is aborted and restarted, then the deadlock prevention algorithm is called </a:t>
            </a:r>
            <a:r>
              <a:rPr lang="en-US" sz="2000" b="1" dirty="0" smtClean="0">
                <a:latin typeface="Times New Roman" pitchFamily="18" charset="0"/>
                <a:cs typeface="Times New Roman" pitchFamily="18" charset="0"/>
              </a:rPr>
              <a:t>preemptive</a:t>
            </a:r>
            <a:r>
              <a:rPr lang="en-US" sz="2000" dirty="0" smtClean="0">
                <a:latin typeface="Times New Roman" pitchFamily="18" charset="0"/>
                <a:cs typeface="Times New Roman" pitchFamily="18" charset="0"/>
              </a:rPr>
              <a:t>.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permitted to wait for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as usual, if they pass the prevention test. The prevention test must guarantee that if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allowed to wait for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a deadlock can never occur.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better approach to implement deadlock prevention test is by assigning priorities to transactions and checking priorities to determine whether one transaction would wait for the other transaction or not. These priorities can be assigned by using a unique identifier for each transaction in a distributed system. For instance, consider that </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are priorities of two transactions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respectively.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would wait for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if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has a lower priority than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that is, if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&lt;j. This approach prevents deadlock, but one problem with this approach is that cyclic restart is possible. Thus, some transactions could be restarted repeatedly without ever finishing.</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One solution to the above problem is using the unique timestamp value of each transaction as the priority of that transaction. One way to obtain a global timestamp value for every transaction in a distributed system is a unique local timestamp value to each transaction by its local transactions manager and then appending the site identifier to the low-order bites of this value. Thus, timestamp values are unique throughout the distributed system and do not require that clocks at different sites are synchronized precisely. </a:t>
            </a:r>
            <a:r>
              <a:rPr lang="en-US" sz="2000" b="1" dirty="0" smtClean="0">
                <a:latin typeface="Times New Roman" pitchFamily="18" charset="0"/>
                <a:cs typeface="Times New Roman" pitchFamily="18" charset="0"/>
              </a:rPr>
              <a:t>Based on timestamp values</a:t>
            </a:r>
            <a:r>
              <a:rPr lang="en-US" sz="2000" dirty="0" smtClean="0">
                <a:latin typeface="Times New Roman" pitchFamily="18" charset="0"/>
                <a:cs typeface="Times New Roman" pitchFamily="18" charset="0"/>
              </a:rPr>
              <a:t>, there are two different techniques for deadlock prevention: </a:t>
            </a:r>
            <a:r>
              <a:rPr lang="en-US" sz="2000" b="1" dirty="0" smtClean="0">
                <a:latin typeface="Times New Roman" pitchFamily="18" charset="0"/>
                <a:cs typeface="Times New Roman" pitchFamily="18" charset="0"/>
              </a:rPr>
              <a:t>Wait-die</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Wound-wait</a:t>
            </a:r>
            <a:r>
              <a:rPr lang="en-US" sz="2000" dirty="0" smtClean="0">
                <a:latin typeface="Times New Roman" pitchFamily="18" charset="0"/>
                <a:cs typeface="Times New Roman" pitchFamily="18" charset="0"/>
              </a:rPr>
              <a: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Wait-die</a:t>
            </a:r>
            <a:r>
              <a:rPr lang="en-US" sz="2000" dirty="0" smtClean="0">
                <a:latin typeface="Times New Roman" pitchFamily="18" charset="0"/>
                <a:cs typeface="Times New Roman" pitchFamily="18" charset="0"/>
              </a:rPr>
              <a:t> is a </a:t>
            </a:r>
            <a:r>
              <a:rPr lang="en-US" sz="2000" dirty="0" smtClean="0">
                <a:solidFill>
                  <a:srgbClr val="FF0000"/>
                </a:solidFill>
                <a:latin typeface="Times New Roman" pitchFamily="18" charset="0"/>
                <a:cs typeface="Times New Roman" pitchFamily="18" charset="0"/>
              </a:rPr>
              <a:t>non-preemptive</a:t>
            </a:r>
            <a:r>
              <a:rPr lang="en-US" sz="2000" dirty="0" smtClean="0">
                <a:latin typeface="Times New Roman" pitchFamily="18" charset="0"/>
                <a:cs typeface="Times New Roman" pitchFamily="18" charset="0"/>
              </a:rPr>
              <a:t> deadlock prevention technique based on timestamp values of transactions: </a:t>
            </a:r>
          </a:p>
          <a:p>
            <a:pPr>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this technique, when one transaction is about to block and is waiting for a lock on a data item that is already locked by another transaction, timestamp values of both the transactions are checked to </a:t>
            </a:r>
            <a:r>
              <a:rPr lang="en-US" sz="1800" dirty="0" smtClean="0">
                <a:solidFill>
                  <a:srgbClr val="FF0000"/>
                </a:solidFill>
                <a:latin typeface="Times New Roman" pitchFamily="18" charset="0"/>
                <a:cs typeface="Times New Roman" pitchFamily="18" charset="0"/>
              </a:rPr>
              <a:t>give priority to the older transaction.</a:t>
            </a:r>
            <a:r>
              <a:rPr lang="en-US" sz="1800" dirty="0" smtClean="0">
                <a:latin typeface="Times New Roman" pitchFamily="18" charset="0"/>
                <a:cs typeface="Times New Roman" pitchFamily="18" charset="0"/>
              </a:rPr>
              <a:t> If a younger transaction is holding the lock on data item then the older transaction is allowed to wait, but if an older transaction is holding the lock, the younger transaction is aborted and restarted with the same timestamp value. This forces the wait-for graph to be directed from the older to the younger transactions, making cyclic restarts impossible. For example, if the transaction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requests a lock on a data item that is already locked by the transaction </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j</a:t>
            </a:r>
            <a:r>
              <a:rPr lang="en-US" sz="1800" dirty="0" smtClean="0">
                <a:latin typeface="Times New Roman" pitchFamily="18" charset="0"/>
                <a:cs typeface="Times New Roman" pitchFamily="18" charset="0"/>
              </a:rPr>
              <a:t>, then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is permitted to wait only if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has a lower timestamp value than </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j</a:t>
            </a:r>
            <a:r>
              <a:rPr lang="en-US" sz="1800" dirty="0" smtClean="0">
                <a:latin typeface="Times New Roman" pitchFamily="18" charset="0"/>
                <a:cs typeface="Times New Roman" pitchFamily="18" charset="0"/>
              </a:rPr>
              <a:t>. On the other hand, if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is younger than </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j</a:t>
            </a:r>
            <a:r>
              <a:rPr lang="en-US" sz="1800" dirty="0" smtClean="0">
                <a:latin typeface="Times New Roman" pitchFamily="18" charset="0"/>
                <a:cs typeface="Times New Roman" pitchFamily="18" charset="0"/>
              </a:rPr>
              <a:t>, then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is aborted and restarted with the same timestamp value.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Distribution transparency</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Distribution transparency refers to the degree or extent to which details of fragmentation, replication and location are hidden from users.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Distribution transparency can be classified into:</a:t>
            </a:r>
          </a:p>
          <a:p>
            <a:pPr lvl="2"/>
            <a:r>
              <a:rPr lang="en-US" sz="2000" dirty="0" smtClean="0">
                <a:latin typeface="Times New Roman" pitchFamily="18" charset="0"/>
                <a:cs typeface="Times New Roman" pitchFamily="18" charset="0"/>
              </a:rPr>
              <a:t>Fragmentation transparency</a:t>
            </a:r>
          </a:p>
          <a:p>
            <a:pPr lvl="2"/>
            <a:r>
              <a:rPr lang="en-US" sz="2000" dirty="0" smtClean="0">
                <a:latin typeface="Times New Roman" pitchFamily="18" charset="0"/>
                <a:cs typeface="Times New Roman" pitchFamily="18" charset="0"/>
              </a:rPr>
              <a:t>Location transparency</a:t>
            </a:r>
          </a:p>
          <a:p>
            <a:pPr lvl="2"/>
            <a:r>
              <a:rPr lang="en-US" sz="2000" dirty="0" smtClean="0">
                <a:latin typeface="Times New Roman" pitchFamily="18" charset="0"/>
                <a:cs typeface="Times New Roman" pitchFamily="18" charset="0"/>
              </a:rPr>
              <a:t>Replication transparency</a:t>
            </a:r>
          </a:p>
          <a:p>
            <a:pPr lvl="2"/>
            <a:r>
              <a:rPr lang="en-US" sz="2000" dirty="0" smtClean="0">
                <a:latin typeface="Times New Roman" pitchFamily="18" charset="0"/>
                <a:cs typeface="Times New Roman" pitchFamily="18" charset="0"/>
              </a:rPr>
              <a:t>Local mapping transparency</a:t>
            </a:r>
          </a:p>
          <a:p>
            <a:pPr lvl="2"/>
            <a:r>
              <a:rPr lang="en-US" sz="2000" dirty="0" smtClean="0">
                <a:latin typeface="Times New Roman" pitchFamily="18" charset="0"/>
                <a:cs typeface="Times New Roman" pitchFamily="18" charset="0"/>
              </a:rPr>
              <a:t>Naming transparency</a:t>
            </a:r>
          </a:p>
          <a:p>
            <a:pPr lvl="1">
              <a:buNone/>
            </a:pP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Prevention Method</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Wound-Wait </a:t>
            </a:r>
            <a:r>
              <a:rPr lang="en-US" sz="2000" dirty="0" smtClean="0">
                <a:latin typeface="Times New Roman" pitchFamily="18" charset="0"/>
                <a:cs typeface="Times New Roman" pitchFamily="18" charset="0"/>
              </a:rPr>
              <a:t>is an alternative </a:t>
            </a:r>
            <a:r>
              <a:rPr lang="en-US" sz="2000" dirty="0" smtClean="0">
                <a:solidFill>
                  <a:srgbClr val="FF0000"/>
                </a:solidFill>
                <a:latin typeface="Times New Roman" pitchFamily="18" charset="0"/>
                <a:cs typeface="Times New Roman" pitchFamily="18" charset="0"/>
              </a:rPr>
              <a:t>preemptive</a:t>
            </a:r>
            <a:r>
              <a:rPr lang="en-US" sz="2000" dirty="0" smtClean="0">
                <a:latin typeface="Times New Roman" pitchFamily="18" charset="0"/>
                <a:cs typeface="Times New Roman" pitchFamily="18" charset="0"/>
              </a:rPr>
              <a:t> deadlock prevention technique by which cyclic restarts can be avoided. </a:t>
            </a:r>
          </a:p>
          <a:p>
            <a:pPr>
              <a:buNone/>
            </a:pPr>
            <a:r>
              <a:rPr lang="en-US" sz="2000" dirty="0" smtClean="0">
                <a:latin typeface="Times New Roman" pitchFamily="18" charset="0"/>
                <a:cs typeface="Times New Roman" pitchFamily="18" charset="0"/>
              </a:rPr>
              <a:t>	In this method, if a younger transaction requests for a lock on a data item that is already held by an older transaction, the younger transaction is allowed to wait until the older transaction releases the corresponding lock. In this case, the wait-for graph flows from the younger to the older transactions, and cyclic restart is again avoided. For instance, if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requests a lock on a data item that is already locked by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then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permitted to wait only if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has a higher timestamp value than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otherwise,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is aborted and the lock is granted to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detection and recovery Method</a:t>
            </a:r>
            <a:endParaRPr lang="en-US" sz="20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Deadlock detection and recovery is the most popular and most suitable technique for deadlock management in a database environment.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In deadlock detection and recovery method, first it is checked whether any deadlock has occurred in the system. After detection of a deadlock situation in the system, one of the involved transactions is chosen as the victim transaction and is aborted to resolve the deadlock situation. Deadlock situations are detected by explicitly constructing a wait-for graph and searching it for cycles. A cycle in the wait-for graph indicates that a deadlock has occurred, and one transaction in the cycle is chosen as the victim, which is aborted and restarted. To minimize the cost of restarting, the victim selection is usually based on the number of data items used by each transaction in the cycle.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detection and recovery Method</a:t>
            </a:r>
            <a:endParaRPr lang="en-US" sz="20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The principal difficulty in implementing deadlock detection in a distributed database environment is constructing the GWFG efficiently. In a distributed DBMS, a LWFG for each local DBMS can be drawn easily; however, these LWFGs are not sufficient to represent all deadlock situations in the distributed system. For example, consider that there are three different sites in a distributed system, and each site has constructed a LWFG as shown in figure. The LWFG for each site is constructed in the usual manner using local transactions and data items stored at that particular site. A cycle in a LWFG indicates that a deadlock has occurred locally. The LWFGs in Fig. illustrate that no deadlock has occurred locally in the three different sites, as there are no cycles in the LWFGs, but this does not guarantee that no deadlock has occurred globally. To detect a deadlock situation in the distributed system, it is necessary to construct a GWFG from these different LWFGs and to search it for cycles.</a:t>
            </a:r>
          </a:p>
          <a:p>
            <a:pPr>
              <a:buNone/>
            </a:pPr>
            <a:r>
              <a:rPr lang="en-US" sz="18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detection and recovery Method</a:t>
            </a:r>
            <a:endParaRPr lang="en-US" sz="20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3" name="Group 1"/>
          <p:cNvGrpSpPr>
            <a:grpSpLocks noChangeAspect="1"/>
          </p:cNvGrpSpPr>
          <p:nvPr/>
        </p:nvGrpSpPr>
        <p:grpSpPr bwMode="auto">
          <a:xfrm>
            <a:off x="1219200" y="2247899"/>
            <a:ext cx="7010400" cy="3467162"/>
            <a:chOff x="1440" y="5235"/>
            <a:chExt cx="9029" cy="3355"/>
          </a:xfrm>
        </p:grpSpPr>
        <p:sp>
          <p:nvSpPr>
            <p:cNvPr id="3095" name="AutoShape 23"/>
            <p:cNvSpPr>
              <a:spLocks noChangeAspect="1" noChangeArrowheads="1" noTextEdit="1"/>
            </p:cNvSpPr>
            <p:nvPr/>
          </p:nvSpPr>
          <p:spPr bwMode="auto">
            <a:xfrm>
              <a:off x="1440" y="5235"/>
              <a:ext cx="9029" cy="3060"/>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nvGrpSpPr>
            <p:cNvPr id="3088" name="Group 16"/>
            <p:cNvGrpSpPr>
              <a:grpSpLocks/>
            </p:cNvGrpSpPr>
            <p:nvPr/>
          </p:nvGrpSpPr>
          <p:grpSpPr bwMode="auto">
            <a:xfrm>
              <a:off x="1996" y="5369"/>
              <a:ext cx="2579" cy="2146"/>
              <a:chOff x="2401" y="5939"/>
              <a:chExt cx="2579" cy="2146"/>
            </a:xfrm>
          </p:grpSpPr>
          <p:sp>
            <p:nvSpPr>
              <p:cNvPr id="3094" name="Rectangle 22"/>
              <p:cNvSpPr>
                <a:spLocks noChangeArrowheads="1"/>
              </p:cNvSpPr>
              <p:nvPr/>
            </p:nvSpPr>
            <p:spPr bwMode="auto">
              <a:xfrm>
                <a:off x="2401" y="5939"/>
                <a:ext cx="2579" cy="2146"/>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93" name="Oval 21"/>
              <p:cNvSpPr>
                <a:spLocks noChangeArrowheads="1"/>
              </p:cNvSpPr>
              <p:nvPr/>
            </p:nvSpPr>
            <p:spPr bwMode="auto">
              <a:xfrm>
                <a:off x="2595" y="610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92" name="Oval 20"/>
              <p:cNvSpPr>
                <a:spLocks noChangeArrowheads="1"/>
              </p:cNvSpPr>
              <p:nvPr/>
            </p:nvSpPr>
            <p:spPr bwMode="auto">
              <a:xfrm>
                <a:off x="4095" y="610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91" name="Oval 19"/>
              <p:cNvSpPr>
                <a:spLocks noChangeArrowheads="1"/>
              </p:cNvSpPr>
              <p:nvPr/>
            </p:nvSpPr>
            <p:spPr bwMode="auto">
              <a:xfrm>
                <a:off x="4095" y="721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90" name="AutoShape 18"/>
              <p:cNvSpPr>
                <a:spLocks noChangeShapeType="1"/>
              </p:cNvSpPr>
              <p:nvPr/>
            </p:nvSpPr>
            <p:spPr bwMode="auto">
              <a:xfrm>
                <a:off x="3300" y="6443"/>
                <a:ext cx="7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89" name="AutoShape 17"/>
              <p:cNvSpPr>
                <a:spLocks noChangeShapeType="1"/>
              </p:cNvSpPr>
              <p:nvPr/>
            </p:nvSpPr>
            <p:spPr bwMode="auto">
              <a:xfrm>
                <a:off x="4448" y="6780"/>
                <a:ext cx="1" cy="435"/>
              </a:xfrm>
              <a:prstGeom prst="straightConnector1">
                <a:avLst/>
              </a:prstGeom>
              <a:solidFill>
                <a:srgbClr val="FFFFFF">
                  <a:alpha val="0"/>
                </a:srgbClr>
              </a:solid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3083" name="Group 11"/>
            <p:cNvGrpSpPr>
              <a:grpSpLocks/>
            </p:cNvGrpSpPr>
            <p:nvPr/>
          </p:nvGrpSpPr>
          <p:grpSpPr bwMode="auto">
            <a:xfrm>
              <a:off x="4771" y="5369"/>
              <a:ext cx="2579" cy="1051"/>
              <a:chOff x="5296" y="5939"/>
              <a:chExt cx="2579" cy="1051"/>
            </a:xfrm>
          </p:grpSpPr>
          <p:sp>
            <p:nvSpPr>
              <p:cNvPr id="3087" name="Rectangle 15"/>
              <p:cNvSpPr>
                <a:spLocks noChangeArrowheads="1"/>
              </p:cNvSpPr>
              <p:nvPr/>
            </p:nvSpPr>
            <p:spPr bwMode="auto">
              <a:xfrm>
                <a:off x="5296" y="5939"/>
                <a:ext cx="2579" cy="1051"/>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86" name="Oval 14"/>
              <p:cNvSpPr>
                <a:spLocks noChangeArrowheads="1"/>
              </p:cNvSpPr>
              <p:nvPr/>
            </p:nvSpPr>
            <p:spPr bwMode="auto">
              <a:xfrm>
                <a:off x="5490" y="610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85" name="Oval 13"/>
              <p:cNvSpPr>
                <a:spLocks noChangeArrowheads="1"/>
              </p:cNvSpPr>
              <p:nvPr/>
            </p:nvSpPr>
            <p:spPr bwMode="auto">
              <a:xfrm>
                <a:off x="6990" y="610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84" name="AutoShape 12"/>
              <p:cNvSpPr>
                <a:spLocks noChangeShapeType="1"/>
              </p:cNvSpPr>
              <p:nvPr/>
            </p:nvSpPr>
            <p:spPr bwMode="auto">
              <a:xfrm>
                <a:off x="6195" y="6443"/>
                <a:ext cx="7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3082" name="Rectangle 10"/>
            <p:cNvSpPr>
              <a:spLocks noChangeArrowheads="1"/>
            </p:cNvSpPr>
            <p:nvPr/>
          </p:nvSpPr>
          <p:spPr bwMode="auto">
            <a:xfrm>
              <a:off x="2865" y="7530"/>
              <a:ext cx="1029"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Site 1</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grpSp>
          <p:nvGrpSpPr>
            <p:cNvPr id="3077" name="Group 5"/>
            <p:cNvGrpSpPr>
              <a:grpSpLocks/>
            </p:cNvGrpSpPr>
            <p:nvPr/>
          </p:nvGrpSpPr>
          <p:grpSpPr bwMode="auto">
            <a:xfrm>
              <a:off x="7546" y="5369"/>
              <a:ext cx="2579" cy="1051"/>
              <a:chOff x="5146" y="6749"/>
              <a:chExt cx="2579" cy="1051"/>
            </a:xfrm>
          </p:grpSpPr>
          <p:sp>
            <p:nvSpPr>
              <p:cNvPr id="3081" name="Rectangle 9"/>
              <p:cNvSpPr>
                <a:spLocks noChangeArrowheads="1"/>
              </p:cNvSpPr>
              <p:nvPr/>
            </p:nvSpPr>
            <p:spPr bwMode="auto">
              <a:xfrm>
                <a:off x="5146" y="6749"/>
                <a:ext cx="2579" cy="1051"/>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80" name="Oval 8"/>
              <p:cNvSpPr>
                <a:spLocks noChangeArrowheads="1"/>
              </p:cNvSpPr>
              <p:nvPr/>
            </p:nvSpPr>
            <p:spPr bwMode="auto">
              <a:xfrm>
                <a:off x="5340" y="691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9" name="Oval 7"/>
              <p:cNvSpPr>
                <a:spLocks noChangeArrowheads="1"/>
              </p:cNvSpPr>
              <p:nvPr/>
            </p:nvSpPr>
            <p:spPr bwMode="auto">
              <a:xfrm>
                <a:off x="6840" y="691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r>
                  <a:rPr kumimoji="0" lang="en-US" sz="1200" b="0" i="0" u="none" strike="noStrike" cap="none" normalizeH="0" baseline="-30000" smtClean="0">
                    <a:ln>
                      <a:noFill/>
                    </a:ln>
                    <a:solidFill>
                      <a:schemeClr val="tx1"/>
                    </a:solidFill>
                    <a:effectLst/>
                    <a:latin typeface="Times New Roman" pitchFamily="18"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8" name="AutoShape 6"/>
              <p:cNvSpPr>
                <a:spLocks noChangeShapeType="1"/>
              </p:cNvSpPr>
              <p:nvPr/>
            </p:nvSpPr>
            <p:spPr bwMode="auto">
              <a:xfrm>
                <a:off x="6045" y="7253"/>
                <a:ext cx="7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3076" name="Rectangle 4"/>
            <p:cNvSpPr>
              <a:spLocks noChangeArrowheads="1"/>
            </p:cNvSpPr>
            <p:nvPr/>
          </p:nvSpPr>
          <p:spPr bwMode="auto">
            <a:xfrm>
              <a:off x="5715" y="6465"/>
              <a:ext cx="1025"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Site 2</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5" name="Rectangle 3"/>
            <p:cNvSpPr>
              <a:spLocks noChangeArrowheads="1"/>
            </p:cNvSpPr>
            <p:nvPr/>
          </p:nvSpPr>
          <p:spPr bwMode="auto">
            <a:xfrm>
              <a:off x="8415" y="6465"/>
              <a:ext cx="974"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Site 3</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 name="Rectangle 2"/>
            <p:cNvSpPr>
              <a:spLocks noChangeArrowheads="1"/>
            </p:cNvSpPr>
            <p:nvPr/>
          </p:nvSpPr>
          <p:spPr bwMode="auto">
            <a:xfrm>
              <a:off x="2912" y="8170"/>
              <a:ext cx="6379"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 Local Wait-For Graphs (LWFGs) at different Sites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detection and recovery Method</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The corresponding GWFG in Fig. illustrates that a deadlock has occurred in the distributed system, although no deadlock has occurred locally. </a:t>
            </a:r>
          </a:p>
          <a:p>
            <a:pPr>
              <a:buNone/>
            </a:pP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0113" name="Group 1"/>
          <p:cNvGrpSpPr>
            <a:grpSpLocks noChangeAspect="1"/>
          </p:cNvGrpSpPr>
          <p:nvPr/>
        </p:nvGrpSpPr>
        <p:grpSpPr bwMode="auto">
          <a:xfrm>
            <a:off x="1066800" y="2743201"/>
            <a:ext cx="7086600" cy="2979478"/>
            <a:chOff x="1440" y="5398"/>
            <a:chExt cx="9029" cy="3220"/>
          </a:xfrm>
        </p:grpSpPr>
        <p:sp>
          <p:nvSpPr>
            <p:cNvPr id="90125" name="AutoShape 13"/>
            <p:cNvSpPr>
              <a:spLocks noChangeAspect="1" noChangeArrowheads="1" noTextEdit="1"/>
            </p:cNvSpPr>
            <p:nvPr/>
          </p:nvSpPr>
          <p:spPr bwMode="auto">
            <a:xfrm>
              <a:off x="1440" y="5398"/>
              <a:ext cx="9029" cy="3047"/>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4" name="Rectangle 12"/>
            <p:cNvSpPr>
              <a:spLocks noChangeArrowheads="1"/>
            </p:cNvSpPr>
            <p:nvPr/>
          </p:nvSpPr>
          <p:spPr bwMode="auto">
            <a:xfrm>
              <a:off x="2702" y="8198"/>
              <a:ext cx="6893"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Global Wait-For Graph (GWFG) for the above Fig.</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90114" name="Group 2"/>
            <p:cNvGrpSpPr>
              <a:grpSpLocks/>
            </p:cNvGrpSpPr>
            <p:nvPr/>
          </p:nvGrpSpPr>
          <p:grpSpPr bwMode="auto">
            <a:xfrm>
              <a:off x="3735" y="5512"/>
              <a:ext cx="4050" cy="2406"/>
              <a:chOff x="3120" y="5512"/>
              <a:chExt cx="4050" cy="2406"/>
            </a:xfrm>
          </p:grpSpPr>
          <p:sp>
            <p:nvSpPr>
              <p:cNvPr id="90123" name="Rectangle 11"/>
              <p:cNvSpPr>
                <a:spLocks noChangeArrowheads="1"/>
              </p:cNvSpPr>
              <p:nvPr/>
            </p:nvSpPr>
            <p:spPr bwMode="auto">
              <a:xfrm>
                <a:off x="3120" y="5512"/>
                <a:ext cx="4050" cy="2406"/>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22" name="Oval 10"/>
              <p:cNvSpPr>
                <a:spLocks noChangeArrowheads="1"/>
              </p:cNvSpPr>
              <p:nvPr/>
            </p:nvSpPr>
            <p:spPr bwMode="auto">
              <a:xfrm>
                <a:off x="3314" y="5753"/>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21" name="Oval 9"/>
              <p:cNvSpPr>
                <a:spLocks noChangeArrowheads="1"/>
              </p:cNvSpPr>
              <p:nvPr/>
            </p:nvSpPr>
            <p:spPr bwMode="auto">
              <a:xfrm>
                <a:off x="4814" y="5753"/>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20" name="Oval 8"/>
              <p:cNvSpPr>
                <a:spLocks noChangeArrowheads="1"/>
              </p:cNvSpPr>
              <p:nvPr/>
            </p:nvSpPr>
            <p:spPr bwMode="auto">
              <a:xfrm>
                <a:off x="4814" y="6863"/>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19" name="AutoShape 7"/>
              <p:cNvSpPr>
                <a:spLocks noChangeShapeType="1"/>
              </p:cNvSpPr>
              <p:nvPr/>
            </p:nvSpPr>
            <p:spPr bwMode="auto">
              <a:xfrm>
                <a:off x="4019" y="6091"/>
                <a:ext cx="7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0118" name="AutoShape 6"/>
              <p:cNvSpPr>
                <a:spLocks noChangeShapeType="1"/>
              </p:cNvSpPr>
              <p:nvPr/>
            </p:nvSpPr>
            <p:spPr bwMode="auto">
              <a:xfrm>
                <a:off x="5167" y="6428"/>
                <a:ext cx="1" cy="43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0117" name="Oval 5"/>
              <p:cNvSpPr>
                <a:spLocks noChangeArrowheads="1"/>
              </p:cNvSpPr>
              <p:nvPr/>
            </p:nvSpPr>
            <p:spPr bwMode="auto">
              <a:xfrm>
                <a:off x="6315" y="5753"/>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16" name="AutoShape 4"/>
              <p:cNvSpPr>
                <a:spLocks noChangeShapeType="1"/>
              </p:cNvSpPr>
              <p:nvPr/>
            </p:nvSpPr>
            <p:spPr bwMode="auto">
              <a:xfrm>
                <a:off x="5520" y="6090"/>
                <a:ext cx="7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0115" name="AutoShape 3"/>
              <p:cNvSpPr>
                <a:spLocks noChangeShapeType="1"/>
              </p:cNvSpPr>
              <p:nvPr/>
            </p:nvSpPr>
            <p:spPr bwMode="auto">
              <a:xfrm flipH="1" flipV="1">
                <a:off x="3916" y="6329"/>
                <a:ext cx="898" cy="87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Distributed deadlock detection and recovery Method</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There are three different techniques for detecting deadlock situations in a distributed system: </a:t>
            </a:r>
          </a:p>
          <a:p>
            <a:pPr>
              <a:buNone/>
            </a:pPr>
            <a:endParaRPr lang="en-US" sz="12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Centralized deadlock detection</a:t>
            </a:r>
            <a:r>
              <a:rPr lang="en-US" sz="2000" dirty="0" smtClean="0">
                <a:latin typeface="Times New Roman" pitchFamily="18" charset="0"/>
                <a:cs typeface="Times New Roman" pitchFamily="18" charset="0"/>
              </a:rPr>
              <a:t>, </a:t>
            </a:r>
          </a:p>
          <a:p>
            <a:pPr lvl="1"/>
            <a:r>
              <a:rPr lang="en-US" sz="2000" b="1" dirty="0" smtClean="0">
                <a:latin typeface="Times New Roman" pitchFamily="18" charset="0"/>
                <a:cs typeface="Times New Roman" pitchFamily="18" charset="0"/>
              </a:rPr>
              <a:t>Hierarchical deadlock detection</a:t>
            </a:r>
            <a:r>
              <a:rPr lang="en-US" sz="2000" dirty="0" smtClean="0">
                <a:latin typeface="Times New Roman" pitchFamily="18" charset="0"/>
                <a:cs typeface="Times New Roman" pitchFamily="18" charset="0"/>
              </a:rPr>
              <a:t> and </a:t>
            </a:r>
          </a:p>
          <a:p>
            <a:pPr lvl="1"/>
            <a:r>
              <a:rPr lang="en-US" sz="2000" b="1" dirty="0" smtClean="0">
                <a:latin typeface="Times New Roman" pitchFamily="18" charset="0"/>
                <a:cs typeface="Times New Roman" pitchFamily="18" charset="0"/>
              </a:rPr>
              <a:t>Distributed deadlock detection</a:t>
            </a:r>
            <a:endParaRPr lang="en-US" sz="20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Centralized Deadlock detection</a:t>
            </a:r>
            <a:endParaRPr lang="en-US" sz="24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In Centralized Deadlock detection method, a single site is chosen as </a:t>
            </a:r>
            <a:r>
              <a:rPr lang="en-US" sz="1800" dirty="0" smtClean="0">
                <a:solidFill>
                  <a:srgbClr val="FF0000"/>
                </a:solidFill>
                <a:latin typeface="Times New Roman" pitchFamily="18" charset="0"/>
                <a:cs typeface="Times New Roman" pitchFamily="18" charset="0"/>
              </a:rPr>
              <a:t>Deadlock Detection Coordinator (DDC)</a:t>
            </a:r>
            <a:r>
              <a:rPr lang="en-US" sz="1800" dirty="0" smtClean="0">
                <a:latin typeface="Times New Roman" pitchFamily="18" charset="0"/>
                <a:cs typeface="Times New Roman" pitchFamily="18" charset="0"/>
              </a:rPr>
              <a:t> for the entire distributed system. The DDC is responsible for constructing the GWFG for system. Each </a:t>
            </a:r>
            <a:r>
              <a:rPr lang="en-US" sz="1800" dirty="0" smtClean="0">
                <a:solidFill>
                  <a:srgbClr val="FF0000"/>
                </a:solidFill>
                <a:latin typeface="Times New Roman" pitchFamily="18" charset="0"/>
                <a:cs typeface="Times New Roman" pitchFamily="18" charset="0"/>
              </a:rPr>
              <a:t>lock manager</a:t>
            </a:r>
            <a:r>
              <a:rPr lang="en-US" sz="1800" dirty="0" smtClean="0">
                <a:latin typeface="Times New Roman" pitchFamily="18" charset="0"/>
                <a:cs typeface="Times New Roman" pitchFamily="18" charset="0"/>
              </a:rPr>
              <a:t> in the distributed database transmits its LWFG to the DDC periodically. The DDC constructs the GWFG from these LWFGs and checks for cycles in it. The occurrence of a global deadlock situation is detected if there are one or more cycles in the GWFG. The DDC must break each cycle in the GWFG by selecting the transactions to be rolled back and restarted to recover from a deadlock situation. The information regarding the transactions that are to be rolled back and restarted must be transmitted to the corresponding lock managers by the deadlock detection coordinator.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Centralized Deadlock detection</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centralized deadlock detection approach is very simple, but it has several drawbacks. </a:t>
            </a:r>
          </a:p>
          <a:p>
            <a:pPr lvl="1"/>
            <a:r>
              <a:rPr lang="en-US" sz="2000" dirty="0" smtClean="0">
                <a:latin typeface="Times New Roman" pitchFamily="18" charset="0"/>
                <a:cs typeface="Times New Roman" pitchFamily="18" charset="0"/>
              </a:rPr>
              <a:t>This method is </a:t>
            </a:r>
            <a:r>
              <a:rPr lang="en-US" sz="2000" dirty="0" smtClean="0">
                <a:solidFill>
                  <a:srgbClr val="FF0000"/>
                </a:solidFill>
                <a:latin typeface="Times New Roman" pitchFamily="18" charset="0"/>
                <a:cs typeface="Times New Roman" pitchFamily="18" charset="0"/>
              </a:rPr>
              <a:t>less reliable</a:t>
            </a:r>
            <a:r>
              <a:rPr lang="en-US" sz="2000" dirty="0" smtClean="0">
                <a:latin typeface="Times New Roman" pitchFamily="18" charset="0"/>
                <a:cs typeface="Times New Roman" pitchFamily="18" charset="0"/>
              </a:rPr>
              <a:t>, as the failure of the central site makes the deadlock detection impossible. </a:t>
            </a:r>
          </a:p>
          <a:p>
            <a:pPr lvl="1"/>
            <a:r>
              <a:rPr lang="en-US" sz="2000" dirty="0" smtClean="0">
                <a:latin typeface="Times New Roman" pitchFamily="18" charset="0"/>
                <a:cs typeface="Times New Roman" pitchFamily="18" charset="0"/>
              </a:rPr>
              <a:t>The </a:t>
            </a:r>
            <a:r>
              <a:rPr lang="en-US" sz="2000" dirty="0" smtClean="0">
                <a:solidFill>
                  <a:srgbClr val="FF0000"/>
                </a:solidFill>
                <a:latin typeface="Times New Roman" pitchFamily="18" charset="0"/>
                <a:cs typeface="Times New Roman" pitchFamily="18" charset="0"/>
              </a:rPr>
              <a:t>communication cost is very high</a:t>
            </a:r>
            <a:r>
              <a:rPr lang="en-US" sz="2000" dirty="0" smtClean="0">
                <a:latin typeface="Times New Roman" pitchFamily="18" charset="0"/>
                <a:cs typeface="Times New Roman" pitchFamily="18" charset="0"/>
              </a:rPr>
              <a:t> in the case, as other sites in the distributed system send their LWFGs to the central site. </a:t>
            </a:r>
          </a:p>
          <a:p>
            <a:pPr lvl="1"/>
            <a:r>
              <a:rPr lang="en-US" sz="2000" dirty="0" smtClean="0">
                <a:latin typeface="Times New Roman" pitchFamily="18" charset="0"/>
                <a:cs typeface="Times New Roman" pitchFamily="18" charset="0"/>
              </a:rPr>
              <a:t>Another disadvantage of centralized deadlock detection technique is that </a:t>
            </a:r>
            <a:r>
              <a:rPr lang="en-US" sz="2000" dirty="0" smtClean="0">
                <a:solidFill>
                  <a:srgbClr val="FF0000"/>
                </a:solidFill>
                <a:latin typeface="Times New Roman" pitchFamily="18" charset="0"/>
                <a:cs typeface="Times New Roman" pitchFamily="18" charset="0"/>
              </a:rPr>
              <a:t>false detection of deadlocks</a:t>
            </a:r>
            <a:r>
              <a:rPr lang="en-US" sz="2000" dirty="0" smtClean="0">
                <a:latin typeface="Times New Roman" pitchFamily="18" charset="0"/>
                <a:cs typeface="Times New Roman" pitchFamily="18" charset="0"/>
              </a:rPr>
              <a:t> can occur, for which the deadlock recovery procedure may be initiated, although no deadlock has occurred. In this method, unnecessary rollbacks and restarts of transactions may also result owing to phantom deadlocks.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In distributed deadlock detection method, a deadlock detector exists at each site of the distributed system. In this method, each site has the same amount of responsibility, and there is no such distinction as local or global deadlock detector. A variety of approaches have been proposed for distributed deadlock detection algorithms, but the most well-known and simplified version, which is presented here, was developed by R. </a:t>
            </a:r>
            <a:r>
              <a:rPr lang="en-US" sz="2400" dirty="0" err="1" smtClean="0">
                <a:latin typeface="Times New Roman" pitchFamily="18" charset="0"/>
                <a:cs typeface="Times New Roman" pitchFamily="18" charset="0"/>
              </a:rPr>
              <a:t>Obermarck</a:t>
            </a:r>
            <a:r>
              <a:rPr lang="en-US" sz="2400" dirty="0" smtClean="0">
                <a:latin typeface="Times New Roman" pitchFamily="18" charset="0"/>
                <a:cs typeface="Times New Roman" pitchFamily="18" charset="0"/>
              </a:rPr>
              <a:t> in 1982.The centralized deadlock detection approach is very simple,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this approach, a LWFG is constructed for each site by the respective local deadlock detectors. An additional external node is added to the LWFGs, as each site in the distributed system receives the potential deadlock cycles from other sites. In the distributed deadlock detection algorithm,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is added to the LWFGs to indicate whether any transaction from any remote site is waiting for a data item that is being held by a transaction at the local site or whether any transaction from the local site is waiting for a data item is currently being used by any transaction at any remote site.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Fragmentation transparency</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hides the fact from users that the data are fragmented. Users are not required to know how a relation has been fragmented. To retrieve data, the user needs not to specify the particular fragment names.</a:t>
            </a:r>
          </a:p>
          <a:p>
            <a:pPr>
              <a:buFont typeface="Wingdings" pitchFamily="2" charset="2"/>
              <a:buChar char="q"/>
            </a:pPr>
            <a:r>
              <a:rPr lang="en-US" sz="2400" b="1" dirty="0" smtClean="0">
                <a:latin typeface="Times New Roman" pitchFamily="18" charset="0"/>
                <a:cs typeface="Times New Roman" pitchFamily="18" charset="0"/>
              </a:rPr>
              <a:t>Location transparency</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Users are not required to know the physical location of the data. To retrieve data from a distributed database with location transparency, the user has to specify the database fragment names but need not to specify where the fragments are located in the system.</a:t>
            </a:r>
          </a:p>
          <a:p>
            <a:pPr lvl="1">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 instance, an edge from the node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to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exists in the LWFG, if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waiting for a data item that is already held by any transaction at any remote site. Similarly, an edge from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to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exists in the graph, if a transaction from a remote site is waiting to acquire a data item that is currently being held by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the local site.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Thus, the local detector checks for two things to determine a deadlock situation. </a:t>
            </a:r>
          </a:p>
          <a:p>
            <a:pPr>
              <a:buNone/>
            </a:pPr>
            <a:r>
              <a:rPr lang="en-US" sz="2000" dirty="0" smtClean="0">
                <a:latin typeface="Times New Roman" pitchFamily="18" charset="0"/>
                <a:cs typeface="Times New Roman" pitchFamily="18" charset="0"/>
              </a:rPr>
              <a:t>	If a LWFG contains a cycle that does not involve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then it indicates that a deadlock has occurred locally and it can be handled locally. </a:t>
            </a:r>
          </a:p>
          <a:p>
            <a:pPr>
              <a:buNone/>
            </a:pPr>
            <a:r>
              <a:rPr lang="en-US" sz="2000" dirty="0" smtClean="0">
                <a:latin typeface="Times New Roman" pitchFamily="18" charset="0"/>
                <a:cs typeface="Times New Roman" pitchFamily="18" charset="0"/>
              </a:rPr>
              <a:t>	On the other hand, a global deadlock potentially exists if the LWFG contains a cycle involving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However, the existence of such a cycle does not necessarily imply that there is a global deadlock, as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represents different agents.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LWFGs are merged so as to determine global deadlock situations. To avoid sites transmitting their LWFGs to each other, a simple strategy is followed here. </a:t>
            </a:r>
          </a:p>
          <a:p>
            <a:pPr>
              <a:buNone/>
            </a:pPr>
            <a:endParaRPr lang="en-US" sz="1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According to this strategy, one timestamp value is allocated to each transaction and a rule is imposed such that one site Si transmits its LWFG to the site </a:t>
            </a:r>
            <a:r>
              <a:rPr lang="en-US" sz="1800" dirty="0" err="1" smtClean="0">
                <a:latin typeface="Times New Roman" pitchFamily="18" charset="0"/>
                <a:cs typeface="Times New Roman" pitchFamily="18" charset="0"/>
              </a:rPr>
              <a:t>S</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if a transaction, say </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at site </a:t>
            </a:r>
            <a:r>
              <a:rPr lang="en-US" sz="1800" dirty="0" err="1" smtClean="0">
                <a:latin typeface="Times New Roman" pitchFamily="18" charset="0"/>
                <a:cs typeface="Times New Roman" pitchFamily="18" charset="0"/>
              </a:rPr>
              <a:t>S</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is waiting for a data item that is currently being held by a transaction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at site S</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ts</a:t>
            </a:r>
            <a:r>
              <a:rPr lang="en-US" sz="1800"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ts</a:t>
            </a:r>
            <a:r>
              <a:rPr lang="en-US" sz="1800" dirty="0" smtClean="0">
                <a:latin typeface="Times New Roman" pitchFamily="18" charset="0"/>
                <a:cs typeface="Times New Roman" pitchFamily="18" charset="0"/>
              </a:rPr>
              <a:t> (T</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the site S</a:t>
            </a:r>
            <a:r>
              <a:rPr lang="en-US" sz="1800" baseline="-250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transmits its LWFG to the site </a:t>
            </a:r>
            <a:r>
              <a:rPr lang="en-US" sz="1800" dirty="0" err="1" smtClean="0">
                <a:latin typeface="Times New Roman" pitchFamily="18" charset="0"/>
                <a:cs typeface="Times New Roman" pitchFamily="18" charset="0"/>
              </a:rPr>
              <a:t>S</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and the site </a:t>
            </a:r>
            <a:r>
              <a:rPr lang="en-US" sz="1800" dirty="0" err="1" smtClean="0">
                <a:latin typeface="Times New Roman" pitchFamily="18" charset="0"/>
                <a:cs typeface="Times New Roman" pitchFamily="18" charset="0"/>
              </a:rPr>
              <a:t>S</a:t>
            </a:r>
            <a:r>
              <a:rPr lang="en-US" sz="1800" baseline="-25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adds this information to its LWFG and checks for cycles not involving the external the node T</a:t>
            </a:r>
            <a:r>
              <a:rPr lang="en-US" sz="1800" baseline="-25000" dirty="0" smtClean="0">
                <a:latin typeface="Times New Roman" pitchFamily="18" charset="0"/>
                <a:cs typeface="Times New Roman" pitchFamily="18" charset="0"/>
              </a:rPr>
              <a:t>ex</a:t>
            </a:r>
            <a:r>
              <a:rPr lang="en-US" sz="1800" dirty="0" smtClean="0">
                <a:latin typeface="Times New Roman" pitchFamily="18" charset="0"/>
                <a:cs typeface="Times New Roman" pitchFamily="18" charset="0"/>
              </a:rPr>
              <a:t> in the extended graph. If there is no cycle in the extended graph, the process continues until a cycle appears and it may happen that the entire GWFG is constructed and no cycle is detected. In this case, it is decided that there is no deadlock in the entire distributed system.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Distributed Deadlock detection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On the other hand, if the GWFG contains a cycle not involving the external node T</a:t>
            </a:r>
            <a:r>
              <a:rPr lang="en-US" sz="2000" baseline="-25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it is concluded that a deadlock has occurred in the system. The distributed deadlock detection method is illustrated below.</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3" name="Group 1"/>
          <p:cNvGrpSpPr>
            <a:grpSpLocks noChangeAspect="1"/>
          </p:cNvGrpSpPr>
          <p:nvPr/>
        </p:nvGrpSpPr>
        <p:grpSpPr bwMode="auto">
          <a:xfrm>
            <a:off x="1600200" y="3200400"/>
            <a:ext cx="6717030" cy="3124200"/>
            <a:chOff x="1440" y="5235"/>
            <a:chExt cx="9029" cy="3600"/>
          </a:xfrm>
        </p:grpSpPr>
        <p:sp>
          <p:nvSpPr>
            <p:cNvPr id="3111" name="AutoShape 39"/>
            <p:cNvSpPr>
              <a:spLocks noChangeAspect="1" noChangeArrowheads="1" noTextEdit="1"/>
            </p:cNvSpPr>
            <p:nvPr/>
          </p:nvSpPr>
          <p:spPr bwMode="auto">
            <a:xfrm>
              <a:off x="1440" y="5235"/>
              <a:ext cx="9029" cy="3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10" name="Rectangle 38"/>
            <p:cNvSpPr>
              <a:spLocks noChangeArrowheads="1"/>
            </p:cNvSpPr>
            <p:nvPr/>
          </p:nvSpPr>
          <p:spPr bwMode="auto">
            <a:xfrm>
              <a:off x="2625" y="7995"/>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Rectangle 37"/>
            <p:cNvSpPr>
              <a:spLocks noChangeArrowheads="1"/>
            </p:cNvSpPr>
            <p:nvPr/>
          </p:nvSpPr>
          <p:spPr bwMode="auto">
            <a:xfrm>
              <a:off x="5715" y="7980"/>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8" name="Rectangle 36"/>
            <p:cNvSpPr>
              <a:spLocks noChangeArrowheads="1"/>
            </p:cNvSpPr>
            <p:nvPr/>
          </p:nvSpPr>
          <p:spPr bwMode="auto">
            <a:xfrm>
              <a:off x="8505" y="7980"/>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7" name="Rectangle 35"/>
            <p:cNvSpPr>
              <a:spLocks noChangeArrowheads="1"/>
            </p:cNvSpPr>
            <p:nvPr/>
          </p:nvSpPr>
          <p:spPr bwMode="auto">
            <a:xfrm>
              <a:off x="3284" y="8415"/>
              <a:ext cx="5429"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Distributed Deadlock Detection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2" name="Group 24"/>
            <p:cNvGrpSpPr>
              <a:grpSpLocks/>
            </p:cNvGrpSpPr>
            <p:nvPr/>
          </p:nvGrpSpPr>
          <p:grpSpPr bwMode="auto">
            <a:xfrm>
              <a:off x="1756" y="5369"/>
              <a:ext cx="2579" cy="2611"/>
              <a:chOff x="1756" y="5369"/>
              <a:chExt cx="2579" cy="2611"/>
            </a:xfrm>
          </p:grpSpPr>
          <p:grpSp>
            <p:nvGrpSpPr>
              <p:cNvPr id="3099" name="Group 27"/>
              <p:cNvGrpSpPr>
                <a:grpSpLocks/>
              </p:cNvGrpSpPr>
              <p:nvPr/>
            </p:nvGrpSpPr>
            <p:grpSpPr bwMode="auto">
              <a:xfrm>
                <a:off x="1756" y="5369"/>
                <a:ext cx="2579" cy="2611"/>
                <a:chOff x="1996" y="5369"/>
                <a:chExt cx="2579" cy="2611"/>
              </a:xfrm>
            </p:grpSpPr>
            <p:sp>
              <p:nvSpPr>
                <p:cNvPr id="3106" name="Rectangle 34"/>
                <p:cNvSpPr>
                  <a:spLocks noChangeArrowheads="1"/>
                </p:cNvSpPr>
                <p:nvPr/>
              </p:nvSpPr>
              <p:spPr bwMode="auto">
                <a:xfrm>
                  <a:off x="1996" y="5369"/>
                  <a:ext cx="2579" cy="2611"/>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5" name="Oval 33"/>
                <p:cNvSpPr>
                  <a:spLocks noChangeArrowheads="1"/>
                </p:cNvSpPr>
                <p:nvPr/>
              </p:nvSpPr>
              <p:spPr bwMode="auto">
                <a:xfrm>
                  <a:off x="2190" y="553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4" name="Oval 32"/>
                <p:cNvSpPr>
                  <a:spLocks noChangeArrowheads="1"/>
                </p:cNvSpPr>
                <p:nvPr/>
              </p:nvSpPr>
              <p:spPr bwMode="auto">
                <a:xfrm>
                  <a:off x="3690" y="6240"/>
                  <a:ext cx="753"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1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ex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Oval 31"/>
                <p:cNvSpPr>
                  <a:spLocks noChangeArrowheads="1"/>
                </p:cNvSpPr>
                <p:nvPr/>
              </p:nvSpPr>
              <p:spPr bwMode="auto">
                <a:xfrm>
                  <a:off x="2190" y="7200"/>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AutoShape 30"/>
                <p:cNvSpPr>
                  <a:spLocks noChangeShapeType="1"/>
                </p:cNvSpPr>
                <p:nvPr/>
              </p:nvSpPr>
              <p:spPr bwMode="auto">
                <a:xfrm>
                  <a:off x="2895" y="5873"/>
                  <a:ext cx="898" cy="4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01" name="AutoShape 29"/>
                <p:cNvSpPr>
                  <a:spLocks noChangeShapeType="1"/>
                </p:cNvSpPr>
                <p:nvPr/>
              </p:nvSpPr>
              <p:spPr bwMode="auto">
                <a:xfrm flipH="1">
                  <a:off x="2792" y="6816"/>
                  <a:ext cx="1001" cy="48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00" name="AutoShape 28"/>
                <p:cNvSpPr>
                  <a:spLocks noChangeShapeType="1"/>
                </p:cNvSpPr>
                <p:nvPr/>
              </p:nvSpPr>
              <p:spPr bwMode="auto">
                <a:xfrm flipV="1">
                  <a:off x="2543" y="6210"/>
                  <a:ext cx="1" cy="9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098" name="Rectangle 26"/>
              <p:cNvSpPr>
                <a:spLocks noChangeArrowheads="1"/>
              </p:cNvSpPr>
              <p:nvPr/>
            </p:nvSpPr>
            <p:spPr bwMode="auto">
              <a:xfrm>
                <a:off x="2955" y="7038"/>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Rectangle 25"/>
              <p:cNvSpPr>
                <a:spLocks noChangeArrowheads="1"/>
              </p:cNvSpPr>
              <p:nvPr/>
            </p:nvSpPr>
            <p:spPr bwMode="auto">
              <a:xfrm>
                <a:off x="2850" y="5745"/>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085" name="Group 13"/>
            <p:cNvGrpSpPr>
              <a:grpSpLocks/>
            </p:cNvGrpSpPr>
            <p:nvPr/>
          </p:nvGrpSpPr>
          <p:grpSpPr bwMode="auto">
            <a:xfrm>
              <a:off x="4704" y="5369"/>
              <a:ext cx="2579" cy="2611"/>
              <a:chOff x="1756" y="5369"/>
              <a:chExt cx="2579" cy="2611"/>
            </a:xfrm>
          </p:grpSpPr>
          <p:grpSp>
            <p:nvGrpSpPr>
              <p:cNvPr id="3088" name="Group 16"/>
              <p:cNvGrpSpPr>
                <a:grpSpLocks/>
              </p:cNvGrpSpPr>
              <p:nvPr/>
            </p:nvGrpSpPr>
            <p:grpSpPr bwMode="auto">
              <a:xfrm>
                <a:off x="1756" y="5369"/>
                <a:ext cx="2579" cy="2611"/>
                <a:chOff x="1996" y="5369"/>
                <a:chExt cx="2579" cy="2611"/>
              </a:xfrm>
            </p:grpSpPr>
            <p:sp>
              <p:nvSpPr>
                <p:cNvPr id="3095" name="Rectangle 23"/>
                <p:cNvSpPr>
                  <a:spLocks noChangeArrowheads="1"/>
                </p:cNvSpPr>
                <p:nvPr/>
              </p:nvSpPr>
              <p:spPr bwMode="auto">
                <a:xfrm>
                  <a:off x="1996" y="5369"/>
                  <a:ext cx="2579" cy="2611"/>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4" name="Oval 22"/>
                <p:cNvSpPr>
                  <a:spLocks noChangeArrowheads="1"/>
                </p:cNvSpPr>
                <p:nvPr/>
              </p:nvSpPr>
              <p:spPr bwMode="auto">
                <a:xfrm>
                  <a:off x="2190" y="553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j</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Oval 21"/>
                <p:cNvSpPr>
                  <a:spLocks noChangeArrowheads="1"/>
                </p:cNvSpPr>
                <p:nvPr/>
              </p:nvSpPr>
              <p:spPr bwMode="auto">
                <a:xfrm>
                  <a:off x="3690" y="6240"/>
                  <a:ext cx="789"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1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ex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Oval 20"/>
                <p:cNvSpPr>
                  <a:spLocks noChangeArrowheads="1"/>
                </p:cNvSpPr>
                <p:nvPr/>
              </p:nvSpPr>
              <p:spPr bwMode="auto">
                <a:xfrm>
                  <a:off x="2190" y="7200"/>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AutoShape 19"/>
                <p:cNvSpPr>
                  <a:spLocks noChangeShapeType="1"/>
                </p:cNvSpPr>
                <p:nvPr/>
              </p:nvSpPr>
              <p:spPr bwMode="auto">
                <a:xfrm>
                  <a:off x="2895" y="5873"/>
                  <a:ext cx="898" cy="4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90" name="AutoShape 18"/>
                <p:cNvSpPr>
                  <a:spLocks noChangeShapeType="1"/>
                </p:cNvSpPr>
                <p:nvPr/>
              </p:nvSpPr>
              <p:spPr bwMode="auto">
                <a:xfrm flipH="1">
                  <a:off x="2792" y="6816"/>
                  <a:ext cx="1001" cy="48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89" name="AutoShape 17"/>
                <p:cNvSpPr>
                  <a:spLocks noChangeShapeType="1"/>
                </p:cNvSpPr>
                <p:nvPr/>
              </p:nvSpPr>
              <p:spPr bwMode="auto">
                <a:xfrm flipV="1">
                  <a:off x="2543" y="6210"/>
                  <a:ext cx="1" cy="9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087" name="Rectangle 15"/>
              <p:cNvSpPr>
                <a:spLocks noChangeArrowheads="1"/>
              </p:cNvSpPr>
              <p:nvPr/>
            </p:nvSpPr>
            <p:spPr bwMode="auto">
              <a:xfrm>
                <a:off x="2955" y="7038"/>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2850" y="5745"/>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074" name="Group 2"/>
            <p:cNvGrpSpPr>
              <a:grpSpLocks/>
            </p:cNvGrpSpPr>
            <p:nvPr/>
          </p:nvGrpSpPr>
          <p:grpSpPr bwMode="auto">
            <a:xfrm>
              <a:off x="7606" y="5369"/>
              <a:ext cx="2579" cy="2611"/>
              <a:chOff x="1756" y="5369"/>
              <a:chExt cx="2579" cy="2611"/>
            </a:xfrm>
          </p:grpSpPr>
          <p:grpSp>
            <p:nvGrpSpPr>
              <p:cNvPr id="3077" name="Group 5"/>
              <p:cNvGrpSpPr>
                <a:grpSpLocks/>
              </p:cNvGrpSpPr>
              <p:nvPr/>
            </p:nvGrpSpPr>
            <p:grpSpPr bwMode="auto">
              <a:xfrm>
                <a:off x="1756" y="5369"/>
                <a:ext cx="2579" cy="2611"/>
                <a:chOff x="1996" y="5369"/>
                <a:chExt cx="2579" cy="2611"/>
              </a:xfrm>
            </p:grpSpPr>
            <p:sp>
              <p:nvSpPr>
                <p:cNvPr id="3084" name="Rectangle 12"/>
                <p:cNvSpPr>
                  <a:spLocks noChangeArrowheads="1"/>
                </p:cNvSpPr>
                <p:nvPr/>
              </p:nvSpPr>
              <p:spPr bwMode="auto">
                <a:xfrm>
                  <a:off x="1996" y="5369"/>
                  <a:ext cx="2579" cy="2611"/>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3" name="Oval 11"/>
                <p:cNvSpPr>
                  <a:spLocks noChangeArrowheads="1"/>
                </p:cNvSpPr>
                <p:nvPr/>
              </p:nvSpPr>
              <p:spPr bwMode="auto">
                <a:xfrm>
                  <a:off x="2190" y="5535"/>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Oval 10"/>
                <p:cNvSpPr>
                  <a:spLocks noChangeArrowheads="1"/>
                </p:cNvSpPr>
                <p:nvPr/>
              </p:nvSpPr>
              <p:spPr bwMode="auto">
                <a:xfrm>
                  <a:off x="3690" y="6240"/>
                  <a:ext cx="760"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en-US" sz="11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ex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1" name="Oval 9"/>
                <p:cNvSpPr>
                  <a:spLocks noChangeArrowheads="1"/>
                </p:cNvSpPr>
                <p:nvPr/>
              </p:nvSpPr>
              <p:spPr bwMode="auto">
                <a:xfrm>
                  <a:off x="2190" y="7200"/>
                  <a:ext cx="705" cy="67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r>
                    <a:rPr kumimoji="0" lang="en-US" sz="1200" b="0" i="1" u="none" strike="noStrike" cap="none" normalizeH="0" baseline="-30000" smtClean="0">
                      <a:ln>
                        <a:noFill/>
                      </a:ln>
                      <a:solidFill>
                        <a:schemeClr val="tx1"/>
                      </a:solidFill>
                      <a:effectLst/>
                      <a:latin typeface="Arial" pitchFamily="34" charset="0"/>
                      <a:ea typeface="Times New Roman" pitchFamily="18" charset="0"/>
                      <a:cs typeface="Arial" pitchFamily="34" charset="0"/>
                    </a:rPr>
                    <a:t>j</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AutoShape 8"/>
                <p:cNvSpPr>
                  <a:spLocks noChangeShapeType="1"/>
                </p:cNvSpPr>
                <p:nvPr/>
              </p:nvSpPr>
              <p:spPr bwMode="auto">
                <a:xfrm>
                  <a:off x="2895" y="5873"/>
                  <a:ext cx="898" cy="4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9" name="AutoShape 7"/>
                <p:cNvSpPr>
                  <a:spLocks noChangeShapeType="1"/>
                </p:cNvSpPr>
                <p:nvPr/>
              </p:nvSpPr>
              <p:spPr bwMode="auto">
                <a:xfrm flipH="1">
                  <a:off x="2792" y="6816"/>
                  <a:ext cx="1001" cy="48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8" name="AutoShape 6"/>
                <p:cNvSpPr>
                  <a:spLocks noChangeShapeType="1"/>
                </p:cNvSpPr>
                <p:nvPr/>
              </p:nvSpPr>
              <p:spPr bwMode="auto">
                <a:xfrm flipV="1">
                  <a:off x="2543" y="6210"/>
                  <a:ext cx="1" cy="9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076" name="Rectangle 4"/>
              <p:cNvSpPr>
                <a:spLocks noChangeArrowheads="1"/>
              </p:cNvSpPr>
              <p:nvPr/>
            </p:nvSpPr>
            <p:spPr bwMode="auto">
              <a:xfrm>
                <a:off x="2955" y="7038"/>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2850" y="5745"/>
                <a:ext cx="870" cy="4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Site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False Deadlocks</a:t>
            </a:r>
            <a:endParaRPr lang="en-US"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 handle the deadlock situation in distributed database systems, a number of messages are transmitted among the sites. The delay associated with the transmission of messages that is necessary for deadlock detection can cause the detection of </a:t>
            </a:r>
            <a:r>
              <a:rPr lang="en-US" sz="2000" b="1" dirty="0" smtClean="0">
                <a:solidFill>
                  <a:srgbClr val="FF0000"/>
                </a:solidFill>
                <a:latin typeface="Times New Roman" pitchFamily="18" charset="0"/>
                <a:cs typeface="Times New Roman" pitchFamily="18" charset="0"/>
              </a:rPr>
              <a:t>False Deadlocks</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lvl="0">
              <a:buNone/>
            </a:pPr>
            <a:r>
              <a:rPr lang="en-US" sz="2000" dirty="0" smtClean="0">
                <a:latin typeface="Times New Roman" pitchFamily="18" charset="0"/>
                <a:cs typeface="Times New Roman" pitchFamily="18" charset="0"/>
              </a:rPr>
              <a:t>	For instance, consider that at a particular time the deadlock detector has received the information that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waiting for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Further assume that after some time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releases the data item requested by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requests for data item that is being currently held by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If the deadlock detector receives the information that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has requested for a data item that is held by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before receiving the information that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not blocked by the transaction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any more, a false deadlock situation is detected.</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990600" y="1447800"/>
            <a:ext cx="7391400" cy="4724400"/>
          </a:xfrm>
          <a:prstGeom prst="rect">
            <a:avLst/>
          </a:prstGeom>
        </p:spPr>
        <p:txBody>
          <a:bodyPr/>
          <a:lstStyle/>
          <a:p>
            <a:pPr>
              <a:buFont typeface="Wingdings" pitchFamily="2" charset="2"/>
              <a:buChar char="q"/>
            </a:pPr>
            <a:r>
              <a:rPr lang="en-US" sz="2400" b="1" dirty="0" smtClean="0">
                <a:latin typeface="Times New Roman" pitchFamily="18" charset="0"/>
                <a:cs typeface="Times New Roman" pitchFamily="18" charset="0"/>
              </a:rPr>
              <a:t>Phantom Deadlocks</a:t>
            </a:r>
            <a:endParaRPr lang="en-US"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Another problem is that a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that blocks another transaction may be restarted for reasons that are not related to deadlock detection. In this case, until the restart message of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transmitted to the deadlock detector, the deadlock detector can find a cycle in the wait-for graph that includes the transaction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Hence, a deadlock situation is detected by the deadlock detector and this is called a </a:t>
            </a:r>
            <a:r>
              <a:rPr lang="en-US" sz="2000" b="1" dirty="0" smtClean="0">
                <a:solidFill>
                  <a:srgbClr val="FF0000"/>
                </a:solidFill>
                <a:latin typeface="Times New Roman" pitchFamily="18" charset="0"/>
                <a:cs typeface="Times New Roman" pitchFamily="18" charset="0"/>
              </a:rPr>
              <a:t>Phantom Deadlock</a:t>
            </a:r>
            <a:r>
              <a:rPr lang="en-US" sz="2000" dirty="0" smtClean="0">
                <a:latin typeface="Times New Roman" pitchFamily="18" charset="0"/>
                <a:cs typeface="Times New Roman" pitchFamily="18" charset="0"/>
              </a:rPr>
              <a:t>. When the deadlock detector detects a phantom deadlock, it may unnecessarily restart a transaction other than T</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To avoid unnecessary restarts for phantom deadlock, special safety measures are required.</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Distributed Deadlock Management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Replication transparency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user is unaware of the fact that the fragments of relations are replicated and stored in different sites of the system.</a:t>
            </a:r>
          </a:p>
          <a:p>
            <a:pPr lvl="1"/>
            <a:endParaRPr lang="en-US" sz="20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Local mapping transparency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refers to the fact that users are aware of both the fragment names and the location of fragments, taking into account that any replication of the fragments may exist. In this case, the user has to mention both the fragment names and the location for data access.</a:t>
            </a: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Naming transparency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 a distributed database system, each database object such as- relations, fragments, replicas etc, must have a unique name. Therefore, the DDBMS must ensure that no two sites create a database object with the same name. </a:t>
            </a:r>
            <a:r>
              <a:rPr lang="en-US" sz="2000" dirty="0" smtClean="0">
                <a:solidFill>
                  <a:srgbClr val="FF0000"/>
                </a:solidFill>
                <a:latin typeface="Times New Roman" pitchFamily="18" charset="0"/>
                <a:cs typeface="Times New Roman" pitchFamily="18" charset="0"/>
              </a:rPr>
              <a:t>One solution to this problem is to create a central name server, which has the responsibility to ensure uniqueness of all names in the system. </a:t>
            </a:r>
            <a:r>
              <a:rPr lang="en-US" sz="2000" dirty="0" smtClean="0">
                <a:latin typeface="Times New Roman" pitchFamily="18" charset="0"/>
                <a:cs typeface="Times New Roman" pitchFamily="18" charset="0"/>
              </a:rPr>
              <a:t>Naming transparency means that the users are not aware of the actual name of the database object in the system. In this case, the user will specify the alias names of the database objects for data accessing. </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Transaction Transparency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This ensures that all distributed transactions maintain database integrity and consistency. </a:t>
            </a:r>
          </a:p>
          <a:p>
            <a:pPr lvl="1"/>
            <a:r>
              <a:rPr lang="en-US" sz="2000" dirty="0" smtClean="0">
                <a:latin typeface="Times New Roman" pitchFamily="18" charset="0"/>
                <a:cs typeface="Times New Roman" pitchFamily="18" charset="0"/>
              </a:rPr>
              <a:t>Each transaction is </a:t>
            </a:r>
            <a:r>
              <a:rPr lang="en-US" sz="2000" b="1" dirty="0" smtClean="0">
                <a:latin typeface="Times New Roman" pitchFamily="18" charset="0"/>
                <a:cs typeface="Times New Roman" pitchFamily="18" charset="0"/>
              </a:rPr>
              <a:t>divided into sub-transactions</a:t>
            </a: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Each sub transaction can update data stored at different sites. </a:t>
            </a:r>
          </a:p>
          <a:p>
            <a:pPr lvl="1"/>
            <a:r>
              <a:rPr lang="en-US" sz="2000" b="1" dirty="0" smtClean="0">
                <a:latin typeface="Times New Roman" pitchFamily="18" charset="0"/>
                <a:cs typeface="Times New Roman" pitchFamily="18" charset="0"/>
              </a:rPr>
              <a:t>Transaction transparency ensures that the distributed transaction will be successfully completed only if all sub-transactions are completed successfully.</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676400"/>
            <a:ext cx="7086600" cy="4038600"/>
          </a:xfrm>
          <a:prstGeom prst="rect">
            <a:avLst/>
          </a:prstGeom>
        </p:spPr>
        <p:txBody>
          <a:bodyPr/>
          <a:lstStyle/>
          <a:p>
            <a:pPr algn="just">
              <a:buFont typeface="Wingdings" pitchFamily="2" charset="2"/>
              <a:buChar char="q"/>
            </a:pPr>
            <a:r>
              <a:rPr lang="en-US" sz="2000" b="1" dirty="0" smtClean="0">
                <a:latin typeface="Times New Roman" pitchFamily="18" charset="0"/>
                <a:cs typeface="Times New Roman" pitchFamily="18" charset="0"/>
              </a:rPr>
              <a:t>Performance Transparency</a:t>
            </a:r>
            <a:endParaRPr lang="en-US" sz="2000" dirty="0" smtClean="0">
              <a:latin typeface="Times New Roman" pitchFamily="18" charset="0"/>
              <a:cs typeface="Times New Roman" pitchFamily="18" charset="0"/>
            </a:endParaRP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Performance transparency requires a DDBMS to perform as if it were a centralized DBMS. </a:t>
            </a:r>
          </a:p>
          <a:p>
            <a:pPr lvl="1" algn="just"/>
            <a:r>
              <a:rPr lang="en-US" sz="2000" dirty="0" smtClean="0">
                <a:latin typeface="Times New Roman" pitchFamily="18" charset="0"/>
                <a:cs typeface="Times New Roman" pitchFamily="18" charset="0"/>
              </a:rPr>
              <a:t>The system shouldn’t suffer from any performance degradation due to the distributed architecture.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2/18/2016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990600" y="345141"/>
            <a:ext cx="7315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Transparencies in DDBMS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2969</Words>
  <Application>Microsoft Office PowerPoint</Application>
  <PresentationFormat>On-screen Show (4:3)</PresentationFormat>
  <Paragraphs>549</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Jesmin</cp:lastModifiedBy>
  <cp:revision>691</cp:revision>
  <dcterms:created xsi:type="dcterms:W3CDTF">2014-09-22T15:27:45Z</dcterms:created>
  <dcterms:modified xsi:type="dcterms:W3CDTF">2016-02-18T16:01:52Z</dcterms:modified>
</cp:coreProperties>
</file>