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0" r:id="rId3"/>
    <p:sldId id="257" r:id="rId4"/>
    <p:sldId id="258" r:id="rId5"/>
    <p:sldId id="259" r:id="rId6"/>
    <p:sldId id="260" r:id="rId7"/>
    <p:sldId id="261" r:id="rId8"/>
    <p:sldId id="262" r:id="rId9"/>
    <p:sldId id="263" r:id="rId10"/>
    <p:sldId id="264" r:id="rId11"/>
    <p:sldId id="265" r:id="rId12"/>
    <p:sldId id="266" r:id="rId13"/>
    <p:sldId id="301" r:id="rId14"/>
    <p:sldId id="267" r:id="rId15"/>
    <p:sldId id="302"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8" r:id="rId46"/>
    <p:sldId id="297"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06" autoAdjust="0"/>
    <p:restoredTop sz="97312" autoAdjust="0"/>
  </p:normalViewPr>
  <p:slideViewPr>
    <p:cSldViewPr>
      <p:cViewPr varScale="1">
        <p:scale>
          <a:sx n="71" d="100"/>
          <a:sy n="71" d="100"/>
        </p:scale>
        <p:origin x="-1596" y="-96"/>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3/10/2016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3/10/2016</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C0BBC-583C-42F1-99F0-A9970C625DE3}" type="datetime1">
              <a:rPr lang="en-US" smtClean="0"/>
              <a:pPr/>
              <a:t>3/10/2016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userDrawn="1"/>
        </p:nvPicPr>
        <p:blipFill>
          <a:blip r:embed="rId4" cstate="print"/>
          <a:stretch>
            <a:fillRect/>
          </a:stretch>
        </p:blipFill>
        <p:spPr>
          <a:xfrm>
            <a:off x="381000" y="228600"/>
            <a:ext cx="917067" cy="1135254"/>
          </a:xfrm>
          <a:prstGeom prst="rect">
            <a:avLst/>
          </a:prstGeom>
        </p:spPr>
      </p:pic>
      <p:sp>
        <p:nvSpPr>
          <p:cNvPr id="8" name="TextBox 7"/>
          <p:cNvSpPr txBox="1"/>
          <p:nvPr userDrawn="1"/>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tiff"/></Relationships>
</file>

<file path=ppt/slides/_rels/slide1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1371600" y="1905000"/>
            <a:ext cx="6781800" cy="3276600"/>
          </a:xfrm>
          <a:prstGeom prst="rect">
            <a:avLst/>
          </a:prstGeom>
        </p:spPr>
        <p:txBody>
          <a:bodyPr/>
          <a:lstStyle/>
          <a:p>
            <a:pPr algn="ctr">
              <a:buNone/>
            </a:pPr>
            <a:r>
              <a:rPr lang="en-US" sz="7200" dirty="0" smtClean="0">
                <a:latin typeface="Times New Roman" pitchFamily="18" charset="0"/>
                <a:cs typeface="Times New Roman" pitchFamily="18" charset="0"/>
              </a:rPr>
              <a:t>Data Recovery System</a:t>
            </a:r>
            <a:endParaRPr lang="en-US" sz="72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dirty="0" smtClean="0">
                <a:solidFill>
                  <a:srgbClr val="00B050"/>
                </a:solidFill>
              </a:rPr>
              <a:t>Md. </a:t>
            </a:r>
            <a:r>
              <a:rPr lang="en-US" dirty="0" err="1" smtClean="0">
                <a:solidFill>
                  <a:srgbClr val="00B050"/>
                </a:solidFill>
              </a:rPr>
              <a:t>Golam</a:t>
            </a:r>
            <a:r>
              <a:rPr lang="en-US" dirty="0" smtClean="0">
                <a:solidFill>
                  <a:srgbClr val="00B050"/>
                </a:solidFill>
              </a:rPr>
              <a:t> </a:t>
            </a:r>
            <a:r>
              <a:rPr lang="en-US" dirty="0" err="1" smtClean="0">
                <a:solidFill>
                  <a:srgbClr val="00B050"/>
                </a:solidFill>
              </a:rPr>
              <a:t>Moazzam</a:t>
            </a:r>
            <a:r>
              <a:rPr lang="en-US" dirty="0" smtClean="0">
                <a:solidFill>
                  <a:srgbClr val="00B050"/>
                </a:solidFill>
              </a:rPr>
              <a:t>, Dept. of CSE, JU</a:t>
            </a:r>
            <a:endParaRPr lang="en-US" dirty="0">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Redundant Arrays of Independent Disks </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RAID)</a:t>
            </a:r>
            <a:endParaRPr lang="en-US" sz="20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data storage requirements of some applications (in particular Web, database, and multimedia data applications) have been growing so fast that a large number of disks are needed to store data for such applications, even though disk drive capacities have been growing very fast. Having a large number of disks in a system presents opportunities for improving the rate at which data can be read or written, if the disks are operated in parallel. Parallelism can also be used to perform several independent reads or writes in parallel. Furthermore, this setup offers the potential for improving the reliability of data storage, because redundant information can be stored on multiple disks. Thus, failure of one disk does not lead to loss of data.</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 variety of disk-organization techniques exist which is collectively known as </a:t>
            </a:r>
            <a:r>
              <a:rPr lang="en-US" sz="1800" b="1" dirty="0" smtClean="0">
                <a:latin typeface="Times New Roman" pitchFamily="18" charset="0"/>
                <a:cs typeface="Times New Roman" pitchFamily="18" charset="0"/>
              </a:rPr>
              <a:t>Redundant Arrays of Independent Disks </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RAID</a:t>
            </a:r>
            <a:r>
              <a:rPr lang="en-US" sz="1800" b="1"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Improvement of Reliability via Redundancy</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Reliability can be improved via </a:t>
            </a:r>
            <a:r>
              <a:rPr lang="en-US" sz="2000" b="1" dirty="0" smtClean="0">
                <a:latin typeface="Times New Roman" pitchFamily="18" charset="0"/>
                <a:cs typeface="Times New Roman" pitchFamily="18" charset="0"/>
              </a:rPr>
              <a:t>redundancy of disks. </a:t>
            </a:r>
            <a:r>
              <a:rPr lang="en-US" sz="2000" dirty="0" smtClean="0">
                <a:latin typeface="Times New Roman" pitchFamily="18" charset="0"/>
                <a:cs typeface="Times New Roman" pitchFamily="18" charset="0"/>
              </a:rPr>
              <a:t>The simplest approach is to duplicate every disk. This technique is called </a:t>
            </a:r>
            <a:r>
              <a:rPr lang="en-US" sz="2000" b="1" dirty="0" smtClean="0">
                <a:latin typeface="Times New Roman" pitchFamily="18" charset="0"/>
                <a:cs typeface="Times New Roman" pitchFamily="18" charset="0"/>
              </a:rPr>
              <a:t>mirroring or shadowing</a:t>
            </a:r>
            <a:r>
              <a:rPr lang="en-US" sz="2000" dirty="0" smtClean="0">
                <a:latin typeface="Times New Roman" pitchFamily="18" charset="0"/>
                <a:cs typeface="Times New Roman" pitchFamily="18" charset="0"/>
              </a:rPr>
              <a:t>. A logical disk then consists of two physical disks, and every write is carried out on both disks. If one of the disks fails, the data can be read from the other. Data will be lost only if the second disk fails before the first failed disk is repaired.</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4195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Improvement in Performance via Parallelism</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b="1"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Improve </a:t>
            </a:r>
            <a:r>
              <a:rPr lang="en-US" sz="2000" b="1" dirty="0" smtClean="0">
                <a:latin typeface="Times New Roman" pitchFamily="18" charset="0"/>
                <a:cs typeface="Times New Roman" pitchFamily="18" charset="0"/>
              </a:rPr>
              <a:t>the transfer rate by striping data </a:t>
            </a:r>
            <a:r>
              <a:rPr lang="en-US" sz="2000" dirty="0" smtClean="0">
                <a:latin typeface="Times New Roman" pitchFamily="18" charset="0"/>
                <a:cs typeface="Times New Roman" pitchFamily="18" charset="0"/>
              </a:rPr>
              <a:t>across multiple disks</a:t>
            </a:r>
            <a:r>
              <a:rPr lang="en-US" sz="2000" dirty="0" smtClean="0">
                <a:latin typeface="Times New Roman" pitchFamily="18" charset="0"/>
                <a:cs typeface="Times New Roman" pitchFamily="18" charset="0"/>
              </a:rPr>
              <a:t>.</a:t>
            </a: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its simplest form, data striping consists of splitting the bits of each byte across multiple disks; such striping is called </a:t>
            </a:r>
            <a:r>
              <a:rPr lang="en-US" sz="2000" b="1" dirty="0" smtClean="0">
                <a:latin typeface="Times New Roman" pitchFamily="18" charset="0"/>
                <a:cs typeface="Times New Roman" pitchFamily="18" charset="0"/>
              </a:rPr>
              <a:t>bit-level striping</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example, if we have an array of </a:t>
            </a:r>
            <a:r>
              <a:rPr lang="en-US" sz="2000" b="1" dirty="0" smtClean="0">
                <a:latin typeface="Times New Roman" pitchFamily="18" charset="0"/>
                <a:cs typeface="Times New Roman" pitchFamily="18" charset="0"/>
              </a:rPr>
              <a:t>eight disks</a:t>
            </a:r>
            <a:r>
              <a:rPr lang="en-US" sz="2000" dirty="0" smtClean="0">
                <a:latin typeface="Times New Roman" pitchFamily="18" charset="0"/>
                <a:cs typeface="Times New Roman" pitchFamily="18" charset="0"/>
              </a:rPr>
              <a:t>, we write bit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of each byte to disk </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The array of eight disks can be treated as a single disk with sectors that are eight times the normal size, and, more important, that has eight times the transfer rate.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4195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Improvement in Performance via Parallelism</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p>
          <a:p>
            <a:pPr lvl="1" algn="just">
              <a:buFont typeface="Wingdings" pitchFamily="2" charset="2"/>
              <a:buChar char="Ø"/>
            </a:pPr>
            <a:r>
              <a:rPr lang="en-US" sz="2000" dirty="0" smtClean="0">
                <a:latin typeface="Times New Roman" pitchFamily="18" charset="0"/>
                <a:cs typeface="Times New Roman" pitchFamily="18" charset="0"/>
              </a:rPr>
              <a:t>Every disk </a:t>
            </a:r>
            <a:r>
              <a:rPr lang="en-US" sz="2000" dirty="0" smtClean="0">
                <a:latin typeface="Times New Roman" pitchFamily="18" charset="0"/>
                <a:cs typeface="Times New Roman" pitchFamily="18" charset="0"/>
              </a:rPr>
              <a:t>participates in every access, so the number of accesses that can be processed per second is about the same as on a single disk, but each access can read eight times as many data in the same time as on a single disk. </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Bit-level </a:t>
            </a:r>
            <a:r>
              <a:rPr lang="en-US" sz="2000" dirty="0" smtClean="0">
                <a:latin typeface="Times New Roman" pitchFamily="18" charset="0"/>
                <a:cs typeface="Times New Roman" pitchFamily="18" charset="0"/>
              </a:rPr>
              <a:t>striping can be generalized to a number of disks that either is a multiple of 8 or a factor of 8. For example, if we use an array of four disks, bits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and 4 +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of each byte go to disk </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Improvement in Performance via Parallelism</a:t>
            </a:r>
            <a:endParaRPr lang="en-US" sz="2000" dirty="0" smtClean="0">
              <a:latin typeface="Times New Roman" pitchFamily="18" charset="0"/>
              <a:cs typeface="Times New Roman" pitchFamily="18" charset="0"/>
            </a:endParaRPr>
          </a:p>
          <a:p>
            <a:pPr lvl="1" algn="just">
              <a:buFont typeface="Wingdings" pitchFamily="2" charset="2"/>
              <a:buChar char="Ø"/>
            </a:pPr>
            <a:endParaRPr lang="en-US" sz="2000" b="1"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Block-level </a:t>
            </a:r>
            <a:r>
              <a:rPr lang="en-US" sz="2000" b="1" dirty="0" smtClean="0">
                <a:latin typeface="Times New Roman" pitchFamily="18" charset="0"/>
                <a:cs typeface="Times New Roman" pitchFamily="18" charset="0"/>
              </a:rPr>
              <a:t>striping </a:t>
            </a:r>
            <a:r>
              <a:rPr lang="en-US" sz="2000" dirty="0" smtClean="0">
                <a:latin typeface="Times New Roman" pitchFamily="18" charset="0"/>
                <a:cs typeface="Times New Roman" pitchFamily="18" charset="0"/>
              </a:rPr>
              <a:t>stripes blocks across multiple disks.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It </a:t>
            </a:r>
            <a:r>
              <a:rPr lang="en-US" sz="2000" dirty="0" smtClean="0">
                <a:latin typeface="Times New Roman" pitchFamily="18" charset="0"/>
                <a:cs typeface="Times New Roman" pitchFamily="18" charset="0"/>
              </a:rPr>
              <a:t>treats the array of disks as a single large disk, and it gives blocks logical numbers;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We assume </a:t>
            </a:r>
            <a:r>
              <a:rPr lang="en-US" sz="2000" dirty="0" smtClean="0">
                <a:latin typeface="Times New Roman" pitchFamily="18" charset="0"/>
                <a:cs typeface="Times New Roman" pitchFamily="18" charset="0"/>
              </a:rPr>
              <a:t>the block numbers start from 0</a:t>
            </a:r>
            <a:r>
              <a:rPr lang="en-US" sz="2000" dirty="0" smtClean="0">
                <a:latin typeface="Times New Roman" pitchFamily="18" charset="0"/>
                <a:cs typeface="Times New Roman" pitchFamily="18" charset="0"/>
              </a:rPr>
              <a:t>.</a:t>
            </a:r>
          </a:p>
          <a:p>
            <a:pPr lvl="1" algn="just">
              <a:buFont typeface="Wingdings" pitchFamily="2" charset="2"/>
              <a:buChar char="Ø"/>
            </a:pPr>
            <a:r>
              <a:rPr lang="en-US" sz="2000" dirty="0" smtClean="0">
                <a:latin typeface="Times New Roman" pitchFamily="18" charset="0"/>
                <a:cs typeface="Times New Roman" pitchFamily="18" charset="0"/>
              </a:rPr>
              <a:t>With </a:t>
            </a:r>
            <a:r>
              <a:rPr lang="en-US" sz="2000" dirty="0" smtClean="0">
                <a:latin typeface="Times New Roman" pitchFamily="18" charset="0"/>
                <a:cs typeface="Times New Roman" pitchFamily="18" charset="0"/>
              </a:rPr>
              <a:t>an array of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disks, block-level striping assigns logical block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of the disk array to disk (</a:t>
            </a:r>
            <a:r>
              <a:rPr lang="en-US" sz="2000" i="1" dirty="0" err="1"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mod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+ 1;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It uses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physical block of the disk to store logical block </a:t>
            </a:r>
            <a:r>
              <a:rPr lang="en-US" sz="2000" i="1"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4"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2" name="Object 11"/>
          <p:cNvGraphicFramePr>
            <a:graphicFrameLocks noChangeAspect="1"/>
          </p:cNvGraphicFramePr>
          <p:nvPr/>
        </p:nvGraphicFramePr>
        <p:xfrm>
          <a:off x="2362200" y="4461979"/>
          <a:ext cx="609600" cy="387927"/>
        </p:xfrm>
        <a:graphic>
          <a:graphicData uri="http://schemas.openxmlformats.org/presentationml/2006/ole">
            <p:oleObj spid="_x0000_s1027" name="Equation" r:id="rId5" imgW="279360" imgH="17748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Improvement in Performance via Parallelism</a:t>
            </a: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example, with 8 disks, logical block 0 is stored in physical block 0 of disk 1, while logical block 11 is stored in physical block 1 of disk 4</a:t>
            </a:r>
            <a:r>
              <a:rPr lang="en-US" sz="2000" dirty="0" smtClean="0">
                <a:latin typeface="Times New Roman" pitchFamily="18" charset="0"/>
                <a:cs typeface="Times New Roman" pitchFamily="18" charset="0"/>
              </a:rPr>
              <a:t>.</a:t>
            </a:r>
          </a:p>
          <a:p>
            <a:pPr lvl="1" algn="just">
              <a:buFont typeface="Wingdings" pitchFamily="2" charset="2"/>
              <a:buChar char="Ø"/>
            </a:pPr>
            <a:r>
              <a:rPr lang="en-US" sz="2000" dirty="0" smtClean="0">
                <a:latin typeface="Times New Roman" pitchFamily="18" charset="0"/>
                <a:cs typeface="Times New Roman" pitchFamily="18" charset="0"/>
              </a:rPr>
              <a:t>When </a:t>
            </a:r>
            <a:r>
              <a:rPr lang="en-US" sz="2000" dirty="0" smtClean="0">
                <a:latin typeface="Times New Roman" pitchFamily="18" charset="0"/>
                <a:cs typeface="Times New Roman" pitchFamily="18" charset="0"/>
              </a:rPr>
              <a:t>reading a large file, block-level striping fetches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blocks at a time in parallel from the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disks, giving a high data transfer rate for large reads.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When </a:t>
            </a:r>
            <a:r>
              <a:rPr lang="en-US" sz="2000" dirty="0" smtClean="0">
                <a:latin typeface="Times New Roman" pitchFamily="18" charset="0"/>
                <a:cs typeface="Times New Roman" pitchFamily="18" charset="0"/>
              </a:rPr>
              <a:t>a single block is read, the data transfer rate is the same as on one disk, but the remaining </a:t>
            </a:r>
            <a:r>
              <a:rPr lang="en-US" sz="2000" i="1" dirty="0" smtClean="0">
                <a:latin typeface="Times New Roman" pitchFamily="18" charset="0"/>
                <a:cs typeface="Times New Roman" pitchFamily="18" charset="0"/>
              </a:rPr>
              <a:t>n − </a:t>
            </a:r>
            <a:r>
              <a:rPr lang="en-US" sz="2000" dirty="0" smtClean="0">
                <a:latin typeface="Times New Roman" pitchFamily="18" charset="0"/>
                <a:cs typeface="Times New Roman" pitchFamily="18" charset="0"/>
              </a:rPr>
              <a:t>1 disks are free to perform other actions. Block level striping is the most commonly used form of data striping</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RAID (redundant array of independent disks) is a storage technology that combines multiple disk drive components into a logical unit. </a:t>
            </a:r>
            <a:r>
              <a:rPr lang="en-US" sz="2000" b="1" dirty="0" smtClean="0">
                <a:latin typeface="Times New Roman" pitchFamily="18" charset="0"/>
                <a:cs typeface="Times New Roman" pitchFamily="18" charset="0"/>
              </a:rPr>
              <a:t>Data is distributed across the drives in one of several ways called "RAID levels", depending on the level of redundancy and performance required.</a:t>
            </a: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Mirroring provides high reliability, but it is expensive. </a:t>
            </a:r>
            <a:endParaRPr lang="en-US" sz="2000" b="1" dirty="0" smtClean="0">
              <a:latin typeface="Times New Roman" pitchFamily="18" charset="0"/>
              <a:cs typeface="Times New Roman" pitchFamily="18" charset="0"/>
            </a:endParaRPr>
          </a:p>
          <a:p>
            <a:pPr lvl="1" algn="just">
              <a:buFont typeface="Wingdings" pitchFamily="2" charset="2"/>
              <a:buChar char="Ø"/>
            </a:pPr>
            <a:r>
              <a:rPr lang="en-US" sz="2000" b="1" dirty="0" smtClean="0">
                <a:latin typeface="Times New Roman" pitchFamily="18" charset="0"/>
                <a:cs typeface="Times New Roman" pitchFamily="18" charset="0"/>
              </a:rPr>
              <a:t>Striping </a:t>
            </a:r>
            <a:r>
              <a:rPr lang="en-US" sz="2000" b="1" dirty="0" smtClean="0">
                <a:latin typeface="Times New Roman" pitchFamily="18" charset="0"/>
                <a:cs typeface="Times New Roman" pitchFamily="18" charset="0"/>
              </a:rPr>
              <a:t>provides high data transfer rates, but does not improve reliability.</a:t>
            </a:r>
            <a:r>
              <a:rPr lang="en-US" sz="2000" dirty="0" smtClean="0">
                <a:latin typeface="Times New Roman" pitchFamily="18" charset="0"/>
                <a:cs typeface="Times New Roman" pitchFamily="18" charset="0"/>
              </a:rPr>
              <a:t> Various alternative schemes aim to provide redundancy at lower cost by combining disk striping with “parity” bits. These schemes have different cost–performance trade-offs.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lvl="0">
              <a:buNone/>
            </a:pPr>
            <a:endParaRPr lang="en-US" sz="2000" b="1" dirty="0" smtClean="0">
              <a:latin typeface="Times New Roman" pitchFamily="18" charset="0"/>
              <a:cs typeface="Times New Roman" pitchFamily="18" charset="0"/>
            </a:endParaRPr>
          </a:p>
          <a:p>
            <a:pPr lvl="0" algn="just">
              <a:buNone/>
            </a:pPr>
            <a:r>
              <a:rPr lang="en-US" sz="2000" b="1" dirty="0" smtClean="0">
                <a:latin typeface="Times New Roman" pitchFamily="18" charset="0"/>
                <a:cs typeface="Times New Roman" pitchFamily="18" charset="0"/>
              </a:rPr>
              <a:t>	RAID level 0 </a:t>
            </a:r>
            <a:r>
              <a:rPr lang="en-US" sz="2000" dirty="0" smtClean="0">
                <a:latin typeface="Times New Roman" pitchFamily="18" charset="0"/>
                <a:cs typeface="Times New Roman" pitchFamily="18" charset="0"/>
              </a:rPr>
              <a:t>refers to disk arrays with striping at the level of </a:t>
            </a:r>
            <a:r>
              <a:rPr lang="en-US" sz="2000" b="1" dirty="0" smtClean="0">
                <a:latin typeface="Times New Roman" pitchFamily="18" charset="0"/>
                <a:cs typeface="Times New Roman" pitchFamily="18" charset="0"/>
              </a:rPr>
              <a:t>blocks</a:t>
            </a:r>
            <a:r>
              <a:rPr lang="en-US" sz="2000" dirty="0" smtClean="0">
                <a:latin typeface="Times New Roman" pitchFamily="18" charset="0"/>
                <a:cs typeface="Times New Roman" pitchFamily="18" charset="0"/>
              </a:rPr>
              <a:t>, but without any redundancy. </a:t>
            </a:r>
            <a:r>
              <a:rPr lang="en-US" sz="2000" b="1" dirty="0" smtClean="0">
                <a:latin typeface="Times New Roman" pitchFamily="18" charset="0"/>
                <a:cs typeface="Times New Roman" pitchFamily="18" charset="0"/>
              </a:rPr>
              <a:t>It provides improved performance</a:t>
            </a:r>
            <a:r>
              <a:rPr lang="en-US" sz="2000" dirty="0" smtClean="0">
                <a:latin typeface="Times New Roman" pitchFamily="18" charset="0"/>
                <a:cs typeface="Times New Roman" pitchFamily="18" charset="0"/>
              </a:rPr>
              <a:t> and additional storage but </a:t>
            </a:r>
            <a:r>
              <a:rPr lang="en-US" sz="2000" b="1" dirty="0" smtClean="0">
                <a:latin typeface="Times New Roman" pitchFamily="18" charset="0"/>
                <a:cs typeface="Times New Roman" pitchFamily="18" charset="0"/>
              </a:rPr>
              <a:t>no fault tolerance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Any drive failure destroys the array</a:t>
            </a:r>
            <a:r>
              <a:rPr lang="en-US" sz="2000" dirty="0" smtClean="0">
                <a:latin typeface="Times New Roman" pitchFamily="18" charset="0"/>
                <a:cs typeface="Times New Roman" pitchFamily="18" charset="0"/>
              </a:rPr>
              <a:t>, and the likelihood of failure increases with more drives in the array. Figure shows an array of size 4.</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074" name="Picture 2"/>
          <p:cNvPicPr>
            <a:picLocks noChangeAspect="1" noChangeArrowheads="1"/>
          </p:cNvPicPr>
          <p:nvPr/>
        </p:nvPicPr>
        <p:blipFill>
          <a:blip r:embed="rId4"/>
          <a:srcRect/>
          <a:stretch>
            <a:fillRect/>
          </a:stretch>
        </p:blipFill>
        <p:spPr bwMode="auto">
          <a:xfrm>
            <a:off x="2057400" y="4267200"/>
            <a:ext cx="4877316"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lvl="0">
              <a:buNone/>
            </a:pP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	RAID level 1 </a:t>
            </a:r>
            <a:r>
              <a:rPr lang="en-US" sz="2000" dirty="0" smtClean="0">
                <a:latin typeface="Times New Roman" pitchFamily="18" charset="0"/>
                <a:cs typeface="Times New Roman" pitchFamily="18" charset="0"/>
              </a:rPr>
              <a:t>refers to disk mirroring with </a:t>
            </a:r>
            <a:r>
              <a:rPr lang="en-US" sz="2000" b="1" dirty="0" smtClean="0">
                <a:latin typeface="Times New Roman" pitchFamily="18" charset="0"/>
                <a:cs typeface="Times New Roman" pitchFamily="18" charset="0"/>
              </a:rPr>
              <a:t>block striping</a:t>
            </a:r>
            <a:r>
              <a:rPr lang="en-US" sz="2000" dirty="0" smtClean="0">
                <a:latin typeface="Times New Roman" pitchFamily="18" charset="0"/>
                <a:cs typeface="Times New Roman" pitchFamily="18" charset="0"/>
              </a:rPr>
              <a:t>. Figure shows a mirrored organization that holds four disks worth of data.</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18</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098" name="Picture 3"/>
          <p:cNvPicPr>
            <a:picLocks noChangeAspect="1" noChangeArrowheads="1"/>
          </p:cNvPicPr>
          <p:nvPr/>
        </p:nvPicPr>
        <p:blipFill>
          <a:blip r:embed="rId4"/>
          <a:srcRect/>
          <a:stretch>
            <a:fillRect/>
          </a:stretch>
        </p:blipFill>
        <p:spPr bwMode="auto">
          <a:xfrm>
            <a:off x="1371600" y="3657600"/>
            <a:ext cx="6037343" cy="135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lvl="0">
              <a:buNone/>
            </a:pPr>
            <a:endParaRPr lang="en-US" sz="2000" b="1" dirty="0" smtClean="0">
              <a:latin typeface="Times New Roman" pitchFamily="18" charset="0"/>
              <a:cs typeface="Times New Roman" pitchFamily="18" charset="0"/>
            </a:endParaRPr>
          </a:p>
          <a:p>
            <a:pPr lvl="0" algn="just">
              <a:buNone/>
            </a:pPr>
            <a:r>
              <a:rPr lang="en-US" sz="2000" b="1" dirty="0" smtClean="0">
                <a:latin typeface="Times New Roman" pitchFamily="18" charset="0"/>
                <a:cs typeface="Times New Roman" pitchFamily="18" charset="0"/>
              </a:rPr>
              <a:t>	RAID level 2</a:t>
            </a:r>
            <a:r>
              <a:rPr lang="en-US" sz="2000" dirty="0" smtClean="0">
                <a:latin typeface="Times New Roman" pitchFamily="18" charset="0"/>
                <a:cs typeface="Times New Roman" pitchFamily="18" charset="0"/>
              </a:rPr>
              <a:t>, known as memory-style error-correcting-code (ECC) organization, employs parity bits. Memory systems have long used parity bits for error detection and correction. Each byte in a memory system may have a parity bit associated with it that records whether the numbers of bits in the byte that are set to 1 is even (parity = 0) or odd (parity = 1). If one of the bits in the byte gets damaged (either a 1 becomes a 0, or a 0 becomes a 1), the parity of the byte changes and thus will not match the stored parity. Similarly, if the stored parity bit gets damaged, it will not match the computed parity. Thus, all 1-bit errors will be detected by the memory system. Error-correcting schemes store 2 or more extra bits, and can reconstruct the data if a single bit gets damaged.</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19</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dirty="0" smtClean="0">
                <a:solidFill>
                  <a:srgbClr val="00B050"/>
                </a:solidFill>
              </a:rPr>
              <a:t>Md. </a:t>
            </a:r>
            <a:r>
              <a:rPr lang="en-US" dirty="0" err="1" smtClean="0">
                <a:solidFill>
                  <a:srgbClr val="00B050"/>
                </a:solidFill>
              </a:rPr>
              <a:t>Golam</a:t>
            </a:r>
            <a:r>
              <a:rPr lang="en-US" dirty="0" smtClean="0">
                <a:solidFill>
                  <a:srgbClr val="00B050"/>
                </a:solidFill>
              </a:rPr>
              <a:t> </a:t>
            </a:r>
            <a:r>
              <a:rPr lang="en-US" dirty="0" err="1" smtClean="0">
                <a:solidFill>
                  <a:srgbClr val="00B050"/>
                </a:solidFill>
              </a:rPr>
              <a:t>Moazzam</a:t>
            </a:r>
            <a:r>
              <a:rPr lang="en-US" dirty="0" smtClean="0">
                <a:solidFill>
                  <a:srgbClr val="00B050"/>
                </a:solidFill>
              </a:rPr>
              <a:t>, Dept. of CSE, JU</a:t>
            </a:r>
            <a:endParaRPr lang="en-US" dirty="0">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8" name="Content Placeholder 16"/>
          <p:cNvSpPr txBox="1">
            <a:spLocks/>
          </p:cNvSpPr>
          <p:nvPr/>
        </p:nvSpPr>
        <p:spPr>
          <a:xfrm>
            <a:off x="1219200" y="381000"/>
            <a:ext cx="6781800" cy="7620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OUTLINE</a:t>
            </a:r>
            <a:endParaRPr kumimoji="0" lang="en-US" sz="4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Content Placeholder 16"/>
          <p:cNvSpPr txBox="1">
            <a:spLocks/>
          </p:cNvSpPr>
          <p:nvPr/>
        </p:nvSpPr>
        <p:spPr>
          <a:xfrm>
            <a:off x="2133600" y="1371600"/>
            <a:ext cx="5943600" cy="4648200"/>
          </a:xfrm>
          <a:prstGeom prst="rect">
            <a:avLst/>
          </a:prstGeom>
        </p:spPr>
        <p:txBody>
          <a:bodyPr/>
          <a:lstStyle/>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System </a:t>
            </a:r>
            <a:r>
              <a:rPr lang="en-US" sz="2000" dirty="0" smtClean="0">
                <a:latin typeface="Times New Roman" pitchFamily="18" charset="0"/>
                <a:cs typeface="Times New Roman" pitchFamily="18" charset="0"/>
              </a:rPr>
              <a:t>Failure </a:t>
            </a:r>
            <a:endParaRPr lang="en-US" sz="2000" dirty="0" smtClean="0">
              <a:latin typeface="Times New Roman" pitchFamily="18" charset="0"/>
              <a:cs typeface="Times New Roman" pitchFamily="18" charset="0"/>
            </a:endParaRP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Classification </a:t>
            </a:r>
            <a:r>
              <a:rPr lang="en-US" sz="2000" dirty="0" smtClean="0">
                <a:latin typeface="Times New Roman" pitchFamily="18" charset="0"/>
                <a:cs typeface="Times New Roman" pitchFamily="18" charset="0"/>
              </a:rPr>
              <a:t>of </a:t>
            </a:r>
            <a:r>
              <a:rPr lang="en-US" sz="2000" dirty="0" smtClean="0">
                <a:latin typeface="Times New Roman" pitchFamily="18" charset="0"/>
                <a:cs typeface="Times New Roman" pitchFamily="18" charset="0"/>
              </a:rPr>
              <a:t>Failure</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Storage Types</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Redundant </a:t>
            </a:r>
            <a:r>
              <a:rPr lang="en-US" sz="2000" dirty="0" smtClean="0">
                <a:latin typeface="Times New Roman" pitchFamily="18" charset="0"/>
                <a:cs typeface="Times New Roman" pitchFamily="18" charset="0"/>
              </a:rPr>
              <a:t>Arrays of Independent Disks (</a:t>
            </a:r>
            <a:r>
              <a:rPr lang="en-US" sz="2000" dirty="0" smtClean="0">
                <a:latin typeface="Times New Roman" pitchFamily="18" charset="0"/>
                <a:cs typeface="Times New Roman" pitchFamily="18" charset="0"/>
              </a:rPr>
              <a:t>RAID)</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Improvement </a:t>
            </a:r>
            <a:r>
              <a:rPr lang="en-US" sz="2000" dirty="0" smtClean="0">
                <a:latin typeface="Times New Roman" pitchFamily="18" charset="0"/>
                <a:cs typeface="Times New Roman" pitchFamily="18" charset="0"/>
              </a:rPr>
              <a:t>of Reliability via </a:t>
            </a:r>
            <a:r>
              <a:rPr lang="en-US" sz="2000" dirty="0" smtClean="0">
                <a:latin typeface="Times New Roman" pitchFamily="18" charset="0"/>
                <a:cs typeface="Times New Roman" pitchFamily="18" charset="0"/>
              </a:rPr>
              <a:t>Redundancy</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Improvement </a:t>
            </a:r>
            <a:r>
              <a:rPr lang="en-US" sz="2000" dirty="0" smtClean="0">
                <a:latin typeface="Times New Roman" pitchFamily="18" charset="0"/>
                <a:cs typeface="Times New Roman" pitchFamily="18" charset="0"/>
              </a:rPr>
              <a:t>in Performance via </a:t>
            </a:r>
            <a:r>
              <a:rPr lang="en-US" sz="2000" dirty="0" smtClean="0">
                <a:latin typeface="Times New Roman" pitchFamily="18" charset="0"/>
                <a:cs typeface="Times New Roman" pitchFamily="18" charset="0"/>
              </a:rPr>
              <a:t>Parallelism</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RAID Levels</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Log-Based Recovery</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Deferred Database modification technique</a:t>
            </a:r>
          </a:p>
          <a:p>
            <a:pPr marL="342900" lvl="0" indent="-342900" algn="just">
              <a:lnSpc>
                <a:spcPts val="3000"/>
              </a:lnSpc>
              <a:spcBef>
                <a:spcPct val="20000"/>
              </a:spcBef>
              <a:buFont typeface="Wingdings" pitchFamily="2" charset="2"/>
              <a:buChar char="ü"/>
              <a:defRPr/>
            </a:pPr>
            <a:r>
              <a:rPr lang="en-US" sz="2000" dirty="0" smtClean="0">
                <a:latin typeface="Times New Roman" pitchFamily="18" charset="0"/>
                <a:cs typeface="Times New Roman" pitchFamily="18" charset="0"/>
              </a:rPr>
              <a:t>Immediate </a:t>
            </a:r>
            <a:r>
              <a:rPr lang="en-US" sz="2000" dirty="0" smtClean="0">
                <a:latin typeface="Times New Roman" pitchFamily="18" charset="0"/>
                <a:cs typeface="Times New Roman" pitchFamily="18" charset="0"/>
              </a:rPr>
              <a:t>Database Modification Technique</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lvl="0">
              <a:buNone/>
            </a:pP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idea of error-correcting codes can be used directly in disk arrays by striping bytes across disks. For example, the first bit of each byte could be stored in disk 1, the second bit in disk 2, and so on until the eighth bit is stored in disk 8, and the error-correction bits are stored in further disks.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20</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5122" name="Picture 4"/>
          <p:cNvPicPr>
            <a:picLocks noChangeAspect="1" noChangeArrowheads="1"/>
          </p:cNvPicPr>
          <p:nvPr/>
        </p:nvPicPr>
        <p:blipFill>
          <a:blip r:embed="rId4"/>
          <a:srcRect/>
          <a:stretch>
            <a:fillRect/>
          </a:stretch>
        </p:blipFill>
        <p:spPr bwMode="auto">
          <a:xfrm>
            <a:off x="1905000" y="4079875"/>
            <a:ext cx="5387493" cy="110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Figure c shows the level 2 scheme. The disks labeled </a:t>
            </a:r>
            <a:r>
              <a:rPr lang="en-US" sz="2000" i="1" dirty="0" smtClean="0">
                <a:latin typeface="Times New Roman" pitchFamily="18" charset="0"/>
                <a:cs typeface="Times New Roman" pitchFamily="18" charset="0"/>
              </a:rPr>
              <a:t>P </a:t>
            </a:r>
            <a:r>
              <a:rPr lang="en-US" sz="2000" dirty="0" smtClean="0">
                <a:latin typeface="Times New Roman" pitchFamily="18" charset="0"/>
                <a:cs typeface="Times New Roman" pitchFamily="18" charset="0"/>
              </a:rPr>
              <a:t>store the error correction bits. If one of the disks fails, the remaining bits of the byte and the associated error-correction bits can be read from other disks, and can be used to reconstruct the damaged data. Figure c shows an array of size 4; RAID level 2 requires only three disks’ overhead for four disks of data, unlike RAID level 1, which required four disks’ overhead.</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RAID 2 stripes data at the bit </a:t>
            </a:r>
            <a:r>
              <a:rPr lang="en-US" sz="2000" b="1" dirty="0" smtClean="0">
                <a:latin typeface="Times New Roman" pitchFamily="18" charset="0"/>
                <a:cs typeface="Times New Roman" pitchFamily="18" charset="0"/>
              </a:rPr>
              <a:t>level</a:t>
            </a:r>
            <a:r>
              <a:rPr lang="en-US" sz="2000" dirty="0" smtClean="0">
                <a:latin typeface="Times New Roman" pitchFamily="18" charset="0"/>
                <a:cs typeface="Times New Roman" pitchFamily="18" charset="0"/>
              </a:rPr>
              <a:t>, and uses a </a:t>
            </a:r>
            <a:r>
              <a:rPr lang="en-US" sz="2000" b="1" dirty="0" smtClean="0">
                <a:latin typeface="Times New Roman" pitchFamily="18" charset="0"/>
                <a:cs typeface="Times New Roman" pitchFamily="18" charset="0"/>
              </a:rPr>
              <a:t>Hamming code for error correction.</a:t>
            </a:r>
            <a:r>
              <a:rPr lang="en-US" sz="2000" dirty="0" smtClean="0">
                <a:latin typeface="Times New Roman" pitchFamily="18" charset="0"/>
                <a:cs typeface="Times New Roman" pitchFamily="18" charset="0"/>
              </a:rPr>
              <a:t> The disks are synchronized by the controller to spin at the same angular orientation, so it generally cannot service multiple requests simultaneously. In RAID 2, extremely high data transfer rates are possible but there are no commercial applications of RAID 2.</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RAID level 3</a:t>
            </a:r>
            <a:r>
              <a:rPr lang="en-US" sz="2000" dirty="0" smtClean="0">
                <a:latin typeface="Times New Roman" pitchFamily="18" charset="0"/>
                <a:cs typeface="Times New Roman" pitchFamily="18" charset="0"/>
              </a:rPr>
              <a:t>, bit-interleaved parity organization, improves on level 2 by exploiting the fact that </a:t>
            </a:r>
            <a:r>
              <a:rPr lang="en-US" sz="2000" b="1" dirty="0" smtClean="0">
                <a:latin typeface="Times New Roman" pitchFamily="18" charset="0"/>
                <a:cs typeface="Times New Roman" pitchFamily="18" charset="0"/>
              </a:rPr>
              <a:t>disk controllers</a:t>
            </a:r>
            <a:r>
              <a:rPr lang="en-US" sz="2000" dirty="0" smtClean="0">
                <a:latin typeface="Times New Roman" pitchFamily="18" charset="0"/>
                <a:cs typeface="Times New Roman" pitchFamily="18" charset="0"/>
              </a:rPr>
              <a:t> can detect whether a </a:t>
            </a:r>
            <a:r>
              <a:rPr lang="en-US" sz="2000" b="1" dirty="0" smtClean="0">
                <a:latin typeface="Times New Roman" pitchFamily="18" charset="0"/>
                <a:cs typeface="Times New Roman" pitchFamily="18" charset="0"/>
              </a:rPr>
              <a:t>sector has been read correctly</a:t>
            </a:r>
            <a:r>
              <a:rPr lang="en-US" sz="2000" dirty="0" smtClean="0">
                <a:latin typeface="Times New Roman" pitchFamily="18" charset="0"/>
                <a:cs typeface="Times New Roman" pitchFamily="18" charset="0"/>
              </a:rPr>
              <a:t>, so a single parity bit can be used for error correction, as well as for detection. RAID level 3 is as good as level 2, but is less expensive in the number of extra disks (it has only a one-disk overhead), so level 2 is not used in practice.</a:t>
            </a:r>
            <a:endParaRPr lang="en-US" sz="2000" b="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6146" name="Picture 5"/>
          <p:cNvPicPr>
            <a:picLocks noChangeAspect="1" noChangeArrowheads="1"/>
          </p:cNvPicPr>
          <p:nvPr/>
        </p:nvPicPr>
        <p:blipFill>
          <a:blip r:embed="rId4"/>
          <a:srcRect/>
          <a:stretch>
            <a:fillRect/>
          </a:stretch>
        </p:blipFill>
        <p:spPr bwMode="auto">
          <a:xfrm>
            <a:off x="2342430" y="4191000"/>
            <a:ext cx="466797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RAID level 4</a:t>
            </a:r>
            <a:r>
              <a:rPr lang="en-US" sz="2000" dirty="0" smtClean="0">
                <a:latin typeface="Times New Roman" pitchFamily="18" charset="0"/>
                <a:cs typeface="Times New Roman" pitchFamily="18" charset="0"/>
              </a:rPr>
              <a:t>, block-interleaved parity organization, uses block-level striping, like RAID 0, and in addition keeps a parity block on a separate disk for corresponding blocks from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other disks. If one of the disks fails, the parity block can be used with the corresponding blocks from the other disks to restore the blocks of the failed disk.</a:t>
            </a:r>
            <a:endParaRPr lang="en-US" sz="2000" b="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170" name="Picture 6"/>
          <p:cNvPicPr>
            <a:picLocks noChangeAspect="1" noChangeArrowheads="1"/>
          </p:cNvPicPr>
          <p:nvPr/>
        </p:nvPicPr>
        <p:blipFill>
          <a:blip r:embed="rId4"/>
          <a:srcRect/>
          <a:stretch>
            <a:fillRect/>
          </a:stretch>
        </p:blipFill>
        <p:spPr bwMode="auto">
          <a:xfrm>
            <a:off x="2590800" y="4267200"/>
            <a:ext cx="4227377"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RAID level 5</a:t>
            </a:r>
            <a:r>
              <a:rPr lang="en-US" sz="2000" dirty="0" smtClean="0">
                <a:latin typeface="Times New Roman" pitchFamily="18" charset="0"/>
                <a:cs typeface="Times New Roman" pitchFamily="18" charset="0"/>
              </a:rPr>
              <a:t>, block-interleaved distributed parity, improves on level 4 by partitioning data and parity among all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+ 1 disks, instead of storing data in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disks and parity in one disk. In level 5, all disks can participate in satisfying read requests, unlike RAID level 4, where the parity disk cannot participate, so level 5 increases the total number of requests that can be met in a given amount of time. For each set of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logical blocks, one of the disks stores the parity, and the other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disks store the blocks.</a:t>
            </a:r>
            <a:endParaRPr lang="en-US" sz="2000" b="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194" name="Picture 1"/>
          <p:cNvPicPr>
            <a:picLocks noChangeAspect="1" noChangeArrowheads="1"/>
          </p:cNvPicPr>
          <p:nvPr/>
        </p:nvPicPr>
        <p:blipFill>
          <a:blip r:embed="rId4"/>
          <a:srcRect/>
          <a:stretch>
            <a:fillRect/>
          </a:stretch>
        </p:blipFill>
        <p:spPr bwMode="auto">
          <a:xfrm>
            <a:off x="5670685" y="4249738"/>
            <a:ext cx="2787515" cy="1465262"/>
          </a:xfrm>
          <a:prstGeom prst="rect">
            <a:avLst/>
          </a:prstGeom>
          <a:noFill/>
          <a:ln w="9525">
            <a:noFill/>
            <a:miter lim="800000"/>
            <a:headEnd/>
            <a:tailEnd/>
          </a:ln>
        </p:spPr>
      </p:pic>
      <p:pic>
        <p:nvPicPr>
          <p:cNvPr id="8195" name="Picture 7"/>
          <p:cNvPicPr>
            <a:picLocks noChangeAspect="1" noChangeArrowheads="1"/>
          </p:cNvPicPr>
          <p:nvPr/>
        </p:nvPicPr>
        <p:blipFill>
          <a:blip r:embed="rId5"/>
          <a:srcRect/>
          <a:stretch>
            <a:fillRect/>
          </a:stretch>
        </p:blipFill>
        <p:spPr bwMode="auto">
          <a:xfrm>
            <a:off x="1066800" y="4473575"/>
            <a:ext cx="4290097" cy="93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Figure f shows the setup. The </a:t>
            </a:r>
            <a:r>
              <a:rPr lang="en-US" sz="2000" i="1"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’s are distributed across all the disks. For example, with an array of 5 disks, the parity block, </a:t>
            </a:r>
            <a:r>
              <a:rPr lang="en-US" sz="2000" dirty="0" err="1" smtClean="0">
                <a:latin typeface="Times New Roman" pitchFamily="18" charset="0"/>
                <a:cs typeface="Times New Roman" pitchFamily="18" charset="0"/>
              </a:rPr>
              <a:t>labelled</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Pk</a:t>
            </a:r>
            <a:r>
              <a:rPr lang="en-US" sz="2000" dirty="0" smtClean="0">
                <a:latin typeface="Times New Roman" pitchFamily="18" charset="0"/>
                <a:cs typeface="Times New Roman" pitchFamily="18" charset="0"/>
              </a:rPr>
              <a:t>, for logical blocks 4</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4</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4</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4</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+3 is stored in disk (</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mod 5)+1; the corresponding blocks of the other four disks store the 4 data blocks 4</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to 4</a:t>
            </a:r>
            <a:r>
              <a:rPr lang="en-US" sz="2000" i="1" dirty="0" smtClean="0">
                <a:latin typeface="Times New Roman" pitchFamily="18" charset="0"/>
                <a:cs typeface="Times New Roman" pitchFamily="18" charset="0"/>
              </a:rPr>
              <a:t>k </a:t>
            </a:r>
            <a:r>
              <a:rPr lang="en-US" sz="2000" dirty="0" smtClean="0">
                <a:latin typeface="Times New Roman" pitchFamily="18" charset="0"/>
                <a:cs typeface="Times New Roman" pitchFamily="18" charset="0"/>
              </a:rPr>
              <a:t>+ 3. The following table indicates how the first 20 blocks, numbered 0 to 19, and their parity blocks are laid out. The pattern shown gets repeated on further blocks. A parity block cannot store parity for blocks in the same disk, since then a disk failure would result in loss of data as well as of parity, and hence would not be recoverable. Level 5 subsumes level 4, since it offers better read –write performance at the same cost, so level 4 is not used in practice.</a:t>
            </a:r>
            <a:endParaRPr lang="en-US" sz="2000" b="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RAID Levels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RAID level 6</a:t>
            </a:r>
            <a:r>
              <a:rPr lang="en-US" sz="2000" dirty="0" smtClean="0">
                <a:latin typeface="Times New Roman" pitchFamily="18" charset="0"/>
                <a:cs typeface="Times New Roman" pitchFamily="18" charset="0"/>
              </a:rPr>
              <a:t>, the P + Q redundancy scheme, is much like RAID level 5, but stores extra redundant information to guard against multiple disk failures. Instead of using parity, level 6 uses error-correcting codes such as the Reed–Solomon codes. In the scheme in Figure g, 2 bits of redundant data are stored for every 4 bits of data.</a:t>
            </a:r>
            <a:endParaRPr lang="en-US" sz="2000" b="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9218" name="Picture 8"/>
          <p:cNvPicPr>
            <a:picLocks noChangeAspect="1" noChangeArrowheads="1"/>
          </p:cNvPicPr>
          <p:nvPr/>
        </p:nvPicPr>
        <p:blipFill>
          <a:blip r:embed="rId4"/>
          <a:srcRect/>
          <a:stretch>
            <a:fillRect/>
          </a:stretch>
        </p:blipFill>
        <p:spPr bwMode="auto">
          <a:xfrm>
            <a:off x="2438400" y="4267200"/>
            <a:ext cx="454855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Log-Based Recovery</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most widely used structure for recording database modifications is the </a:t>
            </a:r>
            <a:r>
              <a:rPr lang="en-US" sz="2000" b="1" dirty="0" smtClean="0">
                <a:latin typeface="Times New Roman" pitchFamily="18" charset="0"/>
                <a:cs typeface="Times New Roman" pitchFamily="18" charset="0"/>
              </a:rPr>
              <a:t>log</a:t>
            </a:r>
            <a:r>
              <a:rPr lang="en-US" sz="2000" dirty="0" smtClean="0">
                <a:latin typeface="Times New Roman" pitchFamily="18" charset="0"/>
                <a:cs typeface="Times New Roman" pitchFamily="18" charset="0"/>
              </a:rPr>
              <a:t>. The log is a sequence of </a:t>
            </a:r>
            <a:r>
              <a:rPr lang="en-US" sz="2000" b="1" dirty="0" smtClean="0">
                <a:latin typeface="Times New Roman" pitchFamily="18" charset="0"/>
                <a:cs typeface="Times New Roman" pitchFamily="18" charset="0"/>
              </a:rPr>
              <a:t>log records</a:t>
            </a:r>
            <a:r>
              <a:rPr lang="en-US" sz="2000" dirty="0" smtClean="0">
                <a:latin typeface="Times New Roman" pitchFamily="18" charset="0"/>
                <a:cs typeface="Times New Roman" pitchFamily="18" charset="0"/>
              </a:rPr>
              <a:t>, recording all the update activities in the database. There are several types of log records. An </a:t>
            </a:r>
            <a:r>
              <a:rPr lang="en-US" sz="2000" b="1" dirty="0" smtClean="0">
                <a:latin typeface="Times New Roman" pitchFamily="18" charset="0"/>
                <a:cs typeface="Times New Roman" pitchFamily="18" charset="0"/>
              </a:rPr>
              <a:t>update log record </a:t>
            </a:r>
            <a:r>
              <a:rPr lang="en-US" sz="2000" dirty="0" smtClean="0">
                <a:latin typeface="Times New Roman" pitchFamily="18" charset="0"/>
                <a:cs typeface="Times New Roman" pitchFamily="18" charset="0"/>
              </a:rPr>
              <a:t>describes a single database write. It has these fields:</a:t>
            </a:r>
          </a:p>
          <a:p>
            <a:pPr lvl="0" algn="just">
              <a:buNone/>
            </a:pPr>
            <a:r>
              <a:rPr lang="en-US" sz="2000" b="1" dirty="0" smtClean="0">
                <a:latin typeface="Times New Roman" pitchFamily="18" charset="0"/>
                <a:cs typeface="Times New Roman" pitchFamily="18" charset="0"/>
              </a:rPr>
              <a:t>	</a:t>
            </a:r>
          </a:p>
          <a:p>
            <a:pPr lvl="0" algn="just">
              <a:buNone/>
            </a:pPr>
            <a:r>
              <a:rPr lang="en-US" sz="2000" b="1" dirty="0" smtClean="0">
                <a:latin typeface="Times New Roman" pitchFamily="18" charset="0"/>
                <a:cs typeface="Times New Roman" pitchFamily="18" charset="0"/>
              </a:rPr>
              <a:t>	Transaction identifier </a:t>
            </a:r>
            <a:r>
              <a:rPr lang="en-US" sz="2000" dirty="0" smtClean="0">
                <a:latin typeface="Times New Roman" pitchFamily="18" charset="0"/>
                <a:cs typeface="Times New Roman" pitchFamily="18" charset="0"/>
              </a:rPr>
              <a:t>is the unique identifier of the transaction that performed the write operation.</a:t>
            </a:r>
          </a:p>
          <a:p>
            <a:pPr lvl="0" algn="just">
              <a:buNone/>
            </a:pPr>
            <a:r>
              <a:rPr lang="en-US" sz="2000" b="1" dirty="0" smtClean="0">
                <a:latin typeface="Times New Roman" pitchFamily="18" charset="0"/>
                <a:cs typeface="Times New Roman" pitchFamily="18" charset="0"/>
              </a:rPr>
              <a:t>	Data-item identifier </a:t>
            </a:r>
            <a:r>
              <a:rPr lang="en-US" sz="2000" dirty="0" smtClean="0">
                <a:latin typeface="Times New Roman" pitchFamily="18" charset="0"/>
                <a:cs typeface="Times New Roman" pitchFamily="18" charset="0"/>
              </a:rPr>
              <a:t>is the unique identifier of the data item written. Typically, it is the location on disk of the data item.</a:t>
            </a:r>
          </a:p>
          <a:p>
            <a:pPr lvl="0" algn="just">
              <a:buNone/>
            </a:pPr>
            <a:r>
              <a:rPr lang="en-US" sz="2000" b="1" dirty="0" smtClean="0">
                <a:latin typeface="Times New Roman" pitchFamily="18" charset="0"/>
                <a:cs typeface="Times New Roman" pitchFamily="18" charset="0"/>
              </a:rPr>
              <a:t>	Old value </a:t>
            </a:r>
            <a:r>
              <a:rPr lang="en-US" sz="2000" dirty="0" smtClean="0">
                <a:latin typeface="Times New Roman" pitchFamily="18" charset="0"/>
                <a:cs typeface="Times New Roman" pitchFamily="18" charset="0"/>
              </a:rPr>
              <a:t>is the value of the data item prior to the write.</a:t>
            </a:r>
          </a:p>
          <a:p>
            <a:pPr lvl="0" algn="just">
              <a:buNone/>
            </a:pPr>
            <a:r>
              <a:rPr lang="en-US" sz="2000" b="1" dirty="0" smtClean="0">
                <a:latin typeface="Times New Roman" pitchFamily="18" charset="0"/>
                <a:cs typeface="Times New Roman" pitchFamily="18" charset="0"/>
              </a:rPr>
              <a:t>	New value </a:t>
            </a:r>
            <a:r>
              <a:rPr lang="en-US" sz="2000" dirty="0" smtClean="0">
                <a:latin typeface="Times New Roman" pitchFamily="18" charset="0"/>
                <a:cs typeface="Times New Roman" pitchFamily="18" charset="0"/>
              </a:rPr>
              <a:t>is the value that the data item will have after the write</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Log-Based Recovery</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We denote the various types of log records as:</a:t>
            </a:r>
          </a:p>
          <a:p>
            <a:pPr lvl="1"/>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start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Transaction </a:t>
            </a:r>
            <a:r>
              <a:rPr lang="en-US" sz="2000" i="1" dirty="0" smtClean="0">
                <a:latin typeface="Times New Roman" pitchFamily="18" charset="0"/>
                <a:cs typeface="Times New Roman" pitchFamily="18" charset="0"/>
              </a:rPr>
              <a:t>Ti </a:t>
            </a:r>
            <a:r>
              <a:rPr lang="en-US" sz="2000" dirty="0" smtClean="0">
                <a:latin typeface="Times New Roman" pitchFamily="18" charset="0"/>
                <a:cs typeface="Times New Roman" pitchFamily="18" charset="0"/>
              </a:rPr>
              <a:t>has started.</a:t>
            </a:r>
          </a:p>
          <a:p>
            <a:pPr lvl="1"/>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j</a:t>
            </a:r>
            <a:r>
              <a:rPr lang="en-US" sz="2000" i="1"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1</a:t>
            </a:r>
            <a:r>
              <a:rPr lang="en-US" sz="2000" i="1" dirty="0" smtClean="0">
                <a:latin typeface="Times New Roman" pitchFamily="18" charset="0"/>
                <a:cs typeface="Times New Roman" pitchFamily="18" charset="0"/>
              </a:rPr>
              <a:t>, V</a:t>
            </a:r>
            <a:r>
              <a:rPr lang="en-US" sz="2000" baseline="-25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Transaction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has performed a write on data item </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j</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j</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had value </a:t>
            </a:r>
            <a:r>
              <a:rPr lang="en-US" sz="2000" i="1"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before the write, and will have value </a:t>
            </a:r>
            <a:r>
              <a:rPr lang="en-US" sz="2000" i="1"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after the write.</a:t>
            </a:r>
          </a:p>
          <a:p>
            <a:pPr lvl="1"/>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commit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Transaction </a:t>
            </a:r>
            <a:r>
              <a:rPr lang="en-US" sz="2000" i="1" dirty="0" smtClean="0">
                <a:latin typeface="Times New Roman" pitchFamily="18" charset="0"/>
                <a:cs typeface="Times New Roman" pitchFamily="18" charset="0"/>
              </a:rPr>
              <a:t>Ti </a:t>
            </a:r>
            <a:r>
              <a:rPr lang="en-US" sz="2000" dirty="0" smtClean="0">
                <a:latin typeface="Times New Roman" pitchFamily="18" charset="0"/>
                <a:cs typeface="Times New Roman" pitchFamily="18" charset="0"/>
              </a:rPr>
              <a:t>has committed.</a:t>
            </a:r>
          </a:p>
          <a:p>
            <a:pPr lvl="1"/>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abort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Transaction </a:t>
            </a:r>
            <a:r>
              <a:rPr lang="en-US" sz="2000" i="1" dirty="0" smtClean="0">
                <a:latin typeface="Times New Roman" pitchFamily="18" charset="0"/>
                <a:cs typeface="Times New Roman" pitchFamily="18" charset="0"/>
              </a:rPr>
              <a:t>Ti </a:t>
            </a:r>
            <a:r>
              <a:rPr lang="en-US" sz="2000" dirty="0" smtClean="0">
                <a:latin typeface="Times New Roman" pitchFamily="18" charset="0"/>
                <a:cs typeface="Times New Roman" pitchFamily="18" charset="0"/>
              </a:rPr>
              <a:t>has aborted.</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28</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Log-Based Recovery</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Whenever a transaction performs a write, it is essential that the log record for that write be created before the database is modified. Once a log record exists, we can output the modification to the database if that is desirable. Also, we have the ability to </a:t>
            </a:r>
            <a:r>
              <a:rPr lang="en-US" sz="2000" i="1" dirty="0" smtClean="0">
                <a:latin typeface="Times New Roman" pitchFamily="18" charset="0"/>
                <a:cs typeface="Times New Roman" pitchFamily="18" charset="0"/>
              </a:rPr>
              <a:t>undo </a:t>
            </a:r>
            <a:r>
              <a:rPr lang="en-US" sz="2000" dirty="0" smtClean="0">
                <a:latin typeface="Times New Roman" pitchFamily="18" charset="0"/>
                <a:cs typeface="Times New Roman" pitchFamily="18" charset="0"/>
              </a:rPr>
              <a:t>a modification that has already been output to the database. We </a:t>
            </a:r>
            <a:r>
              <a:rPr lang="en-US" sz="2000" i="1" dirty="0" smtClean="0">
                <a:latin typeface="Times New Roman" pitchFamily="18" charset="0"/>
                <a:cs typeface="Times New Roman" pitchFamily="18" charset="0"/>
              </a:rPr>
              <a:t>undo</a:t>
            </a:r>
            <a:r>
              <a:rPr lang="en-US" sz="2000" dirty="0" smtClean="0">
                <a:latin typeface="Times New Roman" pitchFamily="18" charset="0"/>
                <a:cs typeface="Times New Roman" pitchFamily="18" charset="0"/>
              </a:rPr>
              <a:t> it by using the old-value field in log records.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29</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System Failure</a:t>
            </a:r>
            <a:endParaRPr lang="en-US" sz="18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A computer system, like any other device, is subject to failure from </a:t>
            </a:r>
            <a:r>
              <a:rPr lang="en-US" sz="2000" dirty="0" smtClean="0">
                <a:latin typeface="Times New Roman" pitchFamily="18" charset="0"/>
                <a:cs typeface="Times New Roman" pitchFamily="18" charset="0"/>
              </a:rPr>
              <a:t>a variety </a:t>
            </a:r>
            <a:r>
              <a:rPr lang="en-US" sz="2000" dirty="0" smtClean="0">
                <a:latin typeface="Times New Roman" pitchFamily="18" charset="0"/>
                <a:cs typeface="Times New Roman" pitchFamily="18" charset="0"/>
              </a:rPr>
              <a:t>of causes:</a:t>
            </a:r>
          </a:p>
          <a:p>
            <a:pPr lvl="2"/>
            <a:r>
              <a:rPr lang="en-US" sz="2000" dirty="0" smtClean="0">
                <a:latin typeface="Times New Roman" pitchFamily="18" charset="0"/>
                <a:cs typeface="Times New Roman" pitchFamily="18" charset="0"/>
              </a:rPr>
              <a:t>Disk crash</a:t>
            </a:r>
          </a:p>
          <a:p>
            <a:pPr lvl="2"/>
            <a:r>
              <a:rPr lang="en-US" sz="2000" dirty="0" smtClean="0">
                <a:latin typeface="Times New Roman" pitchFamily="18" charset="0"/>
                <a:cs typeface="Times New Roman" pitchFamily="18" charset="0"/>
              </a:rPr>
              <a:t>Power outage</a:t>
            </a:r>
          </a:p>
          <a:p>
            <a:pPr lvl="2"/>
            <a:r>
              <a:rPr lang="en-US" sz="2000" dirty="0" smtClean="0">
                <a:latin typeface="Times New Roman" pitchFamily="18" charset="0"/>
                <a:cs typeface="Times New Roman" pitchFamily="18" charset="0"/>
              </a:rPr>
              <a:t>Software error</a:t>
            </a:r>
          </a:p>
          <a:p>
            <a:pPr lvl="2"/>
            <a:r>
              <a:rPr lang="en-US" sz="2000" dirty="0" smtClean="0">
                <a:latin typeface="Times New Roman" pitchFamily="18" charset="0"/>
                <a:cs typeface="Times New Roman" pitchFamily="18" charset="0"/>
              </a:rPr>
              <a:t>A fire in the machine room</a:t>
            </a:r>
          </a:p>
          <a:p>
            <a:pPr lvl="2"/>
            <a:r>
              <a:rPr lang="en-US" sz="2000" dirty="0" smtClean="0">
                <a:latin typeface="Times New Roman" pitchFamily="18" charset="0"/>
                <a:cs typeface="Times New Roman" pitchFamily="18" charset="0"/>
              </a:rPr>
              <a:t>Sabotage.</a:t>
            </a:r>
          </a:p>
          <a:p>
            <a:pPr lvl="1">
              <a:buNone/>
            </a:pPr>
            <a:endParaRPr lang="en-US" sz="20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In any failure, information may be lost. Therefore, the database system must take actions in advance to ensure that the atomicity and durability properties of transactions are preserved. </a:t>
            </a: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5719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for ensuring transaction atomicity</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a:t>
            </a:r>
            <a:r>
              <a:rPr lang="en-US" sz="2000" b="1" dirty="0" smtClean="0">
                <a:latin typeface="Times New Roman" pitchFamily="18" charset="0"/>
                <a:cs typeface="Times New Roman" pitchFamily="18" charset="0"/>
              </a:rPr>
              <a:t>deferred-modification technique </a:t>
            </a:r>
            <a:r>
              <a:rPr lang="en-US" sz="2000" dirty="0" smtClean="0">
                <a:latin typeface="Times New Roman" pitchFamily="18" charset="0"/>
                <a:cs typeface="Times New Roman" pitchFamily="18" charset="0"/>
              </a:rPr>
              <a:t>ensures transaction atomicity by recording all database modifications in the log, but deferring the execution of all write operations of a transaction until the transaction partially commits. </a:t>
            </a:r>
          </a:p>
          <a:p>
            <a:pPr algn="just">
              <a:buNone/>
            </a:pPr>
            <a:r>
              <a:rPr lang="en-US" sz="2000" dirty="0" smtClean="0">
                <a:latin typeface="Times New Roman" pitchFamily="18" charset="0"/>
                <a:cs typeface="Times New Roman" pitchFamily="18" charset="0"/>
              </a:rPr>
              <a:t>	When a transaction partially commits, the information on the log associated with the transaction is used in executing the deferred writes. If the system crashes before the transaction completes its execution, or if the transaction aborts, then the information on the log is simply ignored.</a:t>
            </a:r>
          </a:p>
          <a:p>
            <a:pPr algn="just">
              <a:buNone/>
            </a:pPr>
            <a:r>
              <a:rPr lang="en-US" sz="2000" dirty="0" smtClean="0">
                <a:latin typeface="Times New Roman" pitchFamily="18" charset="0"/>
                <a:cs typeface="Times New Roman" pitchFamily="18" charset="0"/>
              </a:rPr>
              <a:t>	The execution of transaction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proceeds as follows. Before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starts its execution, a record </a:t>
            </a:r>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is written to the log. A write(</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operation by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results in the writing of a new record to the log. Finally, when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partially commits, a record </a:t>
            </a:r>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commit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is written to the log.</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30</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Only the new value of the data item is required by the deferred modification technique. To illustrate, reconsider our simplified banking system. Let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be a transaction that transfers $50 from account </a:t>
            </a:r>
            <a:r>
              <a:rPr lang="en-US" sz="1800" i="1"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to account </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a:t>
            </a:r>
          </a:p>
          <a:p>
            <a:pPr>
              <a:buNone/>
            </a:pPr>
            <a:r>
              <a:rPr lang="en-US" sz="1800" i="1" dirty="0" smtClean="0">
                <a:latin typeface="Times New Roman" pitchFamily="18" charset="0"/>
                <a:cs typeface="Times New Roman" pitchFamily="18" charset="0"/>
              </a:rPr>
              <a:t>	</a:t>
            </a:r>
          </a:p>
          <a:p>
            <a:pPr>
              <a:buNone/>
            </a:pPr>
            <a:r>
              <a:rPr lang="en-US" sz="1800" i="1" dirty="0" smtClean="0">
                <a:latin typeface="Times New Roman" pitchFamily="18" charset="0"/>
                <a:cs typeface="Times New Roman" pitchFamily="18" charset="0"/>
              </a:rPr>
              <a:t>		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read(</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a:t>
            </a:r>
          </a:p>
          <a:p>
            <a:pPr>
              <a:buNone/>
            </a:pPr>
            <a:r>
              <a:rPr lang="en-US" sz="1800" i="1" dirty="0" smtClean="0">
                <a:latin typeface="Times New Roman" pitchFamily="18" charset="0"/>
                <a:cs typeface="Times New Roman" pitchFamily="18" charset="0"/>
              </a:rPr>
              <a:t>			A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A − </a:t>
            </a:r>
            <a:r>
              <a:rPr lang="en-US" sz="1800" dirty="0" smtClean="0">
                <a:latin typeface="Times New Roman" pitchFamily="18" charset="0"/>
                <a:cs typeface="Times New Roman" pitchFamily="18" charset="0"/>
              </a:rPr>
              <a:t>50;</a:t>
            </a:r>
          </a:p>
          <a:p>
            <a:pPr>
              <a:buNone/>
            </a:pPr>
            <a:r>
              <a:rPr lang="en-US" sz="1800" dirty="0" smtClean="0">
                <a:latin typeface="Times New Roman" pitchFamily="18" charset="0"/>
                <a:cs typeface="Times New Roman" pitchFamily="18" charset="0"/>
              </a:rPr>
              <a:t>			write(</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read(</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a:t>
            </a:r>
          </a:p>
          <a:p>
            <a:pPr>
              <a:buNone/>
            </a:pPr>
            <a:r>
              <a:rPr lang="en-US" sz="1800" i="1" dirty="0" smtClean="0">
                <a:latin typeface="Times New Roman" pitchFamily="18" charset="0"/>
                <a:cs typeface="Times New Roman" pitchFamily="18" charset="0"/>
              </a:rPr>
              <a:t>			B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B </a:t>
            </a:r>
            <a:r>
              <a:rPr lang="en-US" sz="1800" dirty="0" smtClean="0">
                <a:latin typeface="Times New Roman" pitchFamily="18" charset="0"/>
                <a:cs typeface="Times New Roman" pitchFamily="18" charset="0"/>
              </a:rPr>
              <a:t>+ 50;</a:t>
            </a:r>
          </a:p>
          <a:p>
            <a:pPr>
              <a:buNone/>
            </a:pPr>
            <a:r>
              <a:rPr lang="en-US" sz="1800" dirty="0" smtClean="0">
                <a:latin typeface="Times New Roman" pitchFamily="18" charset="0"/>
                <a:cs typeface="Times New Roman" pitchFamily="18" charset="0"/>
              </a:rPr>
              <a:t>			write(</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Let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be a transaction that withdraws $100 from account </a:t>
            </a:r>
            <a:r>
              <a:rPr lang="en-US" sz="2000" i="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a:t>
            </a:r>
          </a:p>
          <a:p>
            <a:pPr>
              <a:buNone/>
            </a:pPr>
            <a:r>
              <a:rPr lang="en-US" sz="2000" i="1" dirty="0" smtClean="0">
                <a:latin typeface="Times New Roman" pitchFamily="18" charset="0"/>
                <a:cs typeface="Times New Roman" pitchFamily="18" charset="0"/>
              </a:rPr>
              <a:t>		</a:t>
            </a:r>
          </a:p>
          <a:p>
            <a:pPr>
              <a:buNone/>
            </a:pPr>
            <a:r>
              <a:rPr lang="en-US" sz="2000" i="1" dirty="0" smtClean="0">
                <a:latin typeface="Times New Roman" pitchFamily="18" charset="0"/>
                <a:cs typeface="Times New Roman" pitchFamily="18" charset="0"/>
              </a:rPr>
              <a:t>		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read(</a:t>
            </a:r>
            <a:r>
              <a:rPr lang="en-US" sz="2000" i="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a:t>
            </a:r>
          </a:p>
          <a:p>
            <a:pPr>
              <a:buNone/>
            </a:pPr>
            <a:r>
              <a:rPr lang="en-US" sz="2000" i="1" dirty="0" smtClean="0">
                <a:latin typeface="Times New Roman" pitchFamily="18" charset="0"/>
                <a:cs typeface="Times New Roman" pitchFamily="18" charset="0"/>
              </a:rPr>
              <a:t>			C </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 − </a:t>
            </a:r>
            <a:r>
              <a:rPr lang="en-US" sz="2000" dirty="0" smtClean="0">
                <a:latin typeface="Times New Roman" pitchFamily="18" charset="0"/>
                <a:cs typeface="Times New Roman" pitchFamily="18" charset="0"/>
              </a:rPr>
              <a:t>100;</a:t>
            </a:r>
          </a:p>
          <a:p>
            <a:pPr>
              <a:buNone/>
            </a:pPr>
            <a:r>
              <a:rPr lang="en-US" sz="2000" dirty="0" smtClean="0">
                <a:latin typeface="Times New Roman" pitchFamily="18" charset="0"/>
                <a:cs typeface="Times New Roman" pitchFamily="18" charset="0"/>
              </a:rPr>
              <a:t>		      	write(</a:t>
            </a:r>
            <a:r>
              <a:rPr lang="en-US" sz="2000" i="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Suppose that these transactions are executed serially, in the order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followed by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and that the values of accounts </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C </a:t>
            </a:r>
            <a:r>
              <a:rPr lang="en-US" sz="1800" dirty="0" smtClean="0">
                <a:latin typeface="Times New Roman" pitchFamily="18" charset="0"/>
                <a:cs typeface="Times New Roman" pitchFamily="18" charset="0"/>
              </a:rPr>
              <a:t>before the execution took place were $1000, $2000, and $700, respectively. The portion of the log containing the relevant information on these two transactions appears in the following Figure.</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start&gt;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 950&gt;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2050&gt;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commit&gt;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start&gt;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600&gt;</a:t>
            </a:r>
          </a:p>
          <a:p>
            <a:pPr>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commit&gt;</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There are various orders in which the actual outputs can take place to both the database system and the log as a result of the execution of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One such order appears in Figure below. </a:t>
            </a:r>
          </a:p>
          <a:p>
            <a:pPr>
              <a:buNone/>
            </a:pPr>
            <a:r>
              <a:rPr lang="en-US" sz="1600" b="1" dirty="0" smtClean="0">
                <a:latin typeface="Times New Roman" pitchFamily="18" charset="0"/>
                <a:cs typeface="Times New Roman" pitchFamily="18" charset="0"/>
              </a:rPr>
              <a:t>			     Log 			Database</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start&gt;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950&gt;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2050&gt;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commit&gt;</a:t>
            </a:r>
          </a:p>
          <a:p>
            <a:pPr>
              <a:buNone/>
            </a:pPr>
            <a:r>
              <a:rPr lang="en-US" sz="1600" i="1" dirty="0" smtClean="0">
                <a:latin typeface="Times New Roman" pitchFamily="18" charset="0"/>
                <a:cs typeface="Times New Roman" pitchFamily="18" charset="0"/>
              </a:rPr>
              <a:t>						A </a:t>
            </a:r>
            <a:r>
              <a:rPr lang="en-US" sz="1600" dirty="0" smtClean="0">
                <a:latin typeface="Times New Roman" pitchFamily="18" charset="0"/>
                <a:cs typeface="Times New Roman" pitchFamily="18" charset="0"/>
              </a:rPr>
              <a:t>= 950</a:t>
            </a:r>
          </a:p>
          <a:p>
            <a:pPr>
              <a:buNone/>
            </a:pPr>
            <a:r>
              <a:rPr lang="en-US" sz="1600" i="1" dirty="0" smtClean="0">
                <a:latin typeface="Times New Roman" pitchFamily="18" charset="0"/>
                <a:cs typeface="Times New Roman" pitchFamily="18" charset="0"/>
              </a:rPr>
              <a:t>						B </a:t>
            </a:r>
            <a:r>
              <a:rPr lang="en-US" sz="1600" dirty="0" smtClean="0">
                <a:latin typeface="Times New Roman" pitchFamily="18" charset="0"/>
                <a:cs typeface="Times New Roman" pitchFamily="18" charset="0"/>
              </a:rPr>
              <a:t>= 2050</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start&gt;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a:t>
            </a:r>
            <a:r>
              <a:rPr lang="en-US" sz="1600" i="1"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600&gt;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commit&gt;</a:t>
            </a:r>
          </a:p>
          <a:p>
            <a:pPr>
              <a:buNone/>
            </a:pPr>
            <a:r>
              <a:rPr lang="en-US" sz="1600" i="1" dirty="0" smtClean="0">
                <a:latin typeface="Times New Roman" pitchFamily="18" charset="0"/>
                <a:cs typeface="Times New Roman" pitchFamily="18" charset="0"/>
              </a:rPr>
              <a:t>						C </a:t>
            </a:r>
            <a:r>
              <a:rPr lang="en-US" sz="1600" dirty="0" smtClean="0">
                <a:latin typeface="Times New Roman" pitchFamily="18" charset="0"/>
                <a:cs typeface="Times New Roman" pitchFamily="18" charset="0"/>
              </a:rPr>
              <a:t>= 600</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Using the log, the system can handle any failure that results in the loss of information on volatile storage. The recovery scheme uses the following recovery procedure:</a:t>
            </a:r>
          </a:p>
          <a:p>
            <a:pPr lvl="0" algn="just">
              <a:buNone/>
            </a:pPr>
            <a:r>
              <a:rPr lang="en-US" sz="1800" dirty="0" smtClean="0">
                <a:latin typeface="Times New Roman" pitchFamily="18" charset="0"/>
                <a:cs typeface="Times New Roman" pitchFamily="18" charset="0"/>
              </a:rPr>
              <a:t>	</a:t>
            </a:r>
          </a:p>
          <a:p>
            <a:pPr lvl="0" algn="just">
              <a:buNone/>
            </a:pPr>
            <a:r>
              <a:rPr lang="en-US" sz="18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redo(T</a:t>
            </a:r>
            <a:r>
              <a:rPr lang="en-US" sz="1600" b="1" i="1" baseline="-25000"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sets the value of all data items updated by transaction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 the new values.</a:t>
            </a:r>
          </a:p>
          <a:p>
            <a:pPr algn="just">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After a failure, the recovery subsystem consults the log to determine which transactions need to be redone. Transaction </a:t>
            </a:r>
            <a:r>
              <a:rPr lang="en-US" sz="1800" i="1" dirty="0" smtClean="0">
                <a:latin typeface="Times New Roman" pitchFamily="18" charset="0"/>
                <a:cs typeface="Times New Roman" pitchFamily="18" charset="0"/>
              </a:rPr>
              <a:t>T</a:t>
            </a:r>
            <a:r>
              <a:rPr lang="en-US" sz="1800" i="1" baseline="-25000" dirty="0" smtClean="0">
                <a:latin typeface="Times New Roman" pitchFamily="18" charset="0"/>
                <a:cs typeface="Times New Roman" pitchFamily="18" charset="0"/>
              </a:rPr>
              <a:t>i</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needs to be </a:t>
            </a:r>
            <a:r>
              <a:rPr lang="en-US" sz="1800" i="1" dirty="0" smtClean="0">
                <a:latin typeface="Times New Roman" pitchFamily="18" charset="0"/>
                <a:cs typeface="Times New Roman" pitchFamily="18" charset="0"/>
              </a:rPr>
              <a:t>redone</a:t>
            </a:r>
            <a:r>
              <a:rPr lang="en-US" sz="1800" dirty="0" smtClean="0">
                <a:latin typeface="Times New Roman" pitchFamily="18" charset="0"/>
                <a:cs typeface="Times New Roman" pitchFamily="18" charset="0"/>
              </a:rPr>
              <a:t> if and only if the log contains both the record </a:t>
            </a:r>
            <a:r>
              <a:rPr lang="en-US" sz="1800" i="1" dirty="0" smtClean="0">
                <a:latin typeface="Times New Roman" pitchFamily="18" charset="0"/>
                <a:cs typeface="Times New Roman" pitchFamily="18" charset="0"/>
              </a:rPr>
              <a:t>&lt;T</a:t>
            </a:r>
            <a:r>
              <a:rPr lang="en-US" sz="1800" i="1" baseline="-25000" dirty="0" smtClean="0">
                <a:latin typeface="Times New Roman" pitchFamily="18" charset="0"/>
                <a:cs typeface="Times New Roman" pitchFamily="18" charset="0"/>
              </a:rPr>
              <a:t>i</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start</a:t>
            </a:r>
            <a:r>
              <a:rPr lang="en-US" sz="1800" i="1" dirty="0" smtClean="0">
                <a:latin typeface="Times New Roman" pitchFamily="18" charset="0"/>
                <a:cs typeface="Times New Roman" pitchFamily="18" charset="0"/>
              </a:rPr>
              <a:t>&gt; </a:t>
            </a:r>
            <a:r>
              <a:rPr lang="en-US" sz="1800" dirty="0" smtClean="0">
                <a:latin typeface="Times New Roman" pitchFamily="18" charset="0"/>
                <a:cs typeface="Times New Roman" pitchFamily="18" charset="0"/>
              </a:rPr>
              <a:t>and the record </a:t>
            </a:r>
            <a:r>
              <a:rPr lang="en-US" sz="1800" i="1" dirty="0" smtClean="0">
                <a:latin typeface="Times New Roman" pitchFamily="18" charset="0"/>
                <a:cs typeface="Times New Roman" pitchFamily="18" charset="0"/>
              </a:rPr>
              <a:t>&lt;T</a:t>
            </a:r>
            <a:r>
              <a:rPr lang="en-US" sz="1800" i="1" baseline="-25000" dirty="0" smtClean="0">
                <a:latin typeface="Times New Roman" pitchFamily="18" charset="0"/>
                <a:cs typeface="Times New Roman" pitchFamily="18" charset="0"/>
              </a:rPr>
              <a:t>i</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commit</a:t>
            </a:r>
            <a:r>
              <a:rPr lang="en-US" sz="1800" i="1" dirty="0" smtClean="0">
                <a:latin typeface="Times New Roman" pitchFamily="18" charset="0"/>
                <a:cs typeface="Times New Roman" pitchFamily="18" charset="0"/>
              </a:rPr>
              <a:t>&gt;</a:t>
            </a:r>
            <a:r>
              <a:rPr lang="en-US" sz="1800" dirty="0" smtClean="0">
                <a:latin typeface="Times New Roman" pitchFamily="18" charset="0"/>
                <a:cs typeface="Times New Roman" pitchFamily="18" charset="0"/>
              </a:rPr>
              <a:t>. Thus, if the system crashes after the transaction completes its execution, the recovery scheme uses the information in the log to restore the system to a previous consistent state after the transaction had completed</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for ensuring transaction atomicity</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As an illustration, consider the following log records: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Figure: </a:t>
            </a:r>
            <a:r>
              <a:rPr lang="en-US" sz="1600" dirty="0" smtClean="0">
                <a:latin typeface="Times New Roman" pitchFamily="18" charset="0"/>
                <a:cs typeface="Times New Roman" pitchFamily="18" charset="0"/>
              </a:rPr>
              <a:t>The log at three different times.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1" name="Table 10"/>
          <p:cNvGraphicFramePr>
            <a:graphicFrameLocks noGrp="1"/>
          </p:cNvGraphicFramePr>
          <p:nvPr/>
        </p:nvGraphicFramePr>
        <p:xfrm>
          <a:off x="1637347" y="3048000"/>
          <a:ext cx="5869305" cy="2243328"/>
        </p:xfrm>
        <a:graphic>
          <a:graphicData uri="http://schemas.openxmlformats.org/drawingml/2006/table">
            <a:tbl>
              <a:tblPr/>
              <a:tblGrid>
                <a:gridCol w="1956435"/>
                <a:gridCol w="1956435"/>
                <a:gridCol w="1956435"/>
              </a:tblGrid>
              <a:tr h="0">
                <a:tc>
                  <a:txBody>
                    <a:bodyPr/>
                    <a:lstStyle/>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dirty="0">
                          <a:latin typeface="Times New Roman"/>
                          <a:ea typeface="Times New Roman"/>
                          <a:cs typeface="Times New Roman"/>
                        </a:rPr>
                        <a:t>start&gt;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A</a:t>
                      </a:r>
                      <a:r>
                        <a:rPr lang="en-US" sz="1600" dirty="0">
                          <a:latin typeface="Times New Roman"/>
                          <a:ea typeface="Palatino-Roman"/>
                          <a:cs typeface="Times New Roman"/>
                        </a:rPr>
                        <a:t>, 950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B</a:t>
                      </a:r>
                      <a:r>
                        <a:rPr lang="en-US" sz="1600" dirty="0">
                          <a:latin typeface="Times New Roman"/>
                          <a:ea typeface="Palatino-Roman"/>
                          <a:cs typeface="Times New Roman"/>
                        </a:rPr>
                        <a:t>, 2050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(a)</a:t>
                      </a:r>
                      <a:endParaRPr lang="en-US" sz="1600" dirty="0">
                        <a:latin typeface="Calibri"/>
                        <a:ea typeface="Times New Roman"/>
                        <a:cs typeface="Times New Roman"/>
                      </a:endParaRPr>
                    </a:p>
                  </a:txBody>
                  <a:tcPr marL="68580" marR="68580" marT="0" marB="0" anchor="ctr">
                    <a:lnL>
                      <a:noFill/>
                    </a:lnL>
                    <a:lnR>
                      <a:noFill/>
                    </a:lnR>
                    <a:lnT>
                      <a:noFill/>
                    </a:lnT>
                    <a:lnB>
                      <a:noFill/>
                    </a:lnB>
                  </a:tcPr>
                </a:tc>
                <a:tc>
                  <a:txBody>
                    <a:bodyPr/>
                    <a:lstStyle/>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dirty="0">
                          <a:latin typeface="Times New Roman"/>
                          <a:ea typeface="Times New Roman"/>
                          <a:cs typeface="Times New Roman"/>
                        </a:rPr>
                        <a:t>start&gt;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A</a:t>
                      </a:r>
                      <a:r>
                        <a:rPr lang="en-US" sz="1600" dirty="0">
                          <a:latin typeface="Times New Roman"/>
                          <a:ea typeface="Palatino-Roman"/>
                          <a:cs typeface="Times New Roman"/>
                        </a:rPr>
                        <a:t>, 950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B</a:t>
                      </a:r>
                      <a:r>
                        <a:rPr lang="en-US" sz="1600" dirty="0">
                          <a:latin typeface="Times New Roman"/>
                          <a:ea typeface="Palatino-Roman"/>
                          <a:cs typeface="Times New Roman"/>
                        </a:rPr>
                        <a:t>, 2050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dirty="0">
                          <a:latin typeface="Times New Roman"/>
                          <a:ea typeface="Times New Roman"/>
                          <a:cs typeface="Times New Roman"/>
                        </a:rPr>
                        <a:t>commit&gt;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1</a:t>
                      </a:r>
                      <a:r>
                        <a:rPr lang="en-US" sz="1600" dirty="0">
                          <a:latin typeface="Times New Roman"/>
                          <a:ea typeface="Palatino-Roman"/>
                          <a:cs typeface="Times New Roman"/>
                        </a:rPr>
                        <a:t> </a:t>
                      </a:r>
                      <a:r>
                        <a:rPr lang="en-US" sz="1600" dirty="0">
                          <a:latin typeface="Times New Roman"/>
                          <a:ea typeface="Times New Roman"/>
                          <a:cs typeface="Times New Roman"/>
                        </a:rPr>
                        <a:t>start&gt;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1</a:t>
                      </a:r>
                      <a:r>
                        <a:rPr lang="en-US" sz="1600" dirty="0">
                          <a:latin typeface="Times New Roman"/>
                          <a:ea typeface="Palatino-Roman"/>
                          <a:cs typeface="Times New Roman"/>
                        </a:rPr>
                        <a:t>, </a:t>
                      </a:r>
                      <a:r>
                        <a:rPr lang="en-US" sz="1600" i="1" dirty="0">
                          <a:latin typeface="Times New Roman"/>
                          <a:ea typeface="Times New Roman"/>
                          <a:cs typeface="Times New Roman"/>
                        </a:rPr>
                        <a:t>C</a:t>
                      </a:r>
                      <a:r>
                        <a:rPr lang="en-US" sz="1600" dirty="0">
                          <a:latin typeface="Times New Roman"/>
                          <a:ea typeface="Palatino-Roman"/>
                          <a:cs typeface="Times New Roman"/>
                        </a:rPr>
                        <a:t>, 600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gn="ctr">
                        <a:lnSpc>
                          <a:spcPct val="115000"/>
                        </a:lnSpc>
                        <a:spcBef>
                          <a:spcPts val="0"/>
                        </a:spcBef>
                        <a:spcAft>
                          <a:spcPts val="0"/>
                        </a:spcAft>
                      </a:pPr>
                      <a:r>
                        <a:rPr lang="en-US" sz="1600" dirty="0">
                          <a:latin typeface="Times New Roman"/>
                          <a:ea typeface="Times New Roman"/>
                          <a:cs typeface="Times New Roman"/>
                        </a:rPr>
                        <a:t>(b)</a:t>
                      </a:r>
                      <a:endParaRPr lang="en-US" sz="1600" dirty="0">
                        <a:latin typeface="Calibri"/>
                        <a:ea typeface="Times New Roman"/>
                        <a:cs typeface="Times New Roman"/>
                      </a:endParaRPr>
                    </a:p>
                  </a:txBody>
                  <a:tcPr marL="68580" marR="68580" marT="0" marB="0" anchor="ctr">
                    <a:lnL>
                      <a:noFill/>
                    </a:lnL>
                    <a:lnR>
                      <a:noFill/>
                    </a:lnR>
                    <a:lnT>
                      <a:noFill/>
                    </a:lnT>
                    <a:lnB>
                      <a:noFill/>
                    </a:lnB>
                  </a:tcPr>
                </a:tc>
                <a:tc>
                  <a:txBody>
                    <a:bodyPr/>
                    <a:lstStyle/>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dirty="0">
                          <a:latin typeface="Times New Roman"/>
                          <a:ea typeface="Times New Roman"/>
                          <a:cs typeface="Times New Roman"/>
                        </a:rPr>
                        <a:t>start&gt;</a:t>
                      </a:r>
                      <a:endParaRPr lang="en-US" sz="1600" dirty="0">
                        <a:latin typeface="Calibri"/>
                        <a:ea typeface="Times New Roman"/>
                        <a:cs typeface="Times New Roman"/>
                      </a:endParaRPr>
                    </a:p>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A</a:t>
                      </a:r>
                      <a:r>
                        <a:rPr lang="en-US" sz="1600" dirty="0">
                          <a:latin typeface="Times New Roman"/>
                          <a:ea typeface="Palatino-Roman"/>
                          <a:cs typeface="Times New Roman"/>
                        </a:rPr>
                        <a:t>, 950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i="1" dirty="0">
                          <a:latin typeface="Times New Roman"/>
                          <a:ea typeface="Times New Roman"/>
                          <a:cs typeface="Times New Roman"/>
                        </a:rPr>
                        <a:t>B</a:t>
                      </a:r>
                      <a:r>
                        <a:rPr lang="en-US" sz="1600" dirty="0">
                          <a:latin typeface="Times New Roman"/>
                          <a:ea typeface="Palatino-Roman"/>
                          <a:cs typeface="Times New Roman"/>
                        </a:rPr>
                        <a:t>, 2050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0</a:t>
                      </a:r>
                      <a:r>
                        <a:rPr lang="en-US" sz="1600" dirty="0">
                          <a:latin typeface="Times New Roman"/>
                          <a:ea typeface="Palatino-Roman"/>
                          <a:cs typeface="Times New Roman"/>
                        </a:rPr>
                        <a:t> </a:t>
                      </a:r>
                      <a:r>
                        <a:rPr lang="en-US" sz="1600" dirty="0">
                          <a:latin typeface="Times New Roman"/>
                          <a:ea typeface="Times New Roman"/>
                          <a:cs typeface="Times New Roman"/>
                        </a:rPr>
                        <a:t>commit&gt;</a:t>
                      </a:r>
                      <a:endParaRPr lang="en-US" sz="1600" dirty="0">
                        <a:latin typeface="Calibri"/>
                        <a:ea typeface="Times New Roman"/>
                        <a:cs typeface="Times New Roman"/>
                      </a:endParaRPr>
                    </a:p>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1</a:t>
                      </a:r>
                      <a:r>
                        <a:rPr lang="en-US" sz="1600" dirty="0">
                          <a:latin typeface="Times New Roman"/>
                          <a:ea typeface="Palatino-Roman"/>
                          <a:cs typeface="Times New Roman"/>
                        </a:rPr>
                        <a:t> </a:t>
                      </a:r>
                      <a:r>
                        <a:rPr lang="en-US" sz="1600" dirty="0">
                          <a:latin typeface="Times New Roman"/>
                          <a:ea typeface="Times New Roman"/>
                          <a:cs typeface="Times New Roman"/>
                        </a:rPr>
                        <a:t>start&gt;</a:t>
                      </a:r>
                      <a:endParaRPr lang="en-US" sz="1600" dirty="0">
                        <a:latin typeface="Calibri"/>
                        <a:ea typeface="Times New Roman"/>
                        <a:cs typeface="Times New Roman"/>
                      </a:endParaRPr>
                    </a:p>
                    <a:p>
                      <a:pPr marL="457200" marR="0">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1</a:t>
                      </a:r>
                      <a:r>
                        <a:rPr lang="en-US" sz="1600" dirty="0">
                          <a:latin typeface="Times New Roman"/>
                          <a:ea typeface="Palatino-Roman"/>
                          <a:cs typeface="Times New Roman"/>
                        </a:rPr>
                        <a:t>, </a:t>
                      </a:r>
                      <a:r>
                        <a:rPr lang="en-US" sz="1600" i="1" dirty="0">
                          <a:latin typeface="Times New Roman"/>
                          <a:ea typeface="Times New Roman"/>
                          <a:cs typeface="Times New Roman"/>
                        </a:rPr>
                        <a:t>C</a:t>
                      </a:r>
                      <a:r>
                        <a:rPr lang="en-US" sz="1600" dirty="0">
                          <a:latin typeface="Times New Roman"/>
                          <a:ea typeface="Palatino-Roman"/>
                          <a:cs typeface="Times New Roman"/>
                        </a:rPr>
                        <a:t>, 600</a:t>
                      </a:r>
                      <a:r>
                        <a:rPr lang="en-US" sz="1600" dirty="0">
                          <a:latin typeface="Times New Roman"/>
                          <a:ea typeface="Times New Roman"/>
                          <a:cs typeface="Times New Roman"/>
                        </a:rPr>
                        <a:t>&gt;</a:t>
                      </a:r>
                      <a:endParaRPr lang="en-US" sz="1600" dirty="0">
                        <a:latin typeface="Calibri"/>
                        <a:ea typeface="Times New Roman"/>
                        <a:cs typeface="Times New Roman"/>
                      </a:endParaRPr>
                    </a:p>
                    <a:p>
                      <a:pPr marL="0" marR="0" algn="ctr">
                        <a:lnSpc>
                          <a:spcPct val="115000"/>
                        </a:lnSpc>
                        <a:spcBef>
                          <a:spcPts val="0"/>
                        </a:spcBef>
                        <a:spcAft>
                          <a:spcPts val="0"/>
                        </a:spcAft>
                      </a:pPr>
                      <a:r>
                        <a:rPr lang="en-US" sz="1600" dirty="0">
                          <a:latin typeface="Times New Roman"/>
                          <a:ea typeface="Times New Roman"/>
                          <a:cs typeface="Times New Roman"/>
                        </a:rPr>
                        <a:t>&lt;</a:t>
                      </a:r>
                      <a:r>
                        <a:rPr lang="en-US" sz="1600" i="1" dirty="0">
                          <a:latin typeface="Times New Roman"/>
                          <a:ea typeface="Times New Roman"/>
                          <a:cs typeface="Times New Roman"/>
                        </a:rPr>
                        <a:t>T</a:t>
                      </a:r>
                      <a:r>
                        <a:rPr lang="en-US" sz="1600" baseline="-25000" dirty="0">
                          <a:latin typeface="Times New Roman"/>
                          <a:ea typeface="Palatino-Roman"/>
                          <a:cs typeface="Times New Roman"/>
                        </a:rPr>
                        <a:t>1</a:t>
                      </a:r>
                      <a:r>
                        <a:rPr lang="en-US" sz="1600" dirty="0">
                          <a:latin typeface="Times New Roman"/>
                          <a:ea typeface="Palatino-Roman"/>
                          <a:cs typeface="Times New Roman"/>
                        </a:rPr>
                        <a:t> </a:t>
                      </a:r>
                      <a:r>
                        <a:rPr lang="en-US" sz="1600" dirty="0">
                          <a:latin typeface="Times New Roman"/>
                          <a:ea typeface="Times New Roman"/>
                          <a:cs typeface="Times New Roman"/>
                        </a:rPr>
                        <a:t>commit&gt;</a:t>
                      </a:r>
                      <a:endParaRPr lang="en-US" sz="1600" dirty="0">
                        <a:latin typeface="Calibri"/>
                        <a:ea typeface="Times New Roman"/>
                        <a:cs typeface="Times New Roman"/>
                      </a:endParaRPr>
                    </a:p>
                    <a:p>
                      <a:pPr marL="0" marR="0" algn="ctr">
                        <a:lnSpc>
                          <a:spcPct val="115000"/>
                        </a:lnSpc>
                        <a:spcBef>
                          <a:spcPts val="0"/>
                        </a:spcBef>
                        <a:spcAft>
                          <a:spcPts val="0"/>
                        </a:spcAft>
                      </a:pPr>
                      <a:r>
                        <a:rPr lang="en-US" sz="1600" dirty="0">
                          <a:latin typeface="Times New Roman"/>
                          <a:ea typeface="Times New Roman"/>
                          <a:cs typeface="Times New Roman"/>
                        </a:rPr>
                        <a:t>(c)</a:t>
                      </a:r>
                      <a:endParaRPr lang="en-US" sz="1600" dirty="0">
                        <a:latin typeface="Calibri"/>
                        <a:ea typeface="Times New Roman"/>
                        <a:cs typeface="Times New Roman"/>
                      </a:endParaRPr>
                    </a:p>
                  </a:txBody>
                  <a:tcPr marL="68580" marR="68580" marT="0"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Assume that the crash occurs just after the log record for the step write(</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of transaction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has been written to stable storage. The log at the time of the crash appears in Figure (a). </a:t>
            </a:r>
            <a:r>
              <a:rPr lang="en-US" sz="1800" b="1" dirty="0" smtClean="0">
                <a:latin typeface="Times New Roman" pitchFamily="18" charset="0"/>
                <a:cs typeface="Times New Roman" pitchFamily="18" charset="0"/>
              </a:rPr>
              <a:t>When the system comes back up</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no </a:t>
            </a:r>
            <a:r>
              <a:rPr lang="en-US" sz="1800" b="1" i="1" dirty="0" smtClean="0">
                <a:latin typeface="Times New Roman" pitchFamily="18" charset="0"/>
                <a:cs typeface="Times New Roman" pitchFamily="18" charset="0"/>
              </a:rPr>
              <a:t>redo</a:t>
            </a:r>
            <a:r>
              <a:rPr lang="en-US" sz="1800" b="1" dirty="0" smtClean="0">
                <a:latin typeface="Times New Roman" pitchFamily="18" charset="0"/>
                <a:cs typeface="Times New Roman" pitchFamily="18" charset="0"/>
              </a:rPr>
              <a:t> actions need to be taken</a:t>
            </a:r>
            <a:r>
              <a:rPr lang="en-US" sz="1800" dirty="0" smtClean="0">
                <a:latin typeface="Times New Roman" pitchFamily="18" charset="0"/>
                <a:cs typeface="Times New Roman" pitchFamily="18" charset="0"/>
              </a:rPr>
              <a:t>, since no commit record appears in the log. The values of accounts </a:t>
            </a:r>
            <a:r>
              <a:rPr lang="en-US" sz="1800" i="1"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and </a:t>
            </a:r>
            <a:r>
              <a:rPr lang="en-US" sz="1800" i="1" dirty="0" smtClean="0">
                <a:latin typeface="Times New Roman" pitchFamily="18" charset="0"/>
                <a:cs typeface="Times New Roman" pitchFamily="18" charset="0"/>
              </a:rPr>
              <a:t>B </a:t>
            </a:r>
            <a:r>
              <a:rPr lang="en-US" sz="1800" dirty="0" smtClean="0">
                <a:latin typeface="Times New Roman" pitchFamily="18" charset="0"/>
                <a:cs typeface="Times New Roman" pitchFamily="18" charset="0"/>
              </a:rPr>
              <a:t>remain $1000 and $2000, respectively. The log records of the incomplete transaction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can be deleted from the log.</a:t>
            </a:r>
          </a:p>
          <a:p>
            <a:pPr>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Now, let us assume the crash comes just after the log record for the step write(</a:t>
            </a:r>
            <a:r>
              <a:rPr lang="en-US" sz="1800" i="1"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of transaction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has been written to stable storage. In this case, the log at the time of the crash is as in Figure (b). </a:t>
            </a:r>
            <a:r>
              <a:rPr lang="en-US" sz="1800" b="1" dirty="0" smtClean="0">
                <a:latin typeface="Times New Roman" pitchFamily="18" charset="0"/>
                <a:cs typeface="Times New Roman" pitchFamily="18" charset="0"/>
              </a:rPr>
              <a:t>When the system comes back up, the operation </a:t>
            </a:r>
            <a:r>
              <a:rPr lang="en-US" sz="1800" b="1" i="1" dirty="0" smtClean="0">
                <a:latin typeface="Times New Roman" pitchFamily="18" charset="0"/>
                <a:cs typeface="Times New Roman" pitchFamily="18" charset="0"/>
              </a:rPr>
              <a:t>redo</a:t>
            </a:r>
            <a:r>
              <a:rPr lang="en-US" sz="1800" b="1" dirty="0" smtClean="0">
                <a:latin typeface="Times New Roman" pitchFamily="18" charset="0"/>
                <a:cs typeface="Times New Roman" pitchFamily="18" charset="0"/>
              </a:rPr>
              <a:t>(</a:t>
            </a:r>
            <a:r>
              <a:rPr lang="en-US" sz="1800" b="1" i="1" dirty="0" smtClean="0">
                <a:latin typeface="Times New Roman" pitchFamily="18" charset="0"/>
                <a:cs typeface="Times New Roman" pitchFamily="18" charset="0"/>
              </a:rPr>
              <a:t>T</a:t>
            </a:r>
            <a:r>
              <a:rPr lang="en-US" sz="1800" b="1" baseline="-25000" dirty="0" smtClean="0">
                <a:latin typeface="Times New Roman" pitchFamily="18" charset="0"/>
                <a:cs typeface="Times New Roman" pitchFamily="18" charset="0"/>
              </a:rPr>
              <a:t>0</a:t>
            </a:r>
            <a:r>
              <a:rPr lang="en-US" sz="1800" b="1" dirty="0" smtClean="0">
                <a:latin typeface="Times New Roman" pitchFamily="18" charset="0"/>
                <a:cs typeface="Times New Roman" pitchFamily="18" charset="0"/>
              </a:rPr>
              <a:t>) is performed, since the record </a:t>
            </a:r>
            <a:r>
              <a:rPr lang="en-US" sz="1800" b="1" i="1" dirty="0" smtClean="0">
                <a:latin typeface="Times New Roman" pitchFamily="18" charset="0"/>
                <a:cs typeface="Times New Roman" pitchFamily="18" charset="0"/>
              </a:rPr>
              <a:t>&lt;T</a:t>
            </a:r>
            <a:r>
              <a:rPr lang="en-US" sz="1800" b="1" baseline="-25000" dirty="0" smtClean="0">
                <a:latin typeface="Times New Roman" pitchFamily="18" charset="0"/>
                <a:cs typeface="Times New Roman" pitchFamily="18" charset="0"/>
              </a:rPr>
              <a:t>0</a:t>
            </a:r>
            <a:r>
              <a:rPr lang="en-US" sz="1800" b="1" dirty="0" smtClean="0">
                <a:latin typeface="Times New Roman" pitchFamily="18" charset="0"/>
                <a:cs typeface="Times New Roman" pitchFamily="18" charset="0"/>
              </a:rPr>
              <a:t> commit</a:t>
            </a:r>
            <a:r>
              <a:rPr lang="en-US" sz="1800" b="1" i="1" dirty="0" smtClean="0">
                <a:latin typeface="Times New Roman" pitchFamily="18" charset="0"/>
                <a:cs typeface="Times New Roman" pitchFamily="18" charset="0"/>
              </a:rPr>
              <a:t>&gt; </a:t>
            </a:r>
            <a:r>
              <a:rPr lang="en-US" sz="1800" b="1" dirty="0" smtClean="0">
                <a:latin typeface="Times New Roman" pitchFamily="18" charset="0"/>
                <a:cs typeface="Times New Roman" pitchFamily="18" charset="0"/>
              </a:rPr>
              <a:t>appears in the log on the disk.</a:t>
            </a:r>
            <a:r>
              <a:rPr lang="en-US" sz="1800" dirty="0" smtClean="0">
                <a:latin typeface="Times New Roman" pitchFamily="18" charset="0"/>
                <a:cs typeface="Times New Roman" pitchFamily="18" charset="0"/>
              </a:rPr>
              <a:t> After this operation is executed, the values of accounts </a:t>
            </a:r>
            <a:r>
              <a:rPr lang="en-US" sz="1800" i="1"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and </a:t>
            </a:r>
            <a:r>
              <a:rPr lang="en-US" sz="1800" i="1" dirty="0" smtClean="0">
                <a:latin typeface="Times New Roman" pitchFamily="18" charset="0"/>
                <a:cs typeface="Times New Roman" pitchFamily="18" charset="0"/>
              </a:rPr>
              <a:t>B </a:t>
            </a:r>
            <a:r>
              <a:rPr lang="en-US" sz="1800" dirty="0" smtClean="0">
                <a:latin typeface="Times New Roman" pitchFamily="18" charset="0"/>
                <a:cs typeface="Times New Roman" pitchFamily="18" charset="0"/>
              </a:rPr>
              <a:t>are $950 and $2050, respectively. The value of account </a:t>
            </a:r>
            <a:r>
              <a:rPr lang="en-US" sz="1800" i="1" dirty="0" smtClean="0">
                <a:latin typeface="Times New Roman" pitchFamily="18" charset="0"/>
                <a:cs typeface="Times New Roman" pitchFamily="18" charset="0"/>
              </a:rPr>
              <a:t>C </a:t>
            </a:r>
            <a:r>
              <a:rPr lang="en-US" sz="1800" dirty="0" smtClean="0">
                <a:latin typeface="Times New Roman" pitchFamily="18" charset="0"/>
                <a:cs typeface="Times New Roman" pitchFamily="18" charset="0"/>
              </a:rPr>
              <a:t>remains $700. As before, the log records of the incomplete transaction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can be deleted from the log</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Deferred Database Modification Technique </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Finally, assume that a crash occurs just after the log record </a:t>
            </a:r>
            <a:r>
              <a:rPr lang="en-US" sz="1800" i="1" dirty="0" smtClean="0">
                <a:latin typeface="Times New Roman" pitchFamily="18" charset="0"/>
                <a:cs typeface="Times New Roman" pitchFamily="18" charset="0"/>
              </a:rPr>
              <a:t>&lt;T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commit</a:t>
            </a:r>
            <a:r>
              <a:rPr lang="en-US" sz="1800" i="1" dirty="0" smtClean="0">
                <a:latin typeface="Times New Roman" pitchFamily="18" charset="0"/>
                <a:cs typeface="Times New Roman" pitchFamily="18" charset="0"/>
              </a:rPr>
              <a:t>&gt; </a:t>
            </a:r>
            <a:r>
              <a:rPr lang="en-US" sz="1800" dirty="0" smtClean="0">
                <a:latin typeface="Times New Roman" pitchFamily="18" charset="0"/>
                <a:cs typeface="Times New Roman" pitchFamily="18" charset="0"/>
              </a:rPr>
              <a:t>is written to stable storage. The log at the time of this crash is as in Figure (c). When the system comes back up, two commit records are in the log: one for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and one for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Therefore, the system must perform operations </a:t>
            </a:r>
            <a:r>
              <a:rPr lang="en-US" sz="1800" i="1" dirty="0" smtClean="0">
                <a:latin typeface="Times New Roman" pitchFamily="18" charset="0"/>
                <a:cs typeface="Times New Roman" pitchFamily="18" charset="0"/>
              </a:rPr>
              <a:t>redo</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redo</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in the order in which their commit records appear in the log. After the system executes these operations, the values of accounts </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C </a:t>
            </a:r>
            <a:r>
              <a:rPr lang="en-US" sz="1800" dirty="0" smtClean="0">
                <a:latin typeface="Times New Roman" pitchFamily="18" charset="0"/>
                <a:cs typeface="Times New Roman" pitchFamily="18" charset="0"/>
              </a:rPr>
              <a:t>are $950, $2050, and $600, respectively.</a:t>
            </a:r>
          </a:p>
          <a:p>
            <a:pPr>
              <a:buNone/>
            </a:pPr>
            <a:r>
              <a:rPr lang="en-US" sz="18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38</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 for ensuring transaction atomicity</a:t>
            </a:r>
            <a:endParaRPr lang="en-US" sz="20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a:t>
            </a:r>
            <a:r>
              <a:rPr lang="en-US" sz="1800" b="1" dirty="0" smtClean="0">
                <a:latin typeface="Times New Roman" pitchFamily="18" charset="0"/>
                <a:cs typeface="Times New Roman" pitchFamily="18" charset="0"/>
              </a:rPr>
              <a:t>immediate-modification technique </a:t>
            </a:r>
            <a:r>
              <a:rPr lang="en-US" sz="1800" dirty="0" smtClean="0">
                <a:latin typeface="Times New Roman" pitchFamily="18" charset="0"/>
                <a:cs typeface="Times New Roman" pitchFamily="18" charset="0"/>
              </a:rPr>
              <a:t>allows database modifications to be output to the database while the transaction is still in the active state. Data modifications written by active transactions are called </a:t>
            </a:r>
            <a:r>
              <a:rPr lang="en-US" sz="1800" b="1" dirty="0" smtClean="0">
                <a:latin typeface="Times New Roman" pitchFamily="18" charset="0"/>
                <a:cs typeface="Times New Roman" pitchFamily="18" charset="0"/>
              </a:rPr>
              <a:t>uncommitted modifications</a:t>
            </a:r>
            <a:r>
              <a:rPr lang="en-US" sz="1800" dirty="0" smtClean="0">
                <a:latin typeface="Times New Roman" pitchFamily="18" charset="0"/>
                <a:cs typeface="Times New Roman" pitchFamily="18" charset="0"/>
              </a:rPr>
              <a:t>. In the event of a crash or a transaction failure, the system must use the old-value field of the log records to restore the modified data items to the value they had prior to the start of the transaction. The undo operation accomplishes this restoration</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39</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Classification of Failure</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There are various types of failure that may occur in a system:</a:t>
            </a:r>
          </a:p>
          <a:p>
            <a:pPr lvl="2">
              <a:buFontTx/>
              <a:buChar char="-"/>
            </a:pPr>
            <a:r>
              <a:rPr lang="en-US" sz="2800" b="1" dirty="0" smtClean="0">
                <a:latin typeface="Times New Roman" pitchFamily="18" charset="0"/>
                <a:cs typeface="Times New Roman" pitchFamily="18" charset="0"/>
              </a:rPr>
              <a:t>Transaction Failure</a:t>
            </a:r>
          </a:p>
          <a:p>
            <a:pPr lvl="2">
              <a:buFontTx/>
              <a:buChar char="-"/>
            </a:pPr>
            <a:r>
              <a:rPr lang="en-US" sz="2800" b="1" dirty="0" smtClean="0">
                <a:latin typeface="Times New Roman" pitchFamily="18" charset="0"/>
                <a:cs typeface="Times New Roman" pitchFamily="18" charset="0"/>
              </a:rPr>
              <a:t>System Crash</a:t>
            </a:r>
          </a:p>
          <a:p>
            <a:pPr lvl="2">
              <a:buFontTx/>
              <a:buChar char="-"/>
            </a:pPr>
            <a:r>
              <a:rPr lang="en-US" sz="2800" b="1" dirty="0" smtClean="0">
                <a:latin typeface="Times New Roman" pitchFamily="18" charset="0"/>
                <a:cs typeface="Times New Roman" pitchFamily="18" charset="0"/>
              </a:rPr>
              <a:t>Disk Failure</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Before a transaction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starts its execution, the system writes the record </a:t>
            </a:r>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to the log. During its execution, any write(</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operation by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t>
            </a:r>
            <a:r>
              <a:rPr lang="en-US" sz="2000" i="1" dirty="0" smtClean="0">
                <a:latin typeface="Times New Roman" pitchFamily="18" charset="0"/>
                <a:cs typeface="Times New Roman" pitchFamily="18" charset="0"/>
              </a:rPr>
              <a:t>preceded </a:t>
            </a:r>
            <a:r>
              <a:rPr lang="en-US" sz="2000" dirty="0" smtClean="0">
                <a:latin typeface="Times New Roman" pitchFamily="18" charset="0"/>
                <a:cs typeface="Times New Roman" pitchFamily="18" charset="0"/>
              </a:rPr>
              <a:t>by the writing of the appropriate new update record to the log. When </a:t>
            </a:r>
            <a:r>
              <a:rPr lang="en-US" sz="2000" i="1" dirty="0" smtClean="0">
                <a:latin typeface="Times New Roman" pitchFamily="18" charset="0"/>
                <a:cs typeface="Times New Roman" pitchFamily="18" charset="0"/>
              </a:rPr>
              <a: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partially commits, the system writes the record </a:t>
            </a:r>
            <a:r>
              <a:rPr lang="en-US" sz="2000" i="1" dirty="0" smtClean="0">
                <a:latin typeface="Times New Roman" pitchFamily="18" charset="0"/>
                <a:cs typeface="Times New Roman" pitchFamily="18" charset="0"/>
              </a:rPr>
              <a:t>&lt;T</a:t>
            </a:r>
            <a:r>
              <a:rPr lang="en-US" sz="2000" i="1" baseline="-25000" dirty="0" smtClean="0">
                <a:latin typeface="Times New Roman" pitchFamily="18" charset="0"/>
                <a:cs typeface="Times New Roman" pitchFamily="18" charset="0"/>
              </a:rPr>
              <a:t>i</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commit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to the log</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40</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As an illustration, let us reconsider our simplified banking system, with transactions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executed one after the other in the order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followed by </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The portion of the log containing the relevant information concerning these two transactions appears in Figure below.</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start&gt;</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A</a:t>
            </a:r>
            <a:r>
              <a:rPr lang="en-US" sz="1800" dirty="0" smtClean="0">
                <a:latin typeface="Times New Roman" pitchFamily="18" charset="0"/>
                <a:cs typeface="Times New Roman" pitchFamily="18" charset="0"/>
              </a:rPr>
              <a:t>, 1000, 950&gt;</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B</a:t>
            </a:r>
            <a:r>
              <a:rPr lang="en-US" sz="1800" dirty="0" smtClean="0">
                <a:latin typeface="Times New Roman" pitchFamily="18" charset="0"/>
                <a:cs typeface="Times New Roman" pitchFamily="18" charset="0"/>
              </a:rPr>
              <a:t>, 2000, 2050&gt;</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commit&gt;</a:t>
            </a:r>
          </a:p>
          <a:p>
            <a:pPr lvl="3">
              <a:buNone/>
            </a:pPr>
            <a:r>
              <a:rPr lang="en-US" sz="1800" dirty="0" smtClean="0">
                <a:latin typeface="Times New Roman" pitchFamily="18" charset="0"/>
                <a:cs typeface="Times New Roman" pitchFamily="18" charset="0"/>
              </a:rPr>
              <a:t> </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start&gt;</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700, 600&gt;</a:t>
            </a:r>
          </a:p>
          <a:p>
            <a:pPr lvl="3">
              <a:buNone/>
            </a:pPr>
            <a:r>
              <a:rPr lang="en-US" sz="1800" dirty="0" smtClean="0">
                <a:latin typeface="Times New Roman" pitchFamily="18" charset="0"/>
                <a:cs typeface="Times New Roman" pitchFamily="18" charset="0"/>
              </a:rPr>
              <a:t>	&lt;</a:t>
            </a:r>
            <a:r>
              <a:rPr lang="en-US" sz="1800" i="1"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commit&gt;</a:t>
            </a:r>
            <a:endParaRPr lang="en-US" sz="6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41</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following Figure shows one possible order in which the actual outputs took place in both the database system and the log as a result of the execution of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		     Log 				Database</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start&gt;</a:t>
            </a:r>
          </a:p>
          <a:p>
            <a:pPr lvl="1">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1000, 950&gt;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2000, 2050&gt;</a:t>
            </a:r>
          </a:p>
          <a:p>
            <a:pPr>
              <a:buNone/>
            </a:pPr>
            <a:r>
              <a:rPr lang="en-US" sz="1600" i="1" dirty="0" smtClean="0">
                <a:latin typeface="Times New Roman" pitchFamily="18" charset="0"/>
                <a:cs typeface="Times New Roman" pitchFamily="18" charset="0"/>
              </a:rPr>
              <a:t>						A </a:t>
            </a:r>
            <a:r>
              <a:rPr lang="en-US" sz="1600" dirty="0" smtClean="0">
                <a:latin typeface="Times New Roman" pitchFamily="18" charset="0"/>
                <a:cs typeface="Times New Roman" pitchFamily="18" charset="0"/>
              </a:rPr>
              <a:t>= 950</a:t>
            </a:r>
          </a:p>
          <a:p>
            <a:pPr>
              <a:buNone/>
            </a:pPr>
            <a:r>
              <a:rPr lang="en-US" sz="1600" i="1" dirty="0" smtClean="0">
                <a:latin typeface="Times New Roman" pitchFamily="18" charset="0"/>
                <a:cs typeface="Times New Roman" pitchFamily="18" charset="0"/>
              </a:rPr>
              <a:t>						B </a:t>
            </a:r>
            <a:r>
              <a:rPr lang="en-US" sz="1600" dirty="0" smtClean="0">
                <a:latin typeface="Times New Roman" pitchFamily="18" charset="0"/>
                <a:cs typeface="Times New Roman" pitchFamily="18" charset="0"/>
              </a:rPr>
              <a:t>= 2050</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commit&gt;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start&gt;</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700, 600&gt;</a:t>
            </a:r>
          </a:p>
          <a:p>
            <a:pPr>
              <a:buNone/>
            </a:pPr>
            <a:r>
              <a:rPr lang="en-US" sz="1600" i="1" dirty="0" smtClean="0">
                <a:latin typeface="Times New Roman" pitchFamily="18" charset="0"/>
                <a:cs typeface="Times New Roman" pitchFamily="18" charset="0"/>
              </a:rPr>
              <a:t>						C </a:t>
            </a:r>
            <a:r>
              <a:rPr lang="en-US" sz="1600" dirty="0" smtClean="0">
                <a:latin typeface="Times New Roman" pitchFamily="18" charset="0"/>
                <a:cs typeface="Times New Roman" pitchFamily="18" charset="0"/>
              </a:rPr>
              <a:t>= 600</a:t>
            </a:r>
          </a:p>
          <a:p>
            <a:pPr>
              <a:buNone/>
            </a:pPr>
            <a:r>
              <a:rPr lang="en-US" sz="1600" dirty="0" smtClean="0">
                <a:latin typeface="Times New Roman" pitchFamily="18" charset="0"/>
                <a:cs typeface="Times New Roman" pitchFamily="18" charset="0"/>
              </a:rPr>
              <a:t>		&lt;</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commit&gt;</a:t>
            </a:r>
          </a:p>
          <a:p>
            <a:pPr>
              <a:buNone/>
            </a:pPr>
            <a:r>
              <a:rPr lang="en-US" sz="1600" b="1" dirty="0" smtClean="0">
                <a:latin typeface="Times New Roman" pitchFamily="18" charset="0"/>
                <a:cs typeface="Times New Roman" pitchFamily="18" charset="0"/>
              </a:rPr>
              <a:t>		Figure: </a:t>
            </a:r>
            <a:r>
              <a:rPr lang="en-US" sz="1600" dirty="0" smtClean="0">
                <a:latin typeface="Times New Roman" pitchFamily="18" charset="0"/>
                <a:cs typeface="Times New Roman" pitchFamily="18" charset="0"/>
              </a:rPr>
              <a:t>State of system log and database corresponding to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0</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T</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42</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Using the log, the system can handle any failure that does not result in the loss of information in nonvolatile storage. The recovery scheme uses two recovery procedures:</a:t>
            </a:r>
          </a:p>
          <a:p>
            <a:pPr algn="just">
              <a:buNone/>
            </a:pPr>
            <a:r>
              <a:rPr lang="en-US" sz="1600" dirty="0" smtClean="0">
                <a:latin typeface="Times New Roman" pitchFamily="18" charset="0"/>
                <a:cs typeface="Times New Roman" pitchFamily="18" charset="0"/>
              </a:rPr>
              <a:t> </a:t>
            </a:r>
          </a:p>
          <a:p>
            <a:pPr lvl="0" algn="just">
              <a:buNone/>
            </a:pPr>
            <a:r>
              <a:rPr lang="en-US" sz="16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undo</a:t>
            </a:r>
            <a:r>
              <a:rPr lang="en-US" sz="1600" b="1" dirty="0" smtClean="0">
                <a:latin typeface="Times New Roman" pitchFamily="18" charset="0"/>
                <a:cs typeface="Times New Roman" pitchFamily="18" charset="0"/>
              </a:rPr>
              <a:t>(</a:t>
            </a:r>
            <a:r>
              <a:rPr lang="en-US" sz="1600" b="1" i="1" dirty="0" smtClean="0">
                <a:latin typeface="Times New Roman" pitchFamily="18" charset="0"/>
                <a:cs typeface="Times New Roman" pitchFamily="18" charset="0"/>
              </a:rPr>
              <a:t>T</a:t>
            </a:r>
            <a:r>
              <a:rPr lang="en-US" sz="1600" b="1" i="1" baseline="-25000" dirty="0" smtClean="0">
                <a:latin typeface="Times New Roman" pitchFamily="18" charset="0"/>
                <a:cs typeface="Times New Roman" pitchFamily="18" charset="0"/>
              </a:rPr>
              <a:t>i</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restores the value of all data items updated by transaction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 the old values.</a:t>
            </a:r>
          </a:p>
          <a:p>
            <a:pPr lvl="0" algn="just">
              <a:buNone/>
            </a:pPr>
            <a:r>
              <a:rPr lang="en-US" sz="1600" dirty="0" smtClean="0">
                <a:latin typeface="Times New Roman" pitchFamily="18" charset="0"/>
                <a:cs typeface="Times New Roman" pitchFamily="18" charset="0"/>
              </a:rPr>
              <a:t>	</a:t>
            </a:r>
            <a:r>
              <a:rPr lang="en-US" sz="1600" b="1" i="1" dirty="0" smtClean="0">
                <a:latin typeface="Times New Roman" pitchFamily="18" charset="0"/>
                <a:cs typeface="Times New Roman" pitchFamily="18" charset="0"/>
              </a:rPr>
              <a:t>redo</a:t>
            </a:r>
            <a:r>
              <a:rPr lang="en-US" sz="1600" b="1" dirty="0" smtClean="0">
                <a:latin typeface="Times New Roman" pitchFamily="18" charset="0"/>
                <a:cs typeface="Times New Roman" pitchFamily="18" charset="0"/>
              </a:rPr>
              <a:t>(</a:t>
            </a:r>
            <a:r>
              <a:rPr lang="en-US" sz="1600" b="1" i="1" dirty="0" smtClean="0">
                <a:latin typeface="Times New Roman" pitchFamily="18" charset="0"/>
                <a:cs typeface="Times New Roman" pitchFamily="18" charset="0"/>
              </a:rPr>
              <a:t>T</a:t>
            </a:r>
            <a:r>
              <a:rPr lang="en-US" sz="1600" b="1" i="1" baseline="-25000" dirty="0" smtClean="0">
                <a:latin typeface="Times New Roman" pitchFamily="18" charset="0"/>
                <a:cs typeface="Times New Roman" pitchFamily="18" charset="0"/>
              </a:rPr>
              <a:t>i</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sets the value of all data items updated by transaction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 the new values.</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The set of data items updated by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and their respective old and new values can be found in the log. After a failure has occurred, the recovery scheme consults the log to determine which transactions need to be redone, and which need to be undone:</a:t>
            </a:r>
          </a:p>
          <a:p>
            <a:pPr lvl="0" algn="just">
              <a:buNone/>
            </a:pPr>
            <a:endParaRPr lang="en-US" sz="1600" dirty="0" smtClean="0">
              <a:latin typeface="Times New Roman" pitchFamily="18" charset="0"/>
              <a:cs typeface="Times New Roman" pitchFamily="18" charset="0"/>
            </a:endParaRPr>
          </a:p>
          <a:p>
            <a:pPr lvl="0" algn="just">
              <a:buNone/>
            </a:pPr>
            <a:r>
              <a:rPr lang="en-US" sz="1600" dirty="0" smtClean="0">
                <a:latin typeface="Times New Roman" pitchFamily="18" charset="0"/>
                <a:cs typeface="Times New Roman" pitchFamily="18" charset="0"/>
              </a:rPr>
              <a:t>	- Transaction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needs to be </a:t>
            </a:r>
            <a:r>
              <a:rPr lang="en-US" sz="1600" i="1" dirty="0" smtClean="0">
                <a:latin typeface="Times New Roman" pitchFamily="18" charset="0"/>
                <a:cs typeface="Times New Roman" pitchFamily="18" charset="0"/>
              </a:rPr>
              <a:t>undone</a:t>
            </a:r>
            <a:r>
              <a:rPr lang="en-US" sz="1600" dirty="0" smtClean="0">
                <a:latin typeface="Times New Roman" pitchFamily="18" charset="0"/>
                <a:cs typeface="Times New Roman" pitchFamily="18" charset="0"/>
              </a:rPr>
              <a:t> if the log contains the record </a:t>
            </a:r>
            <a:r>
              <a:rPr lang="en-US" sz="1600" i="1" dirty="0" smtClean="0">
                <a:latin typeface="Times New Roman" pitchFamily="18" charset="0"/>
                <a:cs typeface="Times New Roman" pitchFamily="18" charset="0"/>
              </a:rPr>
              <a:t>&lt;T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start</a:t>
            </a:r>
            <a:r>
              <a:rPr lang="en-US" sz="1600" i="1"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 but does not contain the record </a:t>
            </a:r>
            <a:r>
              <a:rPr lang="en-US" sz="1600" i="1" dirty="0" smtClean="0">
                <a:latin typeface="Times New Roman" pitchFamily="18" charset="0"/>
                <a:cs typeface="Times New Roman" pitchFamily="18" charset="0"/>
              </a:rPr>
              <a:t>&lt;T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commit</a:t>
            </a:r>
            <a:r>
              <a:rPr lang="en-US" sz="1600" i="1"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 Transaction </a:t>
            </a:r>
            <a:r>
              <a:rPr lang="en-US" sz="1600" i="1" dirty="0" smtClean="0">
                <a:latin typeface="Times New Roman" pitchFamily="18" charset="0"/>
                <a:cs typeface="Times New Roman" pitchFamily="18" charset="0"/>
              </a:rPr>
              <a: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needs to be </a:t>
            </a:r>
            <a:r>
              <a:rPr lang="en-US" sz="1600" i="1" dirty="0" smtClean="0">
                <a:latin typeface="Times New Roman" pitchFamily="18" charset="0"/>
                <a:cs typeface="Times New Roman" pitchFamily="18" charset="0"/>
              </a:rPr>
              <a:t>redone</a:t>
            </a:r>
            <a:r>
              <a:rPr lang="en-US" sz="1600" dirty="0" smtClean="0">
                <a:latin typeface="Times New Roman" pitchFamily="18" charset="0"/>
                <a:cs typeface="Times New Roman" pitchFamily="18" charset="0"/>
              </a:rPr>
              <a:t> if the log contains both the record </a:t>
            </a:r>
            <a:r>
              <a:rPr lang="en-US" sz="1600" i="1" dirty="0" smtClean="0">
                <a:latin typeface="Times New Roman" pitchFamily="18" charset="0"/>
                <a:cs typeface="Times New Roman" pitchFamily="18" charset="0"/>
              </a:rPr>
              <a:t>&lt;T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start</a:t>
            </a:r>
            <a:r>
              <a:rPr lang="en-US" sz="1600" i="1" dirty="0" smtClean="0">
                <a:latin typeface="Times New Roman" pitchFamily="18" charset="0"/>
                <a:cs typeface="Times New Roman" pitchFamily="18" charset="0"/>
              </a:rPr>
              <a:t>&gt; </a:t>
            </a:r>
            <a:r>
              <a:rPr lang="en-US" sz="1600" dirty="0" smtClean="0">
                <a:latin typeface="Times New Roman" pitchFamily="18" charset="0"/>
                <a:cs typeface="Times New Roman" pitchFamily="18" charset="0"/>
              </a:rPr>
              <a:t>and the record </a:t>
            </a:r>
            <a:r>
              <a:rPr lang="en-US" sz="1600" i="1" dirty="0" smtClean="0">
                <a:latin typeface="Times New Roman" pitchFamily="18" charset="0"/>
                <a:cs typeface="Times New Roman" pitchFamily="18" charset="0"/>
              </a:rPr>
              <a:t>&lt;T</a:t>
            </a:r>
            <a:r>
              <a:rPr lang="en-US" sz="1600" i="1" baseline="-25000" dirty="0" smtClean="0">
                <a:latin typeface="Times New Roman" pitchFamily="18" charset="0"/>
                <a:cs typeface="Times New Roman" pitchFamily="18" charset="0"/>
              </a:rPr>
              <a:t>i</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commit</a:t>
            </a:r>
            <a:r>
              <a:rPr lang="en-US" sz="1600" i="1" dirty="0" smtClean="0">
                <a:latin typeface="Times New Roman" pitchFamily="18" charset="0"/>
                <a:cs typeface="Times New Roman" pitchFamily="18" charset="0"/>
              </a:rPr>
              <a:t>&gt;</a:t>
            </a:r>
            <a:r>
              <a:rPr lang="en-US" sz="16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43</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As an illustration, suppose that the system crashes before the completion of the transactions. We consider the following three cases. The state of the logs for each of these cases appears in the following Figure.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a:p>
            <a:pPr lvl="0">
              <a:buNone/>
            </a:pPr>
            <a:r>
              <a:rPr lang="en-US" sz="1600" dirty="0" smtClean="0">
                <a:latin typeface="Times New Roman" pitchFamily="18" charset="0"/>
                <a:cs typeface="Times New Roman" pitchFamily="18" charset="0"/>
              </a:rPr>
              <a:t>	</a:t>
            </a: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endParaRPr lang="en-US" sz="1600" dirty="0" smtClean="0">
              <a:latin typeface="Times New Roman" pitchFamily="18" charset="0"/>
              <a:cs typeface="Times New Roman" pitchFamily="18" charset="0"/>
            </a:endParaRPr>
          </a:p>
          <a:p>
            <a:pPr lvl="0">
              <a:buNone/>
            </a:pPr>
            <a:r>
              <a:rPr lang="en-US" sz="1600" b="1" dirty="0" smtClean="0">
                <a:latin typeface="Times New Roman" pitchFamily="18" charset="0"/>
                <a:cs typeface="Times New Roman" pitchFamily="18" charset="0"/>
              </a:rPr>
              <a:t>			Figure: </a:t>
            </a:r>
            <a:r>
              <a:rPr lang="en-US" sz="1600" dirty="0" smtClean="0">
                <a:latin typeface="Times New Roman" pitchFamily="18" charset="0"/>
                <a:cs typeface="Times New Roman" pitchFamily="18" charset="0"/>
              </a:rPr>
              <a:t>The log shown at three different times.</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44</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1" name="Table 10"/>
          <p:cNvGraphicFramePr>
            <a:graphicFrameLocks noGrp="1"/>
          </p:cNvGraphicFramePr>
          <p:nvPr/>
        </p:nvGraphicFramePr>
        <p:xfrm>
          <a:off x="1447800" y="3065081"/>
          <a:ext cx="5869305" cy="2208276"/>
        </p:xfrm>
        <a:graphic>
          <a:graphicData uri="http://schemas.openxmlformats.org/drawingml/2006/table">
            <a:tbl>
              <a:tblPr/>
              <a:tblGrid>
                <a:gridCol w="1956435"/>
                <a:gridCol w="1956435"/>
                <a:gridCol w="1956435"/>
              </a:tblGrid>
              <a:tr h="0">
                <a:tc>
                  <a:txBody>
                    <a:bodyPr/>
                    <a:lstStyle/>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dirty="0">
                          <a:latin typeface="Times New Roman"/>
                          <a:ea typeface="Times New Roman"/>
                          <a:cs typeface="Times New Roman"/>
                        </a:rPr>
                        <a:t>start&gt;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A</a:t>
                      </a:r>
                      <a:r>
                        <a:rPr lang="en-US" sz="1400" dirty="0">
                          <a:latin typeface="Times New Roman"/>
                          <a:ea typeface="Palatino-Roman"/>
                          <a:cs typeface="Times New Roman"/>
                        </a:rPr>
                        <a:t>, 1000, 950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B</a:t>
                      </a:r>
                      <a:r>
                        <a:rPr lang="en-US" sz="1400" dirty="0">
                          <a:latin typeface="Times New Roman"/>
                          <a:ea typeface="Palatino-Roman"/>
                          <a:cs typeface="Times New Roman"/>
                        </a:rPr>
                        <a:t>, 2000, 2050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gn="ctr">
                        <a:lnSpc>
                          <a:spcPct val="115000"/>
                        </a:lnSpc>
                        <a:spcBef>
                          <a:spcPts val="0"/>
                        </a:spcBef>
                        <a:spcAft>
                          <a:spcPts val="0"/>
                        </a:spcAft>
                      </a:pPr>
                      <a:r>
                        <a:rPr lang="en-US" sz="1400" dirty="0">
                          <a:latin typeface="Times New Roman"/>
                          <a:ea typeface="Times New Roman"/>
                          <a:cs typeface="Times New Roman"/>
                        </a:rPr>
                        <a:t>(a)</a:t>
                      </a:r>
                      <a:endParaRPr lang="en-US" sz="1400" dirty="0">
                        <a:latin typeface="Calibri"/>
                        <a:ea typeface="Times New Roman"/>
                        <a:cs typeface="Times New Roman"/>
                      </a:endParaRPr>
                    </a:p>
                  </a:txBody>
                  <a:tcPr marL="68580" marR="68580" marT="0" marB="0" anchor="ctr">
                    <a:lnL>
                      <a:noFill/>
                    </a:lnL>
                    <a:lnR>
                      <a:noFill/>
                    </a:lnR>
                    <a:lnT>
                      <a:noFill/>
                    </a:lnT>
                    <a:lnB>
                      <a:noFill/>
                    </a:lnB>
                  </a:tcPr>
                </a:tc>
                <a:tc>
                  <a:txBody>
                    <a:bodyPr/>
                    <a:lstStyle/>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dirty="0">
                          <a:latin typeface="Times New Roman"/>
                          <a:ea typeface="Times New Roman"/>
                          <a:cs typeface="Times New Roman"/>
                        </a:rPr>
                        <a:t>start&gt;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A</a:t>
                      </a:r>
                      <a:r>
                        <a:rPr lang="en-US" sz="1400" dirty="0">
                          <a:latin typeface="Times New Roman"/>
                          <a:ea typeface="Palatino-Roman"/>
                          <a:cs typeface="Times New Roman"/>
                        </a:rPr>
                        <a:t>, 1000, 950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B</a:t>
                      </a:r>
                      <a:r>
                        <a:rPr lang="en-US" sz="1400" dirty="0">
                          <a:latin typeface="Times New Roman"/>
                          <a:ea typeface="Palatino-Roman"/>
                          <a:cs typeface="Times New Roman"/>
                        </a:rPr>
                        <a:t>, 2000, 2050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dirty="0">
                          <a:latin typeface="Times New Roman"/>
                          <a:ea typeface="Times New Roman"/>
                          <a:cs typeface="Times New Roman"/>
                        </a:rPr>
                        <a:t>commit&gt;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1</a:t>
                      </a:r>
                      <a:r>
                        <a:rPr lang="en-US" sz="1400" dirty="0">
                          <a:latin typeface="Times New Roman"/>
                          <a:ea typeface="Palatino-Roman"/>
                          <a:cs typeface="Times New Roman"/>
                        </a:rPr>
                        <a:t> </a:t>
                      </a:r>
                      <a:r>
                        <a:rPr lang="en-US" sz="1400" dirty="0">
                          <a:latin typeface="Times New Roman"/>
                          <a:ea typeface="Times New Roman"/>
                          <a:cs typeface="Times New Roman"/>
                        </a:rPr>
                        <a:t>start&gt;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1</a:t>
                      </a:r>
                      <a:r>
                        <a:rPr lang="en-US" sz="1400" dirty="0">
                          <a:latin typeface="Times New Roman"/>
                          <a:ea typeface="Palatino-Roman"/>
                          <a:cs typeface="Times New Roman"/>
                        </a:rPr>
                        <a:t>, </a:t>
                      </a:r>
                      <a:r>
                        <a:rPr lang="en-US" sz="1400" i="1" dirty="0">
                          <a:latin typeface="Times New Roman"/>
                          <a:ea typeface="Times New Roman"/>
                          <a:cs typeface="Times New Roman"/>
                        </a:rPr>
                        <a:t>C</a:t>
                      </a:r>
                      <a:r>
                        <a:rPr lang="en-US" sz="1400" dirty="0">
                          <a:latin typeface="Times New Roman"/>
                          <a:ea typeface="Palatino-Roman"/>
                          <a:cs typeface="Times New Roman"/>
                        </a:rPr>
                        <a:t>, 700, 600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gn="ctr">
                        <a:lnSpc>
                          <a:spcPct val="115000"/>
                        </a:lnSpc>
                        <a:spcBef>
                          <a:spcPts val="0"/>
                        </a:spcBef>
                        <a:spcAft>
                          <a:spcPts val="0"/>
                        </a:spcAft>
                      </a:pPr>
                      <a:r>
                        <a:rPr lang="en-US" sz="1400" dirty="0">
                          <a:latin typeface="Times New Roman"/>
                          <a:ea typeface="Times New Roman"/>
                          <a:cs typeface="Times New Roman"/>
                        </a:rPr>
                        <a:t>(b)</a:t>
                      </a:r>
                      <a:endParaRPr lang="en-US" sz="1400" dirty="0">
                        <a:latin typeface="Calibri"/>
                        <a:ea typeface="Times New Roman"/>
                        <a:cs typeface="Times New Roman"/>
                      </a:endParaRPr>
                    </a:p>
                  </a:txBody>
                  <a:tcPr marL="68580" marR="68580" marT="0" marB="0" anchor="ctr">
                    <a:lnL>
                      <a:noFill/>
                    </a:lnL>
                    <a:lnR>
                      <a:noFill/>
                    </a:lnR>
                    <a:lnT>
                      <a:noFill/>
                    </a:lnT>
                    <a:lnB>
                      <a:noFill/>
                    </a:lnB>
                  </a:tcPr>
                </a:tc>
                <a:tc>
                  <a:txBody>
                    <a:bodyPr/>
                    <a:lstStyle/>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dirty="0">
                          <a:latin typeface="Times New Roman"/>
                          <a:ea typeface="Times New Roman"/>
                          <a:cs typeface="Times New Roman"/>
                        </a:rPr>
                        <a:t>start&gt;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A</a:t>
                      </a:r>
                      <a:r>
                        <a:rPr lang="en-US" sz="1400" dirty="0">
                          <a:latin typeface="Times New Roman"/>
                          <a:ea typeface="Palatino-Roman"/>
                          <a:cs typeface="Times New Roman"/>
                        </a:rPr>
                        <a:t>, 1000, 950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i="1" dirty="0">
                          <a:latin typeface="Times New Roman"/>
                          <a:ea typeface="Times New Roman"/>
                          <a:cs typeface="Times New Roman"/>
                        </a:rPr>
                        <a:t>B</a:t>
                      </a:r>
                      <a:r>
                        <a:rPr lang="en-US" sz="1400" dirty="0">
                          <a:latin typeface="Times New Roman"/>
                          <a:ea typeface="Palatino-Roman"/>
                          <a:cs typeface="Times New Roman"/>
                        </a:rPr>
                        <a:t>, 2000, 2050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0</a:t>
                      </a:r>
                      <a:r>
                        <a:rPr lang="en-US" sz="1400" dirty="0">
                          <a:latin typeface="Times New Roman"/>
                          <a:ea typeface="Palatino-Roman"/>
                          <a:cs typeface="Times New Roman"/>
                        </a:rPr>
                        <a:t> </a:t>
                      </a:r>
                      <a:r>
                        <a:rPr lang="en-US" sz="1400" dirty="0">
                          <a:latin typeface="Times New Roman"/>
                          <a:ea typeface="Times New Roman"/>
                          <a:cs typeface="Times New Roman"/>
                        </a:rPr>
                        <a:t>commit&gt;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1</a:t>
                      </a:r>
                      <a:r>
                        <a:rPr lang="en-US" sz="1400" dirty="0">
                          <a:latin typeface="Times New Roman"/>
                          <a:ea typeface="Palatino-Roman"/>
                          <a:cs typeface="Times New Roman"/>
                        </a:rPr>
                        <a:t> </a:t>
                      </a:r>
                      <a:r>
                        <a:rPr lang="en-US" sz="1400" dirty="0">
                          <a:latin typeface="Times New Roman"/>
                          <a:ea typeface="Times New Roman"/>
                          <a:cs typeface="Times New Roman"/>
                        </a:rPr>
                        <a:t>start&gt;</a:t>
                      </a:r>
                      <a:endParaRPr lang="en-US" sz="1400" dirty="0">
                        <a:latin typeface="Calibri"/>
                        <a:ea typeface="Times New Roman"/>
                        <a:cs typeface="Times New Roman"/>
                      </a:endParaRPr>
                    </a:p>
                    <a:p>
                      <a:pPr marL="457200" marR="0">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1</a:t>
                      </a:r>
                      <a:r>
                        <a:rPr lang="en-US" sz="1400" dirty="0">
                          <a:latin typeface="Times New Roman"/>
                          <a:ea typeface="Palatino-Roman"/>
                          <a:cs typeface="Times New Roman"/>
                        </a:rPr>
                        <a:t>, </a:t>
                      </a:r>
                      <a:r>
                        <a:rPr lang="en-US" sz="1400" i="1" dirty="0">
                          <a:latin typeface="Times New Roman"/>
                          <a:ea typeface="Times New Roman"/>
                          <a:cs typeface="Times New Roman"/>
                        </a:rPr>
                        <a:t>C</a:t>
                      </a:r>
                      <a:r>
                        <a:rPr lang="en-US" sz="1400" dirty="0">
                          <a:latin typeface="Times New Roman"/>
                          <a:ea typeface="Palatino-Roman"/>
                          <a:cs typeface="Times New Roman"/>
                        </a:rPr>
                        <a:t>, 700. 600</a:t>
                      </a:r>
                      <a:r>
                        <a:rPr lang="en-US" sz="1400" dirty="0">
                          <a:latin typeface="Times New Roman"/>
                          <a:ea typeface="Times New Roman"/>
                          <a:cs typeface="Times New Roman"/>
                        </a:rPr>
                        <a:t>&gt;</a:t>
                      </a:r>
                      <a:endParaRPr lang="en-US" sz="1400" dirty="0">
                        <a:latin typeface="Calibri"/>
                        <a:ea typeface="Times New Roman"/>
                        <a:cs typeface="Times New Roman"/>
                      </a:endParaRPr>
                    </a:p>
                    <a:p>
                      <a:pPr marL="0" marR="0" algn="ctr">
                        <a:lnSpc>
                          <a:spcPct val="115000"/>
                        </a:lnSpc>
                        <a:spcBef>
                          <a:spcPts val="0"/>
                        </a:spcBef>
                        <a:spcAft>
                          <a:spcPts val="0"/>
                        </a:spcAft>
                      </a:pPr>
                      <a:r>
                        <a:rPr lang="en-US" sz="1400" dirty="0">
                          <a:latin typeface="Times New Roman"/>
                          <a:ea typeface="Times New Roman"/>
                          <a:cs typeface="Times New Roman"/>
                        </a:rPr>
                        <a:t>&lt;</a:t>
                      </a:r>
                      <a:r>
                        <a:rPr lang="en-US" sz="1400" i="1" dirty="0">
                          <a:latin typeface="Times New Roman"/>
                          <a:ea typeface="Times New Roman"/>
                          <a:cs typeface="Times New Roman"/>
                        </a:rPr>
                        <a:t>T</a:t>
                      </a:r>
                      <a:r>
                        <a:rPr lang="en-US" sz="1400" baseline="-25000" dirty="0">
                          <a:latin typeface="Times New Roman"/>
                          <a:ea typeface="Palatino-Roman"/>
                          <a:cs typeface="Times New Roman"/>
                        </a:rPr>
                        <a:t>1</a:t>
                      </a:r>
                      <a:r>
                        <a:rPr lang="en-US" sz="1400" dirty="0">
                          <a:latin typeface="Times New Roman"/>
                          <a:ea typeface="Palatino-Roman"/>
                          <a:cs typeface="Times New Roman"/>
                        </a:rPr>
                        <a:t> </a:t>
                      </a:r>
                      <a:r>
                        <a:rPr lang="en-US" sz="1400" dirty="0">
                          <a:latin typeface="Times New Roman"/>
                          <a:ea typeface="Times New Roman"/>
                          <a:cs typeface="Times New Roman"/>
                        </a:rPr>
                        <a:t>commit&gt;</a:t>
                      </a:r>
                      <a:endParaRPr lang="en-US" sz="1400" dirty="0">
                        <a:latin typeface="Calibri"/>
                        <a:ea typeface="Times New Roman"/>
                        <a:cs typeface="Times New Roman"/>
                      </a:endParaRPr>
                    </a:p>
                    <a:p>
                      <a:pPr marL="0" marR="0" algn="ctr">
                        <a:lnSpc>
                          <a:spcPct val="115000"/>
                        </a:lnSpc>
                        <a:spcBef>
                          <a:spcPts val="0"/>
                        </a:spcBef>
                        <a:spcAft>
                          <a:spcPts val="0"/>
                        </a:spcAft>
                      </a:pPr>
                      <a:r>
                        <a:rPr lang="en-US" sz="1400" dirty="0">
                          <a:latin typeface="Times New Roman"/>
                          <a:ea typeface="Times New Roman"/>
                          <a:cs typeface="Times New Roman"/>
                        </a:rPr>
                        <a:t>(c)</a:t>
                      </a:r>
                      <a:endParaRPr lang="en-US" sz="1400" dirty="0">
                        <a:latin typeface="Calibri"/>
                        <a:ea typeface="Times New Roman"/>
                        <a:cs typeface="Times New Roman"/>
                      </a:endParaRPr>
                    </a:p>
                  </a:txBody>
                  <a:tcPr marL="68580" marR="68580" marT="0"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First, let us assume that the crash occurs just after the log record for the step write(</a:t>
            </a:r>
            <a:r>
              <a:rPr lang="en-US" sz="2000" i="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of transaction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has been written to stable storage (Figure a). When the system comes back up, it finds the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in the log, but no corresponding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record. Thus, transaction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must be </a:t>
            </a:r>
            <a:r>
              <a:rPr lang="en-US" sz="2000" i="1" dirty="0" smtClean="0">
                <a:latin typeface="Times New Roman" pitchFamily="18" charset="0"/>
                <a:cs typeface="Times New Roman" pitchFamily="18" charset="0"/>
              </a:rPr>
              <a:t>undone</a:t>
            </a:r>
            <a:r>
              <a:rPr lang="en-US" sz="2000" dirty="0" smtClean="0">
                <a:latin typeface="Times New Roman" pitchFamily="18" charset="0"/>
                <a:cs typeface="Times New Roman" pitchFamily="18" charset="0"/>
              </a:rPr>
              <a:t>, so an </a:t>
            </a:r>
            <a:r>
              <a:rPr lang="en-US" sz="2000" i="1" dirty="0" smtClean="0">
                <a:latin typeface="Times New Roman" pitchFamily="18" charset="0"/>
                <a:cs typeface="Times New Roman" pitchFamily="18" charset="0"/>
              </a:rPr>
              <a:t>undo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is performed. As a result, the values in accounts </a:t>
            </a:r>
            <a:r>
              <a:rPr lang="en-US" sz="2000" i="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and </a:t>
            </a:r>
            <a:r>
              <a:rPr lang="en-US" sz="2000" i="1"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(on the disk) are restored to $1000 and $2000, respectively.</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Next, let us assume that the crash comes just after the log record for the step write(</a:t>
            </a:r>
            <a:r>
              <a:rPr lang="en-US" sz="2000" i="1"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of transaction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has been written to stable storage (Figure b). When the system comes back up, two recovery actions need to be taken. The operation </a:t>
            </a:r>
            <a:r>
              <a:rPr lang="en-US" sz="2000" i="1" dirty="0" smtClean="0">
                <a:latin typeface="Times New Roman" pitchFamily="18" charset="0"/>
                <a:cs typeface="Times New Roman" pitchFamily="18" charset="0"/>
              </a:rPr>
              <a:t>undo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must be performed, since the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appears in the log, but there is no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The operation </a:t>
            </a:r>
            <a:r>
              <a:rPr lang="en-US" sz="2000" i="1" dirty="0" smtClean="0">
                <a:latin typeface="Times New Roman" pitchFamily="18" charset="0"/>
                <a:cs typeface="Times New Roman" pitchFamily="18" charset="0"/>
              </a:rPr>
              <a:t>redo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must be performed, since the log contains both the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and the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At the end of the entire recovery procedure, the values of accounts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are $950, $2050, and $700, respectively. The </a:t>
            </a:r>
            <a:r>
              <a:rPr lang="en-US" sz="2000" i="1" dirty="0" smtClean="0">
                <a:latin typeface="Times New Roman" pitchFamily="18" charset="0"/>
                <a:cs typeface="Times New Roman" pitchFamily="18" charset="0"/>
              </a:rPr>
              <a:t>undo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operation is performed before the </a:t>
            </a:r>
            <a:r>
              <a:rPr lang="en-US" sz="2000" i="1" dirty="0" smtClean="0">
                <a:latin typeface="Times New Roman" pitchFamily="18" charset="0"/>
                <a:cs typeface="Times New Roman" pitchFamily="18" charset="0"/>
              </a:rPr>
              <a:t>redo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The order of doing </a:t>
            </a:r>
            <a:r>
              <a:rPr lang="en-US" sz="2000" i="1" dirty="0" smtClean="0">
                <a:latin typeface="Times New Roman" pitchFamily="18" charset="0"/>
                <a:cs typeface="Times New Roman" pitchFamily="18" charset="0"/>
              </a:rPr>
              <a:t>undo</a:t>
            </a:r>
            <a:r>
              <a:rPr lang="en-US" sz="2000" dirty="0" smtClean="0">
                <a:latin typeface="Times New Roman" pitchFamily="18" charset="0"/>
                <a:cs typeface="Times New Roman" pitchFamily="18" charset="0"/>
              </a:rPr>
              <a:t> operations first, and then </a:t>
            </a:r>
            <a:r>
              <a:rPr lang="en-US" sz="2000" i="1" dirty="0" smtClean="0">
                <a:latin typeface="Times New Roman" pitchFamily="18" charset="0"/>
                <a:cs typeface="Times New Roman" pitchFamily="18" charset="0"/>
              </a:rPr>
              <a:t>redo</a:t>
            </a:r>
            <a:r>
              <a:rPr lang="en-US" sz="2000" dirty="0" smtClean="0">
                <a:latin typeface="Times New Roman" pitchFamily="18" charset="0"/>
                <a:cs typeface="Times New Roman" pitchFamily="18" charset="0"/>
              </a:rPr>
              <a:t> operations, is important for the recovery algorithm</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7243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Immediate Database Modification Technique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Finally, let us assume that the crash occurs just after the log record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has been written to stable storage (Figure c). When the system comes back up, both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need to be </a:t>
            </a:r>
            <a:r>
              <a:rPr lang="en-US" sz="2000" i="1" dirty="0" smtClean="0">
                <a:latin typeface="Times New Roman" pitchFamily="18" charset="0"/>
                <a:cs typeface="Times New Roman" pitchFamily="18" charset="0"/>
              </a:rPr>
              <a:t>redone</a:t>
            </a:r>
            <a:r>
              <a:rPr lang="en-US" sz="2000" dirty="0" smtClean="0">
                <a:latin typeface="Times New Roman" pitchFamily="18" charset="0"/>
                <a:cs typeface="Times New Roman" pitchFamily="18" charset="0"/>
              </a:rPr>
              <a:t>, since the records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and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appear in the log, as do the records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start</a:t>
            </a:r>
            <a:r>
              <a:rPr lang="en-US" sz="2000" i="1"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rPr>
              <a:t>and </a:t>
            </a:r>
            <a:r>
              <a:rPr lang="en-US" sz="2000" i="1" dirty="0" smtClean="0">
                <a:latin typeface="Times New Roman" pitchFamily="18" charset="0"/>
                <a:cs typeface="Times New Roman" pitchFamily="18" charset="0"/>
              </a:rPr>
              <a:t>&lt;T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commit</a:t>
            </a:r>
            <a:r>
              <a:rPr lang="en-US" sz="2000" i="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After the system performs the recovery procedures </a:t>
            </a:r>
            <a:r>
              <a:rPr lang="en-US" sz="2000" i="1" dirty="0" smtClean="0">
                <a:latin typeface="Times New Roman" pitchFamily="18" charset="0"/>
                <a:cs typeface="Times New Roman" pitchFamily="18" charset="0"/>
              </a:rPr>
              <a:t>redo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redo</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the values in accounts </a:t>
            </a:r>
            <a:r>
              <a:rPr lang="en-US" sz="2000" i="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B</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are $950, $2050, and $600, respectively.</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0"/>
            <a:ext cx="8229600" cy="4571999"/>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Classification of Failure</a:t>
            </a: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Transaction Failure. </a:t>
            </a:r>
            <a:r>
              <a:rPr lang="en-US" sz="2000" dirty="0" smtClean="0">
                <a:latin typeface="Times New Roman" pitchFamily="18" charset="0"/>
                <a:cs typeface="Times New Roman" pitchFamily="18" charset="0"/>
              </a:rPr>
              <a:t>There are two types of errors that may cause a transaction to fail:</a:t>
            </a:r>
          </a:p>
          <a:p>
            <a:pPr algn="just">
              <a:buNone/>
            </a:pPr>
            <a:r>
              <a:rPr lang="en-US" sz="2000" b="1" dirty="0" smtClean="0">
                <a:latin typeface="Times New Roman" pitchFamily="18" charset="0"/>
                <a:cs typeface="Times New Roman" pitchFamily="18" charset="0"/>
              </a:rPr>
              <a:t>	</a:t>
            </a:r>
          </a:p>
          <a:p>
            <a:pPr lvl="1" algn="just">
              <a:buNone/>
            </a:pPr>
            <a:r>
              <a:rPr lang="en-US" sz="2000" b="1" dirty="0" smtClean="0">
                <a:latin typeface="Times New Roman" pitchFamily="18" charset="0"/>
                <a:cs typeface="Times New Roman" pitchFamily="18" charset="0"/>
              </a:rPr>
              <a:t>	Logical error</a:t>
            </a:r>
            <a:r>
              <a:rPr lang="en-US" sz="2000" dirty="0" smtClean="0">
                <a:latin typeface="Times New Roman" pitchFamily="18" charset="0"/>
                <a:cs typeface="Times New Roman" pitchFamily="18" charset="0"/>
              </a:rPr>
              <a:t>. The transaction can no longer continue with its normal execution because of some internal condition, such as </a:t>
            </a:r>
            <a:r>
              <a:rPr lang="en-US" sz="2000" b="1" dirty="0" smtClean="0">
                <a:latin typeface="Times New Roman" pitchFamily="18" charset="0"/>
                <a:cs typeface="Times New Roman" pitchFamily="18" charset="0"/>
              </a:rPr>
              <a:t>bad input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data not found, overflow</a:t>
            </a:r>
            <a:r>
              <a:rPr lang="en-US" sz="2000" dirty="0" smtClean="0">
                <a:latin typeface="Times New Roman" pitchFamily="18" charset="0"/>
                <a:cs typeface="Times New Roman" pitchFamily="18" charset="0"/>
              </a:rPr>
              <a:t>, or resource limit exceeded.</a:t>
            </a:r>
          </a:p>
          <a:p>
            <a:pPr lvl="1" algn="just">
              <a:buNone/>
            </a:pPr>
            <a:r>
              <a:rPr lang="en-US" sz="2000" b="1" dirty="0" smtClean="0">
                <a:latin typeface="Times New Roman" pitchFamily="18" charset="0"/>
                <a:cs typeface="Times New Roman" pitchFamily="18" charset="0"/>
              </a:rPr>
              <a:t>	</a:t>
            </a:r>
          </a:p>
          <a:p>
            <a:pPr lvl="1" algn="just">
              <a:buNone/>
            </a:pPr>
            <a:r>
              <a:rPr lang="en-US" sz="2000" b="1" dirty="0" smtClean="0">
                <a:latin typeface="Times New Roman" pitchFamily="18" charset="0"/>
                <a:cs typeface="Times New Roman" pitchFamily="18" charset="0"/>
              </a:rPr>
              <a:t>	System error</a:t>
            </a:r>
            <a:r>
              <a:rPr lang="en-US" sz="2000" dirty="0" smtClean="0">
                <a:latin typeface="Times New Roman" pitchFamily="18" charset="0"/>
                <a:cs typeface="Times New Roman" pitchFamily="18" charset="0"/>
              </a:rPr>
              <a:t>. The system has entered an </a:t>
            </a:r>
            <a:r>
              <a:rPr lang="en-US" sz="2000" b="1" dirty="0" smtClean="0">
                <a:latin typeface="Times New Roman" pitchFamily="18" charset="0"/>
                <a:cs typeface="Times New Roman" pitchFamily="18" charset="0"/>
              </a:rPr>
              <a:t>undesirable state</a:t>
            </a:r>
            <a:r>
              <a:rPr lang="en-US" sz="2000" dirty="0" smtClean="0">
                <a:latin typeface="Times New Roman" pitchFamily="18" charset="0"/>
                <a:cs typeface="Times New Roman" pitchFamily="18" charset="0"/>
              </a:rPr>
              <a:t> (for example, </a:t>
            </a:r>
            <a:r>
              <a:rPr lang="en-US" sz="2000" b="1" dirty="0" smtClean="0">
                <a:latin typeface="Times New Roman" pitchFamily="18" charset="0"/>
                <a:cs typeface="Times New Roman" pitchFamily="18" charset="0"/>
              </a:rPr>
              <a:t>deadlock</a:t>
            </a:r>
            <a:r>
              <a:rPr lang="en-US" sz="2000" dirty="0" smtClean="0">
                <a:latin typeface="Times New Roman" pitchFamily="18" charset="0"/>
                <a:cs typeface="Times New Roman" pitchFamily="18" charset="0"/>
              </a:rPr>
              <a:t>) as a result of which a transaction cannot continue with its normal execution. The transaction, however, can be re-executed at a later time.</a:t>
            </a: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Classification of Failure</a:t>
            </a: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System Crash</a:t>
            </a:r>
            <a:r>
              <a:rPr lang="en-US" sz="2000" dirty="0" smtClean="0">
                <a:latin typeface="Times New Roman" pitchFamily="18" charset="0"/>
                <a:cs typeface="Times New Roman" pitchFamily="18" charset="0"/>
              </a:rPr>
              <a:t>. There is a </a:t>
            </a:r>
            <a:r>
              <a:rPr lang="en-US" sz="2000" b="1" dirty="0" smtClean="0">
                <a:latin typeface="Times New Roman" pitchFamily="18" charset="0"/>
                <a:cs typeface="Times New Roman" pitchFamily="18" charset="0"/>
              </a:rPr>
              <a:t>hardware malfunction</a:t>
            </a:r>
            <a:r>
              <a:rPr lang="en-US" sz="2000" dirty="0" smtClean="0">
                <a:latin typeface="Times New Roman" pitchFamily="18" charset="0"/>
                <a:cs typeface="Times New Roman" pitchFamily="18" charset="0"/>
              </a:rPr>
              <a:t>, or a </a:t>
            </a:r>
            <a:r>
              <a:rPr lang="en-US" sz="2000" b="1" dirty="0" smtClean="0">
                <a:latin typeface="Times New Roman" pitchFamily="18" charset="0"/>
                <a:cs typeface="Times New Roman" pitchFamily="18" charset="0"/>
              </a:rPr>
              <a:t>bug in the database software</a:t>
            </a:r>
            <a:r>
              <a:rPr lang="en-US" sz="2000" dirty="0" smtClean="0">
                <a:latin typeface="Times New Roman" pitchFamily="18" charset="0"/>
                <a:cs typeface="Times New Roman" pitchFamily="18" charset="0"/>
              </a:rPr>
              <a:t> or the </a:t>
            </a:r>
            <a:r>
              <a:rPr lang="en-US" sz="2000" b="1" dirty="0" smtClean="0">
                <a:latin typeface="Times New Roman" pitchFamily="18" charset="0"/>
                <a:cs typeface="Times New Roman" pitchFamily="18" charset="0"/>
              </a:rPr>
              <a:t>operating system</a:t>
            </a:r>
            <a:r>
              <a:rPr lang="en-US" sz="2000" dirty="0" smtClean="0">
                <a:latin typeface="Times New Roman" pitchFamily="18" charset="0"/>
                <a:cs typeface="Times New Roman" pitchFamily="18" charset="0"/>
              </a:rPr>
              <a:t>, that causes the loss of the content of volatile storage, and brings transaction processing to a halt. The content of nonvolatile storage remains intact, and is not corrupted.</a:t>
            </a:r>
          </a:p>
          <a:p>
            <a:pPr algn="just">
              <a:buNone/>
            </a:pPr>
            <a:r>
              <a:rPr lang="en-US" sz="2000" b="1"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Disk Failure</a:t>
            </a:r>
            <a:r>
              <a:rPr lang="en-US" sz="2000" dirty="0" smtClean="0">
                <a:latin typeface="Times New Roman" pitchFamily="18" charset="0"/>
                <a:cs typeface="Times New Roman" pitchFamily="18" charset="0"/>
              </a:rPr>
              <a:t>. A disk block loses its content as a result of either a </a:t>
            </a:r>
            <a:r>
              <a:rPr lang="en-US" sz="2000" b="1" dirty="0" smtClean="0">
                <a:latin typeface="Times New Roman" pitchFamily="18" charset="0"/>
                <a:cs typeface="Times New Roman" pitchFamily="18" charset="0"/>
              </a:rPr>
              <a:t>head crash</a:t>
            </a:r>
            <a:r>
              <a:rPr lang="en-US" sz="2000" dirty="0" smtClean="0">
                <a:latin typeface="Times New Roman" pitchFamily="18" charset="0"/>
                <a:cs typeface="Times New Roman" pitchFamily="18" charset="0"/>
              </a:rPr>
              <a:t> or </a:t>
            </a:r>
            <a:r>
              <a:rPr lang="en-US" sz="2000" b="1" dirty="0" smtClean="0">
                <a:latin typeface="Times New Roman" pitchFamily="18" charset="0"/>
                <a:cs typeface="Times New Roman" pitchFamily="18" charset="0"/>
              </a:rPr>
              <a:t>failure during a data transfer operation</a:t>
            </a:r>
            <a:r>
              <a:rPr lang="en-US" sz="2000" dirty="0" smtClean="0">
                <a:latin typeface="Times New Roman" pitchFamily="18" charset="0"/>
                <a:cs typeface="Times New Roman" pitchFamily="18" charset="0"/>
              </a:rPr>
              <a:t>. Copies of the data on other disks, or archival backups on tertiary media, such as tapes, are used to recover from the failure.</a:t>
            </a: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Storage Types</a:t>
            </a: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Volatile storage</a:t>
            </a:r>
            <a:r>
              <a:rPr lang="en-US" sz="2000" dirty="0" smtClean="0">
                <a:latin typeface="Times New Roman" pitchFamily="18" charset="0"/>
                <a:cs typeface="Times New Roman" pitchFamily="18" charset="0"/>
              </a:rPr>
              <a:t>. Data in volatile storage, such as in </a:t>
            </a:r>
            <a:r>
              <a:rPr lang="en-US" sz="2000" b="1" dirty="0" smtClean="0">
                <a:latin typeface="Times New Roman" pitchFamily="18" charset="0"/>
                <a:cs typeface="Times New Roman" pitchFamily="18" charset="0"/>
              </a:rPr>
              <a:t>RAM</a:t>
            </a:r>
            <a:r>
              <a:rPr lang="en-US" sz="2000" dirty="0" smtClean="0">
                <a:latin typeface="Times New Roman" pitchFamily="18" charset="0"/>
                <a:cs typeface="Times New Roman" pitchFamily="18" charset="0"/>
              </a:rPr>
              <a:t>, are lost when the computer crashes.</a:t>
            </a:r>
          </a:p>
          <a:p>
            <a:pPr algn="just">
              <a:buNone/>
            </a:pPr>
            <a:r>
              <a:rPr lang="en-US" sz="2000"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Nonvolatile storage</a:t>
            </a:r>
            <a:r>
              <a:rPr lang="en-US" sz="2000" dirty="0" smtClean="0">
                <a:latin typeface="Times New Roman" pitchFamily="18" charset="0"/>
                <a:cs typeface="Times New Roman" pitchFamily="18" charset="0"/>
              </a:rPr>
              <a:t>. Data in nonvolatile storage, such as </a:t>
            </a:r>
            <a:r>
              <a:rPr lang="en-US" sz="2000" b="1" dirty="0" smtClean="0">
                <a:latin typeface="Times New Roman" pitchFamily="18" charset="0"/>
                <a:cs typeface="Times New Roman" pitchFamily="18" charset="0"/>
              </a:rPr>
              <a:t>disk</a:t>
            </a:r>
            <a:r>
              <a:rPr lang="en-US" sz="2000" dirty="0" smtClean="0">
                <a:latin typeface="Times New Roman" pitchFamily="18" charset="0"/>
                <a:cs typeface="Times New Roman" pitchFamily="18" charset="0"/>
              </a:rPr>
              <a:t>, are not lost when the computer crashes, but may occasionally be lost because of failures such as disk crashes (for example, </a:t>
            </a:r>
            <a:r>
              <a:rPr lang="en-US" sz="2000" b="1" dirty="0" smtClean="0">
                <a:latin typeface="Times New Roman" pitchFamily="18" charset="0"/>
                <a:cs typeface="Times New Roman" pitchFamily="18" charset="0"/>
              </a:rPr>
              <a:t>head crash</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p>
          <a:p>
            <a:pPr algn="just">
              <a:buNone/>
            </a:pPr>
            <a:r>
              <a:rPr lang="en-US" sz="2000" b="1" dirty="0" smtClean="0">
                <a:latin typeface="Times New Roman" pitchFamily="18" charset="0"/>
                <a:cs typeface="Times New Roman" pitchFamily="18" charset="0"/>
              </a:rPr>
              <a:t>	Stable storage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Data in stable storage are never lost</a:t>
            </a:r>
            <a:r>
              <a:rPr lang="en-US" sz="2000" dirty="0" smtClean="0">
                <a:latin typeface="Times New Roman" pitchFamily="18" charset="0"/>
                <a:cs typeface="Times New Roman" pitchFamily="18" charset="0"/>
              </a:rPr>
              <a:t>. Although stable storage is theoretically impossible to obtain, it can be closely approximated by techniques that make data loss extremely unlikely. </a:t>
            </a: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Stable-Storage Implementation</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 implement stable storage, we need to </a:t>
            </a:r>
            <a:r>
              <a:rPr lang="en-US" sz="2000" b="1" dirty="0" smtClean="0">
                <a:latin typeface="Times New Roman" pitchFamily="18" charset="0"/>
                <a:cs typeface="Times New Roman" pitchFamily="18" charset="0"/>
              </a:rPr>
              <a:t>replicate the needed information in several nonvolatile storage media</a:t>
            </a:r>
            <a:r>
              <a:rPr lang="en-US" sz="2000" dirty="0" smtClean="0">
                <a:latin typeface="Times New Roman" pitchFamily="18" charset="0"/>
                <a:cs typeface="Times New Roman" pitchFamily="18" charset="0"/>
              </a:rPr>
              <a:t> (usually disk) with independent failure modes, and to update the information in a controlled manner to ensure that failure during data transfer does not damage the needed information.</a:t>
            </a:r>
          </a:p>
          <a:p>
            <a:pPr algn="just">
              <a:buNone/>
            </a:pP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RAID systems guarantee</a:t>
            </a:r>
            <a:r>
              <a:rPr lang="en-US" sz="2000" dirty="0" smtClean="0">
                <a:latin typeface="Times New Roman" pitchFamily="18" charset="0"/>
                <a:cs typeface="Times New Roman" pitchFamily="18" charset="0"/>
              </a:rPr>
              <a:t> that the failure of a single disk (even during data transfer) will not result in loss of data. The simplest and fastest form of RAID is the mirrored disk, which keeps two copies of each block, on separate disks. Other forms of RAID offer lower costs, but at the expense of lower performance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Content Placeholder 16"/>
          <p:cNvSpPr>
            <a:spLocks noGrp="1"/>
          </p:cNvSpPr>
          <p:nvPr>
            <p:ph sz="half" idx="4294967295"/>
          </p:nvPr>
        </p:nvSpPr>
        <p:spPr>
          <a:xfrm>
            <a:off x="457200" y="1600201"/>
            <a:ext cx="8229600" cy="41910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Stable-Storage Implementation</a:t>
            </a:r>
            <a:endParaRPr lang="en-US" sz="20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RAID systems, however, cannot guard against data loss due to disasters such as fires or flooding. More secure systems keep a copy of each block of stable storage at a remote site, writing it out over a computer network, in addition to storing the block on a local disk system. Since the blocks are output to a remote system as and when they are output to local storage, once an output operation is complete, the output is not lost, even in the event of a disaster such as a fire or flood</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3/10/2016</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a:solidFill>
                <a:srgbClr val="00B050"/>
              </a:solidFill>
            </a:endParaRPr>
          </a:p>
        </p:txBody>
      </p:sp>
      <p:sp>
        <p:nvSpPr>
          <p:cNvPr id="20" name="Footer Placeholder 19"/>
          <p:cNvSpPr>
            <a:spLocks noGrp="1"/>
          </p:cNvSpPr>
          <p:nvPr>
            <p:ph type="ftr" sz="quarter" idx="11"/>
          </p:nvPr>
        </p:nvSpPr>
        <p:spPr/>
        <p:txBody>
          <a:bodyPr/>
          <a:lstStyle/>
          <a:p>
            <a:r>
              <a:rPr lang="en-US" smtClean="0">
                <a:solidFill>
                  <a:srgbClr val="00B050"/>
                </a:solidFill>
              </a:rPr>
              <a:t>Md. Golam Moazzam, Dept. of CSE, JU</a:t>
            </a:r>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10" name="Title 14"/>
          <p:cNvSpPr txBox="1">
            <a:spLocks/>
          </p:cNvSpPr>
          <p:nvPr/>
        </p:nvSpPr>
        <p:spPr>
          <a:xfrm>
            <a:off x="1219200" y="350838"/>
            <a:ext cx="69342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Data Recovery System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1531</Words>
  <Application>Microsoft Office PowerPoint</Application>
  <PresentationFormat>On-screen Show (4:3)</PresentationFormat>
  <Paragraphs>545</Paragraphs>
  <Slides>47</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Jesmin</cp:lastModifiedBy>
  <cp:revision>360</cp:revision>
  <dcterms:created xsi:type="dcterms:W3CDTF">2014-09-22T15:27:45Z</dcterms:created>
  <dcterms:modified xsi:type="dcterms:W3CDTF">2016-03-10T17:47:27Z</dcterms:modified>
</cp:coreProperties>
</file>