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p:cViewPr varScale="1">
        <p:scale>
          <a:sx n="121" d="100"/>
          <a:sy n="121" d="100"/>
        </p:scale>
        <p:origin x="1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DC121-8982-4C00-844E-82277F1BC3FC}" type="datetimeFigureOut">
              <a:rPr lang="en-US" smtClean="0"/>
              <a:t>6/6/2017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9D797-FDC1-4E52-9518-2131E155D156}" type="slidenum">
              <a:rPr lang="en-US" smtClean="0"/>
              <a:t>‹#›</a:t>
            </a:fld>
            <a:endParaRPr lang="en-US"/>
          </a:p>
        </p:txBody>
      </p:sp>
    </p:spTree>
    <p:extLst>
      <p:ext uri="{BB962C8B-B14F-4D97-AF65-F5344CB8AC3E}">
        <p14:creationId xmlns:p14="http://schemas.microsoft.com/office/powerpoint/2010/main" val="164468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a:t>
            </a:r>
            <a:r>
              <a:rPr lang="en-US" baseline="0" dirty="0"/>
              <a:t> of connectivity, Customer Insights will provide out-of-box connectors that fully understand the underlying data model of the common customer information repositories like Dynamics CRM, Salesforce, Microsoft Social Engagement, CRM Marketing and others. The CRM connector is available in the Private Preview and others will be added between now and our GA early next year. Some of these connectors will be available out of the box. For others, we will partner with our closest ISV’s to make these available through the Azure or </a:t>
            </a:r>
            <a:r>
              <a:rPr lang="en-US" baseline="0" dirty="0" err="1"/>
              <a:t>AppSource</a:t>
            </a:r>
            <a:r>
              <a:rPr lang="en-US" baseline="0" dirty="0"/>
              <a:t> marketplaces.</a:t>
            </a:r>
          </a:p>
          <a:p>
            <a:endParaRPr lang="en-US" baseline="0" dirty="0"/>
          </a:p>
          <a:p>
            <a:r>
              <a:rPr lang="en-US" baseline="0" dirty="0"/>
              <a:t>We support extensibility with other data sources through common frameworks like Azure Storage and Azure Data Factory. Azure Storage connectivity is available now, and we’ll continue to expand our offerings in this space.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61EEE6-76E7-42E2-90AA-36716790A8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355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4EE77-629C-42C8-BE93-6B2053EAE4BA}"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316981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4EE77-629C-42C8-BE93-6B2053EAE4BA}"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364488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4EE77-629C-42C8-BE93-6B2053EAE4BA}"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34590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4EE77-629C-42C8-BE93-6B2053EAE4BA}"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147310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14EE77-629C-42C8-BE93-6B2053EAE4BA}"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415563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4EE77-629C-42C8-BE93-6B2053EAE4BA}"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359274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4EE77-629C-42C8-BE93-6B2053EAE4BA}"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159584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4EE77-629C-42C8-BE93-6B2053EAE4BA}"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115153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4EE77-629C-42C8-BE93-6B2053EAE4BA}"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20928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4EE77-629C-42C8-BE93-6B2053EAE4BA}"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2386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4EE77-629C-42C8-BE93-6B2053EAE4BA}"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5D4F-5457-472B-A428-FAF452550164}" type="slidenum">
              <a:rPr lang="en-US" smtClean="0"/>
              <a:t>‹#›</a:t>
            </a:fld>
            <a:endParaRPr lang="en-US"/>
          </a:p>
        </p:txBody>
      </p:sp>
    </p:spTree>
    <p:extLst>
      <p:ext uri="{BB962C8B-B14F-4D97-AF65-F5344CB8AC3E}">
        <p14:creationId xmlns:p14="http://schemas.microsoft.com/office/powerpoint/2010/main" val="259817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4EE77-629C-42C8-BE93-6B2053EAE4BA}" type="datetimeFigureOut">
              <a:rPr lang="en-US" smtClean="0"/>
              <a:t>6/6/2017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05D4F-5457-472B-A428-FAF452550164}" type="slidenum">
              <a:rPr lang="en-US" smtClean="0"/>
              <a:t>‹#›</a:t>
            </a:fld>
            <a:endParaRPr lang="en-US"/>
          </a:p>
        </p:txBody>
      </p:sp>
    </p:spTree>
    <p:extLst>
      <p:ext uri="{BB962C8B-B14F-4D97-AF65-F5344CB8AC3E}">
        <p14:creationId xmlns:p14="http://schemas.microsoft.com/office/powerpoint/2010/main" val="118309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460854" y="735043"/>
            <a:ext cx="7497016" cy="1151834"/>
          </a:xfrm>
          <a:prstGeom prst="rect">
            <a:avLst/>
          </a:prstGeom>
          <a:solidFill>
            <a:schemeClr val="bg2">
              <a:lumMod val="90000"/>
            </a:schemeClr>
          </a:solidFill>
          <a:ln w="12700">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defTabSz="896386">
              <a:defRPr/>
            </a:pPr>
            <a:r>
              <a:rPr lang="en-US" kern="0" dirty="0">
                <a:solidFill>
                  <a:srgbClr val="16244E"/>
                </a:solidFill>
              </a:rPr>
              <a:t>Dynamics 365 for </a:t>
            </a:r>
            <a:r>
              <a:rPr lang="en-US" kern="0" dirty="0" smtClean="0">
                <a:solidFill>
                  <a:srgbClr val="16244E"/>
                </a:solidFill>
              </a:rPr>
              <a:t>Customer </a:t>
            </a:r>
            <a:r>
              <a:rPr lang="en-US" kern="0" dirty="0">
                <a:solidFill>
                  <a:srgbClr val="16244E"/>
                </a:solidFill>
              </a:rPr>
              <a:t>Insights Applications</a:t>
            </a:r>
          </a:p>
        </p:txBody>
      </p:sp>
      <p:sp>
        <p:nvSpPr>
          <p:cNvPr id="32" name="Rectangle 31"/>
          <p:cNvSpPr/>
          <p:nvPr/>
        </p:nvSpPr>
        <p:spPr bwMode="auto">
          <a:xfrm>
            <a:off x="2666566" y="1195432"/>
            <a:ext cx="2096819" cy="548640"/>
          </a:xfrm>
          <a:prstGeom prst="rect">
            <a:avLst/>
          </a:prstGeom>
          <a:solidFill>
            <a:srgbClr val="002060"/>
          </a:solidFill>
          <a:ln w="25400" cap="flat" cmpd="sng" algn="ctr">
            <a:solidFill>
              <a:schemeClr val="accent1">
                <a:lumMod val="60000"/>
                <a:lumOff val="40000"/>
              </a:schemeClr>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Customer Insights App</a:t>
            </a:r>
          </a:p>
        </p:txBody>
      </p:sp>
      <p:sp>
        <p:nvSpPr>
          <p:cNvPr id="33" name="Rectangle 32"/>
          <p:cNvSpPr/>
          <p:nvPr/>
        </p:nvSpPr>
        <p:spPr bwMode="auto">
          <a:xfrm>
            <a:off x="4990512" y="1191351"/>
            <a:ext cx="3062293" cy="548640"/>
          </a:xfrm>
          <a:prstGeom prst="rect">
            <a:avLst/>
          </a:prstGeom>
          <a:solidFill>
            <a:schemeClr val="accent1">
              <a:lumMod val="75000"/>
            </a:schemeClr>
          </a:solidFill>
          <a:ln w="12700" cap="flat" cmpd="sng" algn="ctr">
            <a:solidFill>
              <a:srgbClr val="00AEEF"/>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Marketing, Sales &amp; Servicing Apps</a:t>
            </a:r>
          </a:p>
        </p:txBody>
      </p:sp>
      <p:sp>
        <p:nvSpPr>
          <p:cNvPr id="42" name="Rectangle 41"/>
          <p:cNvSpPr/>
          <p:nvPr/>
        </p:nvSpPr>
        <p:spPr bwMode="auto">
          <a:xfrm>
            <a:off x="8259737" y="1191351"/>
            <a:ext cx="1462832" cy="548640"/>
          </a:xfrm>
          <a:prstGeom prst="rect">
            <a:avLst/>
          </a:prstGeom>
          <a:solidFill>
            <a:schemeClr val="accent6"/>
          </a:solidFill>
          <a:ln w="12700" cap="flat" cmpd="sng" algn="ctr">
            <a:solidFill>
              <a:srgbClr val="8CC600"/>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3</a:t>
            </a:r>
            <a:r>
              <a:rPr lang="en-US" sz="1400" kern="0" baseline="30000" dirty="0">
                <a:gradFill>
                  <a:gsLst>
                    <a:gs pos="0">
                      <a:srgbClr val="FFFFFF"/>
                    </a:gs>
                    <a:gs pos="100000">
                      <a:srgbClr val="FFFFFF"/>
                    </a:gs>
                  </a:gsLst>
                  <a:lin ang="5400000" scaled="0"/>
                </a:gradFill>
                <a:latin typeface="Segoe UI" pitchFamily="34" charset="0"/>
                <a:ea typeface="Segoe UI" pitchFamily="34" charset="0"/>
                <a:cs typeface="Segoe UI" pitchFamily="34" charset="0"/>
              </a:rPr>
              <a:t>rd</a:t>
            </a: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 </a:t>
            </a: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Party Apps</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a:xfrm>
            <a:off x="2460855" y="2049186"/>
            <a:ext cx="7497016" cy="2666665"/>
          </a:xfrm>
          <a:prstGeom prst="rect">
            <a:avLst/>
          </a:prstGeom>
          <a:solidFill>
            <a:schemeClr val="bg2">
              <a:lumMod val="90000"/>
            </a:schemeClr>
          </a:solidFill>
          <a:ln w="12700">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defTabSz="896386">
              <a:defRPr/>
            </a:pPr>
            <a:r>
              <a:rPr lang="en-US" kern="0" dirty="0" smtClean="0">
                <a:solidFill>
                  <a:srgbClr val="16244E"/>
                </a:solidFill>
              </a:rPr>
              <a:t>Customer </a:t>
            </a:r>
            <a:r>
              <a:rPr lang="en-US" kern="0" dirty="0">
                <a:solidFill>
                  <a:srgbClr val="16244E"/>
                </a:solidFill>
              </a:rPr>
              <a:t>Insights Service</a:t>
            </a:r>
          </a:p>
        </p:txBody>
      </p:sp>
      <p:sp>
        <p:nvSpPr>
          <p:cNvPr id="17" name="Rectangle 16"/>
          <p:cNvSpPr/>
          <p:nvPr/>
        </p:nvSpPr>
        <p:spPr bwMode="auto">
          <a:xfrm>
            <a:off x="2643709" y="3993381"/>
            <a:ext cx="7131308"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Data Layer: Data Model, Metadata, Graph Store</a:t>
            </a:r>
          </a:p>
        </p:txBody>
      </p:sp>
      <p:sp>
        <p:nvSpPr>
          <p:cNvPr id="28" name="Rectangle 27"/>
          <p:cNvSpPr/>
          <p:nvPr/>
        </p:nvSpPr>
        <p:spPr bwMode="auto">
          <a:xfrm>
            <a:off x="2666566" y="3261964"/>
            <a:ext cx="1645686"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Ingestion</a:t>
            </a:r>
          </a:p>
        </p:txBody>
      </p:sp>
      <p:sp>
        <p:nvSpPr>
          <p:cNvPr id="31" name="Rectangle 30"/>
          <p:cNvSpPr/>
          <p:nvPr/>
        </p:nvSpPr>
        <p:spPr bwMode="auto">
          <a:xfrm>
            <a:off x="4472250" y="2531524"/>
            <a:ext cx="5302767"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REST APIs, SDK, UX Widgets</a:t>
            </a:r>
          </a:p>
        </p:txBody>
      </p:sp>
      <p:sp>
        <p:nvSpPr>
          <p:cNvPr id="35" name="Rectangle 34"/>
          <p:cNvSpPr/>
          <p:nvPr/>
        </p:nvSpPr>
        <p:spPr bwMode="auto">
          <a:xfrm>
            <a:off x="4472250" y="3261964"/>
            <a:ext cx="1645686"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Analytics</a:t>
            </a:r>
          </a:p>
        </p:txBody>
      </p:sp>
      <p:sp>
        <p:nvSpPr>
          <p:cNvPr id="37" name="Rectangle 36"/>
          <p:cNvSpPr/>
          <p:nvPr/>
        </p:nvSpPr>
        <p:spPr bwMode="auto">
          <a:xfrm>
            <a:off x="8129331" y="3261964"/>
            <a:ext cx="1645686"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Query</a:t>
            </a:r>
          </a:p>
        </p:txBody>
      </p:sp>
      <p:sp>
        <p:nvSpPr>
          <p:cNvPr id="38" name="Rectangle 37"/>
          <p:cNvSpPr/>
          <p:nvPr/>
        </p:nvSpPr>
        <p:spPr bwMode="auto">
          <a:xfrm>
            <a:off x="2643709" y="2531036"/>
            <a:ext cx="1691400"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200"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Connectors</a:t>
            </a:r>
          </a:p>
        </p:txBody>
      </p:sp>
      <p:sp>
        <p:nvSpPr>
          <p:cNvPr id="43" name="Rectangle 42"/>
          <p:cNvSpPr/>
          <p:nvPr/>
        </p:nvSpPr>
        <p:spPr bwMode="auto">
          <a:xfrm>
            <a:off x="6300788" y="3261548"/>
            <a:ext cx="1645687" cy="548562"/>
          </a:xfrm>
          <a:prstGeom prst="rect">
            <a:avLst/>
          </a:prstGeom>
          <a:solidFill>
            <a:srgbClr val="002060"/>
          </a:solidFill>
          <a:ln w="25400" cap="flat" cmpd="sng" algn="ctr">
            <a:no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Machine Learning</a:t>
            </a:r>
          </a:p>
        </p:txBody>
      </p:sp>
      <p:cxnSp>
        <p:nvCxnSpPr>
          <p:cNvPr id="36" name="Straight Connector 35"/>
          <p:cNvCxnSpPr>
            <a:stCxn id="38" idx="2"/>
            <a:endCxn id="28" idx="0"/>
          </p:cNvCxnSpPr>
          <p:nvPr/>
        </p:nvCxnSpPr>
        <p:spPr>
          <a:xfrm>
            <a:off x="3489409" y="3079598"/>
            <a:ext cx="0" cy="182366"/>
          </a:xfrm>
          <a:prstGeom prst="line">
            <a:avLst/>
          </a:prstGeom>
          <a:ln w="19050">
            <a:solidFill>
              <a:srgbClr val="0071BC"/>
            </a:solidFill>
            <a:prstDash val="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460854" y="4876400"/>
            <a:ext cx="7497016" cy="1519115"/>
          </a:xfrm>
          <a:prstGeom prst="rect">
            <a:avLst/>
          </a:prstGeom>
          <a:solidFill>
            <a:schemeClr val="bg2">
              <a:lumMod val="90000"/>
            </a:schemeClr>
          </a:solidFill>
          <a:ln w="12700">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defRPr/>
            </a:pPr>
            <a:r>
              <a:rPr lang="en-US" kern="0" dirty="0" smtClean="0">
                <a:solidFill>
                  <a:srgbClr val="16244E"/>
                </a:solidFill>
              </a:rPr>
              <a:t>Azure Infrastructure</a:t>
            </a:r>
            <a:endParaRPr lang="en-US" kern="0" dirty="0">
              <a:solidFill>
                <a:srgbClr val="16244E"/>
              </a:solidFill>
            </a:endParaRPr>
          </a:p>
        </p:txBody>
      </p:sp>
      <p:sp>
        <p:nvSpPr>
          <p:cNvPr id="67" name="Rectangle 66"/>
          <p:cNvSpPr/>
          <p:nvPr/>
        </p:nvSpPr>
        <p:spPr bwMode="auto">
          <a:xfrm>
            <a:off x="2596977" y="5284217"/>
            <a:ext cx="1188720" cy="548562"/>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Portal</a:t>
            </a:r>
          </a:p>
        </p:txBody>
      </p:sp>
      <p:sp>
        <p:nvSpPr>
          <p:cNvPr id="69" name="Rectangle 68"/>
          <p:cNvSpPr/>
          <p:nvPr/>
        </p:nvSpPr>
        <p:spPr bwMode="auto">
          <a:xfrm>
            <a:off x="3931411" y="5284214"/>
            <a:ext cx="1554480" cy="548562"/>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Resource </a:t>
            </a: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Manager (RM)</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Rectangle 70"/>
          <p:cNvSpPr/>
          <p:nvPr/>
        </p:nvSpPr>
        <p:spPr bwMode="auto">
          <a:xfrm>
            <a:off x="8609378" y="5284214"/>
            <a:ext cx="1188720" cy="548562"/>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SDK</a:t>
            </a:r>
          </a:p>
        </p:txBody>
      </p:sp>
      <p:sp>
        <p:nvSpPr>
          <p:cNvPr id="72" name="Rectangle 71"/>
          <p:cNvSpPr/>
          <p:nvPr/>
        </p:nvSpPr>
        <p:spPr bwMode="auto">
          <a:xfrm>
            <a:off x="5614045" y="5289828"/>
            <a:ext cx="1554480" cy="548562"/>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Active </a:t>
            </a: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Directory (AD)</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5" name="Straight Connector 64"/>
          <p:cNvCxnSpPr/>
          <p:nvPr/>
        </p:nvCxnSpPr>
        <p:spPr>
          <a:xfrm>
            <a:off x="2287728" y="2767604"/>
            <a:ext cx="355981" cy="389"/>
          </a:xfrm>
          <a:prstGeom prst="line">
            <a:avLst/>
          </a:prstGeom>
          <a:ln w="19050">
            <a:solidFill>
              <a:srgbClr val="0071BC"/>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784744" y="2810769"/>
            <a:ext cx="378837" cy="0"/>
          </a:xfrm>
          <a:prstGeom prst="line">
            <a:avLst/>
          </a:prstGeom>
          <a:ln w="19050">
            <a:solidFill>
              <a:srgbClr val="0071BC"/>
            </a:solidFill>
            <a:prstDash val="dash"/>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10163581" y="2039880"/>
            <a:ext cx="1893739" cy="2675971"/>
            <a:chOff x="10163581" y="2385127"/>
            <a:chExt cx="1893739" cy="2675971"/>
          </a:xfrm>
        </p:grpSpPr>
        <p:sp>
          <p:nvSpPr>
            <p:cNvPr id="86" name="Rectangle 85"/>
            <p:cNvSpPr/>
            <p:nvPr/>
          </p:nvSpPr>
          <p:spPr>
            <a:xfrm>
              <a:off x="10163581" y="2385127"/>
              <a:ext cx="1893739" cy="2675971"/>
            </a:xfrm>
            <a:prstGeom prst="rect">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rgbClr val="16244E"/>
                  </a:solidFill>
                </a:rPr>
                <a:t>Shared Findings</a:t>
              </a:r>
            </a:p>
          </p:txBody>
        </p:sp>
        <p:grpSp>
          <p:nvGrpSpPr>
            <p:cNvPr id="105" name="Group 104"/>
            <p:cNvGrpSpPr/>
            <p:nvPr/>
          </p:nvGrpSpPr>
          <p:grpSpPr>
            <a:xfrm>
              <a:off x="10358435" y="2796915"/>
              <a:ext cx="1504027" cy="548562"/>
              <a:chOff x="10432201" y="5255803"/>
              <a:chExt cx="1504027" cy="548562"/>
            </a:xfrm>
          </p:grpSpPr>
          <p:sp>
            <p:nvSpPr>
              <p:cNvPr id="101" name="Rectangle 100"/>
              <p:cNvSpPr/>
              <p:nvPr/>
            </p:nvSpPr>
            <p:spPr bwMode="auto">
              <a:xfrm>
                <a:off x="10432201" y="5255803"/>
                <a:ext cx="1504027" cy="548562"/>
              </a:xfrm>
              <a:prstGeom prst="rect">
                <a:avLst/>
              </a:prstGeom>
              <a:solidFill>
                <a:srgbClr val="00AEEF"/>
              </a:solidFill>
              <a:ln w="12700" cap="flat" cmpd="sng" algn="ctr">
                <a:solidFill>
                  <a:srgbClr val="00AEEF"/>
                </a:solidFill>
                <a:prstDash val="solid"/>
                <a:headEnd type="none" w="med" len="med"/>
                <a:tailEnd type="none" w="med" len="med"/>
              </a:ln>
              <a:effectLst/>
            </p:spPr>
            <p:txBody>
              <a:bodyPr rot="0" spcFirstLastPara="0" vertOverflow="overflow" horzOverflow="overflow" vert="horz" wrap="square" lIns="365760"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Power BI</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94" name="Group 93"/>
              <p:cNvGrpSpPr/>
              <p:nvPr/>
            </p:nvGrpSpPr>
            <p:grpSpPr>
              <a:xfrm>
                <a:off x="10513825" y="5415479"/>
                <a:ext cx="391264" cy="250076"/>
                <a:chOff x="4481847" y="2650208"/>
                <a:chExt cx="673103" cy="430215"/>
              </a:xfrm>
              <a:solidFill>
                <a:srgbClr val="505050"/>
              </a:solidFill>
            </p:grpSpPr>
            <p:sp>
              <p:nvSpPr>
                <p:cNvPr id="95" name="Freeform 5"/>
                <p:cNvSpPr>
                  <a:spLocks noEditPoints="1"/>
                </p:cNvSpPr>
                <p:nvPr/>
              </p:nvSpPr>
              <p:spPr bwMode="auto">
                <a:xfrm>
                  <a:off x="4481847" y="2650208"/>
                  <a:ext cx="673103" cy="430215"/>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gradFill>
                      <a:gsLst>
                        <a:gs pos="1250">
                          <a:prstClr val="white"/>
                        </a:gs>
                        <a:gs pos="57000">
                          <a:prstClr val="white"/>
                        </a:gs>
                      </a:gsLst>
                      <a:lin ang="5400000" scaled="0"/>
                    </a:gradFill>
                    <a:latin typeface="Segoe UI" charset="0"/>
                    <a:ea typeface="Segoe UI" charset="0"/>
                    <a:cs typeface="Segoe UI" charset="0"/>
                  </a:endParaRPr>
                </a:p>
              </p:txBody>
            </p:sp>
            <p:sp>
              <p:nvSpPr>
                <p:cNvPr id="96"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gradFill>
                      <a:gsLst>
                        <a:gs pos="1250">
                          <a:prstClr val="white"/>
                        </a:gs>
                        <a:gs pos="57000">
                          <a:prstClr val="white"/>
                        </a:gs>
                      </a:gsLst>
                      <a:lin ang="5400000" scaled="0"/>
                    </a:gradFill>
                    <a:latin typeface="Segoe UI" charset="0"/>
                    <a:ea typeface="Segoe UI" charset="0"/>
                    <a:cs typeface="Segoe UI" charset="0"/>
                  </a:endParaRPr>
                </a:p>
              </p:txBody>
            </p:sp>
            <p:sp>
              <p:nvSpPr>
                <p:cNvPr id="97"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gradFill>
                      <a:gsLst>
                        <a:gs pos="1250">
                          <a:prstClr val="white"/>
                        </a:gs>
                        <a:gs pos="57000">
                          <a:prstClr val="white"/>
                        </a:gs>
                      </a:gsLst>
                      <a:lin ang="5400000" scaled="0"/>
                    </a:gradFill>
                    <a:latin typeface="Segoe UI" charset="0"/>
                    <a:ea typeface="Segoe UI" charset="0"/>
                    <a:cs typeface="Segoe UI" charset="0"/>
                  </a:endParaRPr>
                </a:p>
              </p:txBody>
            </p:sp>
            <p:sp>
              <p:nvSpPr>
                <p:cNvPr id="98"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gradFill>
                      <a:gsLst>
                        <a:gs pos="1250">
                          <a:prstClr val="white"/>
                        </a:gs>
                        <a:gs pos="57000">
                          <a:prstClr val="white"/>
                        </a:gs>
                      </a:gsLst>
                      <a:lin ang="5400000" scaled="0"/>
                    </a:gradFill>
                    <a:latin typeface="Segoe UI" charset="0"/>
                    <a:ea typeface="Segoe UI" charset="0"/>
                    <a:cs typeface="Segoe UI" charset="0"/>
                  </a:endParaRPr>
                </a:p>
              </p:txBody>
            </p:sp>
            <p:sp>
              <p:nvSpPr>
                <p:cNvPr id="99"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gradFill>
                      <a:gsLst>
                        <a:gs pos="1250">
                          <a:prstClr val="white"/>
                        </a:gs>
                        <a:gs pos="57000">
                          <a:prstClr val="white"/>
                        </a:gs>
                      </a:gsLst>
                      <a:lin ang="5400000" scaled="0"/>
                    </a:gradFill>
                    <a:latin typeface="Segoe UI" charset="0"/>
                    <a:ea typeface="Segoe UI" charset="0"/>
                    <a:cs typeface="Segoe UI" charset="0"/>
                  </a:endParaRPr>
                </a:p>
              </p:txBody>
            </p:sp>
          </p:grpSp>
        </p:grpSp>
        <p:grpSp>
          <p:nvGrpSpPr>
            <p:cNvPr id="114" name="Group 113"/>
            <p:cNvGrpSpPr/>
            <p:nvPr/>
          </p:nvGrpSpPr>
          <p:grpSpPr>
            <a:xfrm>
              <a:off x="10358435" y="3480015"/>
              <a:ext cx="1504027" cy="548562"/>
              <a:chOff x="10361978" y="5465085"/>
              <a:chExt cx="1504027" cy="548562"/>
            </a:xfrm>
          </p:grpSpPr>
          <p:sp>
            <p:nvSpPr>
              <p:cNvPr id="107" name="Rectangle 106"/>
              <p:cNvSpPr/>
              <p:nvPr/>
            </p:nvSpPr>
            <p:spPr bwMode="auto">
              <a:xfrm>
                <a:off x="10361978" y="5465085"/>
                <a:ext cx="1504027" cy="548562"/>
              </a:xfrm>
              <a:prstGeom prst="rect">
                <a:avLst/>
              </a:prstGeom>
              <a:solidFill>
                <a:srgbClr val="00AEEF"/>
              </a:solidFill>
              <a:ln w="12700" cap="flat" cmpd="sng" algn="ctr">
                <a:solidFill>
                  <a:srgbClr val="00AEEF"/>
                </a:solidFill>
                <a:prstDash val="solid"/>
                <a:headEnd type="none" w="med" len="med"/>
                <a:tailEnd type="none" w="med" len="med"/>
              </a:ln>
              <a:effectLst/>
            </p:spPr>
            <p:txBody>
              <a:bodyPr rot="0" spcFirstLastPara="0" vertOverflow="overflow" horzOverflow="overflow" vert="horz" wrap="square" lIns="365760"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Embedded Widgets</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11" name="Group 110"/>
              <p:cNvGrpSpPr/>
              <p:nvPr/>
            </p:nvGrpSpPr>
            <p:grpSpPr>
              <a:xfrm>
                <a:off x="10448806" y="5560830"/>
                <a:ext cx="343496" cy="374625"/>
                <a:chOff x="2237542" y="-1557171"/>
                <a:chExt cx="3556000" cy="3878263"/>
              </a:xfrm>
              <a:solidFill>
                <a:srgbClr val="FFFFFF"/>
              </a:solidFill>
            </p:grpSpPr>
            <p:sp>
              <p:nvSpPr>
                <p:cNvPr id="112" name="Freeform 25"/>
                <p:cNvSpPr>
                  <a:spLocks noEditPoints="1"/>
                </p:cNvSpPr>
                <p:nvPr/>
              </p:nvSpPr>
              <p:spPr bwMode="auto">
                <a:xfrm>
                  <a:off x="2237542" y="-1557171"/>
                  <a:ext cx="3556000" cy="3878263"/>
                </a:xfrm>
                <a:custGeom>
                  <a:avLst/>
                  <a:gdLst>
                    <a:gd name="T0" fmla="*/ 876 w 945"/>
                    <a:gd name="T1" fmla="*/ 641 h 1031"/>
                    <a:gd name="T2" fmla="*/ 889 w 945"/>
                    <a:gd name="T3" fmla="*/ 423 h 1031"/>
                    <a:gd name="T4" fmla="*/ 945 w 945"/>
                    <a:gd name="T5" fmla="*/ 335 h 1031"/>
                    <a:gd name="T6" fmla="*/ 847 w 945"/>
                    <a:gd name="T7" fmla="*/ 236 h 1031"/>
                    <a:gd name="T8" fmla="*/ 795 w 945"/>
                    <a:gd name="T9" fmla="*/ 251 h 1031"/>
                    <a:gd name="T10" fmla="*/ 558 w 945"/>
                    <a:gd name="T11" fmla="*/ 115 h 1031"/>
                    <a:gd name="T12" fmla="*/ 560 w 945"/>
                    <a:gd name="T13" fmla="*/ 98 h 1031"/>
                    <a:gd name="T14" fmla="*/ 461 w 945"/>
                    <a:gd name="T15" fmla="*/ 0 h 1031"/>
                    <a:gd name="T16" fmla="*/ 363 w 945"/>
                    <a:gd name="T17" fmla="*/ 98 h 1031"/>
                    <a:gd name="T18" fmla="*/ 363 w 945"/>
                    <a:gd name="T19" fmla="*/ 106 h 1031"/>
                    <a:gd name="T20" fmla="*/ 176 w 945"/>
                    <a:gd name="T21" fmla="*/ 230 h 1031"/>
                    <a:gd name="T22" fmla="*/ 124 w 945"/>
                    <a:gd name="T23" fmla="*/ 215 h 1031"/>
                    <a:gd name="T24" fmla="*/ 26 w 945"/>
                    <a:gd name="T25" fmla="*/ 313 h 1031"/>
                    <a:gd name="T26" fmla="*/ 72 w 945"/>
                    <a:gd name="T27" fmla="*/ 397 h 1031"/>
                    <a:gd name="T28" fmla="*/ 59 w 945"/>
                    <a:gd name="T29" fmla="*/ 625 h 1031"/>
                    <a:gd name="T30" fmla="*/ 0 w 945"/>
                    <a:gd name="T31" fmla="*/ 715 h 1031"/>
                    <a:gd name="T32" fmla="*/ 98 w 945"/>
                    <a:gd name="T33" fmla="*/ 813 h 1031"/>
                    <a:gd name="T34" fmla="*/ 155 w 945"/>
                    <a:gd name="T35" fmla="*/ 794 h 1031"/>
                    <a:gd name="T36" fmla="*/ 397 w 945"/>
                    <a:gd name="T37" fmla="*/ 933 h 1031"/>
                    <a:gd name="T38" fmla="*/ 495 w 945"/>
                    <a:gd name="T39" fmla="*/ 1031 h 1031"/>
                    <a:gd name="T40" fmla="*/ 593 w 945"/>
                    <a:gd name="T41" fmla="*/ 933 h 1031"/>
                    <a:gd name="T42" fmla="*/ 778 w 945"/>
                    <a:gd name="T43" fmla="*/ 811 h 1031"/>
                    <a:gd name="T44" fmla="*/ 823 w 945"/>
                    <a:gd name="T45" fmla="*/ 822 h 1031"/>
                    <a:gd name="T46" fmla="*/ 921 w 945"/>
                    <a:gd name="T47" fmla="*/ 724 h 1031"/>
                    <a:gd name="T48" fmla="*/ 876 w 945"/>
                    <a:gd name="T49" fmla="*/ 641 h 1031"/>
                    <a:gd name="T50" fmla="*/ 461 w 945"/>
                    <a:gd name="T51" fmla="*/ 196 h 1031"/>
                    <a:gd name="T52" fmla="*/ 529 w 945"/>
                    <a:gd name="T53" fmla="*/ 169 h 1031"/>
                    <a:gd name="T54" fmla="*/ 755 w 945"/>
                    <a:gd name="T55" fmla="*/ 300 h 1031"/>
                    <a:gd name="T56" fmla="*/ 748 w 945"/>
                    <a:gd name="T57" fmla="*/ 335 h 1031"/>
                    <a:gd name="T58" fmla="*/ 826 w 945"/>
                    <a:gd name="T59" fmla="*/ 431 h 1031"/>
                    <a:gd name="T60" fmla="*/ 815 w 945"/>
                    <a:gd name="T61" fmla="*/ 626 h 1031"/>
                    <a:gd name="T62" fmla="*/ 724 w 945"/>
                    <a:gd name="T63" fmla="*/ 724 h 1031"/>
                    <a:gd name="T64" fmla="*/ 734 w 945"/>
                    <a:gd name="T65" fmla="*/ 766 h 1031"/>
                    <a:gd name="T66" fmla="*/ 572 w 945"/>
                    <a:gd name="T67" fmla="*/ 872 h 1031"/>
                    <a:gd name="T68" fmla="*/ 495 w 945"/>
                    <a:gd name="T69" fmla="*/ 834 h 1031"/>
                    <a:gd name="T70" fmla="*/ 417 w 945"/>
                    <a:gd name="T71" fmla="*/ 873 h 1031"/>
                    <a:gd name="T72" fmla="*/ 192 w 945"/>
                    <a:gd name="T73" fmla="*/ 743 h 1031"/>
                    <a:gd name="T74" fmla="*/ 196 w 945"/>
                    <a:gd name="T75" fmla="*/ 715 h 1031"/>
                    <a:gd name="T76" fmla="*/ 121 w 945"/>
                    <a:gd name="T77" fmla="*/ 619 h 1031"/>
                    <a:gd name="T78" fmla="*/ 134 w 945"/>
                    <a:gd name="T79" fmla="*/ 411 h 1031"/>
                    <a:gd name="T80" fmla="*/ 222 w 945"/>
                    <a:gd name="T81" fmla="*/ 313 h 1031"/>
                    <a:gd name="T82" fmla="*/ 216 w 945"/>
                    <a:gd name="T83" fmla="*/ 278 h 1031"/>
                    <a:gd name="T84" fmla="*/ 388 w 945"/>
                    <a:gd name="T85" fmla="*/ 164 h 1031"/>
                    <a:gd name="T86" fmla="*/ 461 w 945"/>
                    <a:gd name="T87" fmla="*/ 196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5" h="1031">
                      <a:moveTo>
                        <a:pt x="876" y="641"/>
                      </a:moveTo>
                      <a:cubicBezTo>
                        <a:pt x="889" y="423"/>
                        <a:pt x="889" y="423"/>
                        <a:pt x="889" y="423"/>
                      </a:cubicBezTo>
                      <a:cubicBezTo>
                        <a:pt x="922" y="407"/>
                        <a:pt x="945" y="374"/>
                        <a:pt x="945" y="335"/>
                      </a:cubicBezTo>
                      <a:cubicBezTo>
                        <a:pt x="945" y="280"/>
                        <a:pt x="901" y="236"/>
                        <a:pt x="847" y="236"/>
                      </a:cubicBezTo>
                      <a:cubicBezTo>
                        <a:pt x="827" y="236"/>
                        <a:pt x="810" y="242"/>
                        <a:pt x="795" y="251"/>
                      </a:cubicBezTo>
                      <a:cubicBezTo>
                        <a:pt x="558" y="115"/>
                        <a:pt x="558" y="115"/>
                        <a:pt x="558" y="115"/>
                      </a:cubicBezTo>
                      <a:cubicBezTo>
                        <a:pt x="559" y="109"/>
                        <a:pt x="560" y="104"/>
                        <a:pt x="560" y="98"/>
                      </a:cubicBezTo>
                      <a:cubicBezTo>
                        <a:pt x="560" y="44"/>
                        <a:pt x="516" y="0"/>
                        <a:pt x="461" y="0"/>
                      </a:cubicBezTo>
                      <a:cubicBezTo>
                        <a:pt x="407" y="0"/>
                        <a:pt x="363" y="44"/>
                        <a:pt x="363" y="98"/>
                      </a:cubicBezTo>
                      <a:cubicBezTo>
                        <a:pt x="363" y="100"/>
                        <a:pt x="363" y="103"/>
                        <a:pt x="363" y="106"/>
                      </a:cubicBezTo>
                      <a:cubicBezTo>
                        <a:pt x="176" y="230"/>
                        <a:pt x="176" y="230"/>
                        <a:pt x="176" y="230"/>
                      </a:cubicBezTo>
                      <a:cubicBezTo>
                        <a:pt x="161" y="221"/>
                        <a:pt x="143" y="215"/>
                        <a:pt x="124" y="215"/>
                      </a:cubicBezTo>
                      <a:cubicBezTo>
                        <a:pt x="70" y="215"/>
                        <a:pt x="26" y="259"/>
                        <a:pt x="26" y="313"/>
                      </a:cubicBezTo>
                      <a:cubicBezTo>
                        <a:pt x="26" y="349"/>
                        <a:pt x="45" y="379"/>
                        <a:pt x="72" y="397"/>
                      </a:cubicBezTo>
                      <a:cubicBezTo>
                        <a:pt x="59" y="625"/>
                        <a:pt x="59" y="625"/>
                        <a:pt x="59" y="625"/>
                      </a:cubicBezTo>
                      <a:cubicBezTo>
                        <a:pt x="24" y="640"/>
                        <a:pt x="0" y="674"/>
                        <a:pt x="0" y="715"/>
                      </a:cubicBezTo>
                      <a:cubicBezTo>
                        <a:pt x="0" y="769"/>
                        <a:pt x="44" y="813"/>
                        <a:pt x="98" y="813"/>
                      </a:cubicBezTo>
                      <a:cubicBezTo>
                        <a:pt x="119" y="813"/>
                        <a:pt x="139" y="806"/>
                        <a:pt x="155" y="794"/>
                      </a:cubicBezTo>
                      <a:cubicBezTo>
                        <a:pt x="397" y="933"/>
                        <a:pt x="397" y="933"/>
                        <a:pt x="397" y="933"/>
                      </a:cubicBezTo>
                      <a:cubicBezTo>
                        <a:pt x="397" y="987"/>
                        <a:pt x="441" y="1031"/>
                        <a:pt x="495" y="1031"/>
                      </a:cubicBezTo>
                      <a:cubicBezTo>
                        <a:pt x="549" y="1031"/>
                        <a:pt x="593" y="987"/>
                        <a:pt x="593" y="933"/>
                      </a:cubicBezTo>
                      <a:cubicBezTo>
                        <a:pt x="778" y="811"/>
                        <a:pt x="778" y="811"/>
                        <a:pt x="778" y="811"/>
                      </a:cubicBezTo>
                      <a:cubicBezTo>
                        <a:pt x="791" y="818"/>
                        <a:pt x="807" y="822"/>
                        <a:pt x="823" y="822"/>
                      </a:cubicBezTo>
                      <a:cubicBezTo>
                        <a:pt x="877" y="822"/>
                        <a:pt x="921" y="778"/>
                        <a:pt x="921" y="724"/>
                      </a:cubicBezTo>
                      <a:cubicBezTo>
                        <a:pt x="921" y="689"/>
                        <a:pt x="903" y="659"/>
                        <a:pt x="876" y="641"/>
                      </a:cubicBezTo>
                      <a:close/>
                      <a:moveTo>
                        <a:pt x="461" y="196"/>
                      </a:moveTo>
                      <a:cubicBezTo>
                        <a:pt x="487" y="196"/>
                        <a:pt x="511" y="186"/>
                        <a:pt x="529" y="169"/>
                      </a:cubicBezTo>
                      <a:cubicBezTo>
                        <a:pt x="755" y="300"/>
                        <a:pt x="755" y="300"/>
                        <a:pt x="755" y="300"/>
                      </a:cubicBezTo>
                      <a:cubicBezTo>
                        <a:pt x="751" y="311"/>
                        <a:pt x="748" y="322"/>
                        <a:pt x="748" y="335"/>
                      </a:cubicBezTo>
                      <a:cubicBezTo>
                        <a:pt x="748" y="382"/>
                        <a:pt x="782" y="421"/>
                        <a:pt x="826" y="431"/>
                      </a:cubicBezTo>
                      <a:cubicBezTo>
                        <a:pt x="815" y="626"/>
                        <a:pt x="815" y="626"/>
                        <a:pt x="815" y="626"/>
                      </a:cubicBezTo>
                      <a:cubicBezTo>
                        <a:pt x="764" y="630"/>
                        <a:pt x="724" y="672"/>
                        <a:pt x="724" y="724"/>
                      </a:cubicBezTo>
                      <a:cubicBezTo>
                        <a:pt x="724" y="739"/>
                        <a:pt x="728" y="753"/>
                        <a:pt x="734" y="766"/>
                      </a:cubicBezTo>
                      <a:cubicBezTo>
                        <a:pt x="572" y="872"/>
                        <a:pt x="572" y="872"/>
                        <a:pt x="572" y="872"/>
                      </a:cubicBezTo>
                      <a:cubicBezTo>
                        <a:pt x="554" y="849"/>
                        <a:pt x="526" y="834"/>
                        <a:pt x="495" y="834"/>
                      </a:cubicBezTo>
                      <a:cubicBezTo>
                        <a:pt x="463" y="834"/>
                        <a:pt x="435" y="850"/>
                        <a:pt x="417" y="873"/>
                      </a:cubicBezTo>
                      <a:cubicBezTo>
                        <a:pt x="192" y="743"/>
                        <a:pt x="192" y="743"/>
                        <a:pt x="192" y="743"/>
                      </a:cubicBezTo>
                      <a:cubicBezTo>
                        <a:pt x="194" y="734"/>
                        <a:pt x="196" y="725"/>
                        <a:pt x="196" y="715"/>
                      </a:cubicBezTo>
                      <a:cubicBezTo>
                        <a:pt x="196" y="668"/>
                        <a:pt x="164" y="630"/>
                        <a:pt x="121" y="619"/>
                      </a:cubicBezTo>
                      <a:cubicBezTo>
                        <a:pt x="134" y="411"/>
                        <a:pt x="134" y="411"/>
                        <a:pt x="134" y="411"/>
                      </a:cubicBezTo>
                      <a:cubicBezTo>
                        <a:pt x="183" y="406"/>
                        <a:pt x="222" y="364"/>
                        <a:pt x="222" y="313"/>
                      </a:cubicBezTo>
                      <a:cubicBezTo>
                        <a:pt x="222" y="301"/>
                        <a:pt x="220" y="289"/>
                        <a:pt x="216" y="278"/>
                      </a:cubicBezTo>
                      <a:cubicBezTo>
                        <a:pt x="388" y="164"/>
                        <a:pt x="388" y="164"/>
                        <a:pt x="388" y="164"/>
                      </a:cubicBezTo>
                      <a:cubicBezTo>
                        <a:pt x="406" y="183"/>
                        <a:pt x="432" y="196"/>
                        <a:pt x="461" y="196"/>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a:gradFill>
                      <a:gsLst>
                        <a:gs pos="0">
                          <a:srgbClr val="FFFFFF"/>
                        </a:gs>
                        <a:gs pos="100000">
                          <a:srgbClr val="FFFFFF"/>
                        </a:gs>
                      </a:gsLst>
                      <a:lin ang="5400000" scaled="0"/>
                    </a:gradFill>
                    <a:ea typeface="Segoe UI" pitchFamily="34" charset="0"/>
                    <a:cs typeface="Segoe UI" pitchFamily="34" charset="0"/>
                  </a:endParaRPr>
                </a:p>
              </p:txBody>
            </p:sp>
            <p:sp>
              <p:nvSpPr>
                <p:cNvPr id="113" name="Freeform 26"/>
                <p:cNvSpPr>
                  <a:spLocks/>
                </p:cNvSpPr>
                <p:nvPr/>
              </p:nvSpPr>
              <p:spPr bwMode="auto">
                <a:xfrm>
                  <a:off x="3317042" y="-353846"/>
                  <a:ext cx="1381125" cy="1541463"/>
                </a:xfrm>
                <a:custGeom>
                  <a:avLst/>
                  <a:gdLst>
                    <a:gd name="T0" fmla="*/ 844 w 870"/>
                    <a:gd name="T1" fmla="*/ 720 h 971"/>
                    <a:gd name="T2" fmla="*/ 870 w 870"/>
                    <a:gd name="T3" fmla="*/ 268 h 971"/>
                    <a:gd name="T4" fmla="*/ 406 w 870"/>
                    <a:gd name="T5" fmla="*/ 0 h 971"/>
                    <a:gd name="T6" fmla="*/ 26 w 870"/>
                    <a:gd name="T7" fmla="*/ 249 h 971"/>
                    <a:gd name="T8" fmla="*/ 0 w 870"/>
                    <a:gd name="T9" fmla="*/ 704 h 971"/>
                    <a:gd name="T10" fmla="*/ 465 w 870"/>
                    <a:gd name="T11" fmla="*/ 971 h 971"/>
                    <a:gd name="T12" fmla="*/ 844 w 870"/>
                    <a:gd name="T13" fmla="*/ 720 h 971"/>
                  </a:gdLst>
                  <a:ahLst/>
                  <a:cxnLst>
                    <a:cxn ang="0">
                      <a:pos x="T0" y="T1"/>
                    </a:cxn>
                    <a:cxn ang="0">
                      <a:pos x="T2" y="T3"/>
                    </a:cxn>
                    <a:cxn ang="0">
                      <a:pos x="T4" y="T5"/>
                    </a:cxn>
                    <a:cxn ang="0">
                      <a:pos x="T6" y="T7"/>
                    </a:cxn>
                    <a:cxn ang="0">
                      <a:pos x="T8" y="T9"/>
                    </a:cxn>
                    <a:cxn ang="0">
                      <a:pos x="T10" y="T11"/>
                    </a:cxn>
                    <a:cxn ang="0">
                      <a:pos x="T12" y="T13"/>
                    </a:cxn>
                  </a:cxnLst>
                  <a:rect l="0" t="0" r="r" b="b"/>
                  <a:pathLst>
                    <a:path w="870" h="971">
                      <a:moveTo>
                        <a:pt x="844" y="720"/>
                      </a:moveTo>
                      <a:lnTo>
                        <a:pt x="870" y="268"/>
                      </a:lnTo>
                      <a:lnTo>
                        <a:pt x="406" y="0"/>
                      </a:lnTo>
                      <a:lnTo>
                        <a:pt x="26" y="249"/>
                      </a:lnTo>
                      <a:lnTo>
                        <a:pt x="0" y="704"/>
                      </a:lnTo>
                      <a:lnTo>
                        <a:pt x="465" y="971"/>
                      </a:lnTo>
                      <a:lnTo>
                        <a:pt x="844" y="72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1" name="Group 120"/>
            <p:cNvGrpSpPr/>
            <p:nvPr/>
          </p:nvGrpSpPr>
          <p:grpSpPr>
            <a:xfrm>
              <a:off x="10351340" y="4153420"/>
              <a:ext cx="1504027" cy="705072"/>
              <a:chOff x="10393872" y="5556912"/>
              <a:chExt cx="1504027" cy="705072"/>
            </a:xfrm>
          </p:grpSpPr>
          <p:sp>
            <p:nvSpPr>
              <p:cNvPr id="116" name="Rectangle 115"/>
              <p:cNvSpPr/>
              <p:nvPr/>
            </p:nvSpPr>
            <p:spPr bwMode="auto">
              <a:xfrm>
                <a:off x="10393872" y="5556912"/>
                <a:ext cx="1504027" cy="705072"/>
              </a:xfrm>
              <a:prstGeom prst="rect">
                <a:avLst/>
              </a:prstGeom>
              <a:solidFill>
                <a:srgbClr val="00AEEF"/>
              </a:solidFill>
              <a:ln w="12700" cap="flat" cmpd="sng" algn="ctr">
                <a:solidFill>
                  <a:srgbClr val="00AEEF"/>
                </a:solidFill>
                <a:prstDash val="solid"/>
                <a:headEnd type="none" w="med" len="med"/>
                <a:tailEnd type="none" w="med" len="med"/>
              </a:ln>
              <a:effectLst/>
            </p:spPr>
            <p:txBody>
              <a:bodyPr rot="0" spcFirstLastPara="0" vertOverflow="overflow" horzOverflow="overflow" vert="horz" wrap="square" lIns="411480"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3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KPI &amp; Profile Summaries</a:t>
                </a:r>
                <a:endParaRPr lang="en-US" sz="13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0" name="Freeform 22"/>
              <p:cNvSpPr>
                <a:spLocks noChangeAspect="1" noEditPoints="1"/>
              </p:cNvSpPr>
              <p:nvPr/>
            </p:nvSpPr>
            <p:spPr bwMode="black">
              <a:xfrm>
                <a:off x="10441374" y="5724544"/>
                <a:ext cx="411480" cy="411480"/>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126" name="Group 125"/>
          <p:cNvGrpSpPr/>
          <p:nvPr/>
        </p:nvGrpSpPr>
        <p:grpSpPr>
          <a:xfrm>
            <a:off x="93479" y="2039880"/>
            <a:ext cx="2194249" cy="2644073"/>
            <a:chOff x="93479" y="2385127"/>
            <a:chExt cx="2194249" cy="2644073"/>
          </a:xfrm>
        </p:grpSpPr>
        <p:sp>
          <p:nvSpPr>
            <p:cNvPr id="40" name="Rectangle 39"/>
            <p:cNvSpPr/>
            <p:nvPr/>
          </p:nvSpPr>
          <p:spPr>
            <a:xfrm>
              <a:off x="93479" y="2385127"/>
              <a:ext cx="2194249" cy="2644073"/>
            </a:xfrm>
            <a:prstGeom prst="rect">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defRPr/>
              </a:pPr>
              <a:r>
                <a:rPr lang="en-US" kern="0" dirty="0" smtClean="0">
                  <a:solidFill>
                    <a:srgbClr val="16244E"/>
                  </a:solidFill>
                </a:rPr>
                <a:t>Data Sources</a:t>
              </a:r>
              <a:endParaRPr lang="en-US" kern="0" dirty="0">
                <a:solidFill>
                  <a:srgbClr val="16244E"/>
                </a:solidFill>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907" y="2884185"/>
              <a:ext cx="457135" cy="457135"/>
            </a:xfrm>
            <a:prstGeom prst="rect">
              <a:avLst/>
            </a:prstGeom>
            <a:ln w="12700">
              <a:solidFill>
                <a:srgbClr val="16244E"/>
              </a:solidFill>
            </a:ln>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197" y="2884185"/>
              <a:ext cx="457135" cy="457135"/>
            </a:xfrm>
            <a:prstGeom prst="rect">
              <a:avLst/>
            </a:prstGeom>
            <a:solidFill>
              <a:srgbClr val="16244E"/>
            </a:solidFill>
            <a:ln w="12700">
              <a:solidFill>
                <a:srgbClr val="16244E"/>
              </a:solidFill>
            </a:ln>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1488" y="2884185"/>
              <a:ext cx="457135" cy="457135"/>
            </a:xfrm>
            <a:prstGeom prst="rect">
              <a:avLst/>
            </a:prstGeom>
            <a:solidFill>
              <a:srgbClr val="16244E"/>
            </a:solidFill>
            <a:ln w="12700">
              <a:solidFill>
                <a:srgbClr val="16244E"/>
              </a:solidFill>
            </a:ln>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851" y="3627283"/>
              <a:ext cx="445452" cy="445452"/>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1560" y="3615600"/>
              <a:ext cx="457135" cy="457135"/>
            </a:xfrm>
            <a:prstGeom prst="rect">
              <a:avLst/>
            </a:prstGeom>
          </p:spPr>
        </p:pic>
        <p:sp>
          <p:nvSpPr>
            <p:cNvPr id="34" name="Donut 56"/>
            <p:cNvSpPr>
              <a:spLocks noChangeAspect="1"/>
            </p:cNvSpPr>
            <p:nvPr/>
          </p:nvSpPr>
          <p:spPr bwMode="auto">
            <a:xfrm>
              <a:off x="1808872" y="4370543"/>
              <a:ext cx="382858" cy="382858"/>
            </a:xfrm>
            <a:custGeom>
              <a:avLst/>
              <a:gdLst/>
              <a:ahLst/>
              <a:cxnLst/>
              <a:rect l="l" t="t" r="r" b="b"/>
              <a:pathLst>
                <a:path w="765022" h="765022">
                  <a:moveTo>
                    <a:pt x="560729" y="596941"/>
                  </a:moveTo>
                  <a:cubicBezTo>
                    <a:pt x="540648" y="649386"/>
                    <a:pt x="513354" y="692521"/>
                    <a:pt x="480411" y="720910"/>
                  </a:cubicBezTo>
                  <a:cubicBezTo>
                    <a:pt x="554185" y="700858"/>
                    <a:pt x="617753" y="656576"/>
                    <a:pt x="662289" y="596941"/>
                  </a:cubicBezTo>
                  <a:close/>
                  <a:moveTo>
                    <a:pt x="412598" y="596941"/>
                  </a:moveTo>
                  <a:lnTo>
                    <a:pt x="412598" y="721768"/>
                  </a:lnTo>
                  <a:cubicBezTo>
                    <a:pt x="456788" y="707612"/>
                    <a:pt x="495196" y="661864"/>
                    <a:pt x="520980" y="596941"/>
                  </a:cubicBezTo>
                  <a:close/>
                  <a:moveTo>
                    <a:pt x="242040" y="596941"/>
                  </a:moveTo>
                  <a:cubicBezTo>
                    <a:pt x="271104" y="669808"/>
                    <a:pt x="315863" y="718587"/>
                    <a:pt x="366879" y="724965"/>
                  </a:cubicBezTo>
                  <a:lnTo>
                    <a:pt x="366879" y="596941"/>
                  </a:lnTo>
                  <a:close/>
                  <a:moveTo>
                    <a:pt x="102468" y="596941"/>
                  </a:moveTo>
                  <a:cubicBezTo>
                    <a:pt x="146681" y="655989"/>
                    <a:pt x="209445" y="700128"/>
                    <a:pt x="282310" y="720624"/>
                  </a:cubicBezTo>
                  <a:cubicBezTo>
                    <a:pt x="249492" y="692246"/>
                    <a:pt x="222308" y="649219"/>
                    <a:pt x="202291" y="596941"/>
                  </a:cubicBezTo>
                  <a:close/>
                  <a:moveTo>
                    <a:pt x="596655" y="405370"/>
                  </a:moveTo>
                  <a:cubicBezTo>
                    <a:pt x="595835" y="457595"/>
                    <a:pt x="588170" y="506975"/>
                    <a:pt x="574862" y="551222"/>
                  </a:cubicBezTo>
                  <a:lnTo>
                    <a:pt x="691681" y="551222"/>
                  </a:lnTo>
                  <a:cubicBezTo>
                    <a:pt x="716692" y="507901"/>
                    <a:pt x="731353" y="458219"/>
                    <a:pt x="734294" y="405370"/>
                  </a:cubicBezTo>
                  <a:close/>
                  <a:moveTo>
                    <a:pt x="412598" y="405370"/>
                  </a:moveTo>
                  <a:lnTo>
                    <a:pt x="412598" y="551222"/>
                  </a:lnTo>
                  <a:lnTo>
                    <a:pt x="536993" y="551222"/>
                  </a:lnTo>
                  <a:cubicBezTo>
                    <a:pt x="550604" y="507785"/>
                    <a:pt x="558562" y="458211"/>
                    <a:pt x="559547" y="405370"/>
                  </a:cubicBezTo>
                  <a:close/>
                  <a:moveTo>
                    <a:pt x="203473" y="405370"/>
                  </a:moveTo>
                  <a:cubicBezTo>
                    <a:pt x="204458" y="458211"/>
                    <a:pt x="212416" y="507785"/>
                    <a:pt x="226028" y="551222"/>
                  </a:cubicBezTo>
                  <a:lnTo>
                    <a:pt x="366879" y="551222"/>
                  </a:lnTo>
                  <a:lnTo>
                    <a:pt x="366879" y="405370"/>
                  </a:lnTo>
                  <a:close/>
                  <a:moveTo>
                    <a:pt x="30786" y="405370"/>
                  </a:moveTo>
                  <a:cubicBezTo>
                    <a:pt x="33722" y="458207"/>
                    <a:pt x="48370" y="507881"/>
                    <a:pt x="73348" y="551222"/>
                  </a:cubicBezTo>
                  <a:lnTo>
                    <a:pt x="188159" y="551222"/>
                  </a:lnTo>
                  <a:cubicBezTo>
                    <a:pt x="174851" y="506975"/>
                    <a:pt x="167185" y="457595"/>
                    <a:pt x="166365" y="405370"/>
                  </a:cubicBezTo>
                  <a:close/>
                  <a:moveTo>
                    <a:pt x="577714" y="223085"/>
                  </a:moveTo>
                  <a:cubicBezTo>
                    <a:pt x="589210" y="264952"/>
                    <a:pt x="595956" y="311069"/>
                    <a:pt x="596655" y="359651"/>
                  </a:cubicBezTo>
                  <a:lnTo>
                    <a:pt x="733713" y="359651"/>
                  </a:lnTo>
                  <a:cubicBezTo>
                    <a:pt x="732571" y="310409"/>
                    <a:pt x="719245" y="264097"/>
                    <a:pt x="696915" y="223085"/>
                  </a:cubicBezTo>
                  <a:close/>
                  <a:moveTo>
                    <a:pt x="412598" y="223085"/>
                  </a:moveTo>
                  <a:lnTo>
                    <a:pt x="412598" y="359651"/>
                  </a:lnTo>
                  <a:lnTo>
                    <a:pt x="559547" y="359651"/>
                  </a:lnTo>
                  <a:cubicBezTo>
                    <a:pt x="558688" y="310524"/>
                    <a:pt x="551693" y="264224"/>
                    <a:pt x="539608" y="223085"/>
                  </a:cubicBezTo>
                  <a:close/>
                  <a:moveTo>
                    <a:pt x="223412" y="223085"/>
                  </a:moveTo>
                  <a:cubicBezTo>
                    <a:pt x="211327" y="264224"/>
                    <a:pt x="204332" y="310524"/>
                    <a:pt x="203473" y="359651"/>
                  </a:cubicBezTo>
                  <a:lnTo>
                    <a:pt x="366879" y="359651"/>
                  </a:lnTo>
                  <a:lnTo>
                    <a:pt x="366879" y="223085"/>
                  </a:lnTo>
                  <a:close/>
                  <a:moveTo>
                    <a:pt x="68321" y="222745"/>
                  </a:moveTo>
                  <a:cubicBezTo>
                    <a:pt x="45854" y="263842"/>
                    <a:pt x="32461" y="310273"/>
                    <a:pt x="31317" y="359651"/>
                  </a:cubicBezTo>
                  <a:lnTo>
                    <a:pt x="166365" y="359651"/>
                  </a:lnTo>
                  <a:cubicBezTo>
                    <a:pt x="167064" y="311069"/>
                    <a:pt x="173810" y="264952"/>
                    <a:pt x="185307" y="223085"/>
                  </a:cubicBezTo>
                  <a:lnTo>
                    <a:pt x="68321" y="223085"/>
                  </a:lnTo>
                  <a:close/>
                  <a:moveTo>
                    <a:pt x="480798" y="44482"/>
                  </a:moveTo>
                  <a:cubicBezTo>
                    <a:pt x="515413" y="74554"/>
                    <a:pt x="543847" y="120856"/>
                    <a:pt x="563671" y="177366"/>
                  </a:cubicBezTo>
                  <a:lnTo>
                    <a:pt x="669336" y="177366"/>
                  </a:lnTo>
                  <a:cubicBezTo>
                    <a:pt x="624436" y="113186"/>
                    <a:pt x="558252" y="65412"/>
                    <a:pt x="480798" y="44482"/>
                  </a:cubicBezTo>
                  <a:close/>
                  <a:moveTo>
                    <a:pt x="282846" y="43884"/>
                  </a:moveTo>
                  <a:cubicBezTo>
                    <a:pt x="206017" y="65725"/>
                    <a:pt x="140236" y="113491"/>
                    <a:pt x="95423" y="177366"/>
                  </a:cubicBezTo>
                  <a:lnTo>
                    <a:pt x="199349" y="177366"/>
                  </a:lnTo>
                  <a:cubicBezTo>
                    <a:pt x="219302" y="120499"/>
                    <a:pt x="247968" y="73968"/>
                    <a:pt x="282846" y="43884"/>
                  </a:cubicBezTo>
                  <a:close/>
                  <a:moveTo>
                    <a:pt x="412598" y="43254"/>
                  </a:moveTo>
                  <a:lnTo>
                    <a:pt x="412598" y="177366"/>
                  </a:lnTo>
                  <a:lnTo>
                    <a:pt x="524956" y="177366"/>
                  </a:lnTo>
                  <a:cubicBezTo>
                    <a:pt x="498860" y="107608"/>
                    <a:pt x="458890" y="58124"/>
                    <a:pt x="412598" y="43254"/>
                  </a:cubicBezTo>
                  <a:close/>
                  <a:moveTo>
                    <a:pt x="366879" y="40057"/>
                  </a:moveTo>
                  <a:cubicBezTo>
                    <a:pt x="313701" y="46778"/>
                    <a:pt x="267300" y="99445"/>
                    <a:pt x="238064" y="177366"/>
                  </a:cubicBezTo>
                  <a:lnTo>
                    <a:pt x="366879" y="177366"/>
                  </a:lnTo>
                  <a:close/>
                  <a:moveTo>
                    <a:pt x="381510" y="0"/>
                  </a:moveTo>
                  <a:lnTo>
                    <a:pt x="381863" y="63"/>
                  </a:lnTo>
                  <a:cubicBezTo>
                    <a:pt x="382079" y="0"/>
                    <a:pt x="382295" y="0"/>
                    <a:pt x="382511" y="0"/>
                  </a:cubicBezTo>
                  <a:cubicBezTo>
                    <a:pt x="593766" y="0"/>
                    <a:pt x="765022" y="171256"/>
                    <a:pt x="765022" y="382511"/>
                  </a:cubicBezTo>
                  <a:cubicBezTo>
                    <a:pt x="765022" y="461582"/>
                    <a:pt x="741030" y="535048"/>
                    <a:pt x="699257" y="595468"/>
                  </a:cubicBezTo>
                  <a:lnTo>
                    <a:pt x="699257" y="596941"/>
                  </a:lnTo>
                  <a:lnTo>
                    <a:pt x="698117" y="596941"/>
                  </a:lnTo>
                  <a:cubicBezTo>
                    <a:pt x="635344" y="690538"/>
                    <a:pt x="531639" y="753808"/>
                    <a:pt x="412598" y="761989"/>
                  </a:cubicBezTo>
                  <a:lnTo>
                    <a:pt x="412598" y="765022"/>
                  </a:lnTo>
                  <a:lnTo>
                    <a:pt x="382511" y="765022"/>
                  </a:lnTo>
                  <a:lnTo>
                    <a:pt x="381510" y="765022"/>
                  </a:lnTo>
                  <a:lnTo>
                    <a:pt x="366879" y="765022"/>
                  </a:lnTo>
                  <a:lnTo>
                    <a:pt x="366879" y="763446"/>
                  </a:lnTo>
                  <a:cubicBezTo>
                    <a:pt x="170478" y="756741"/>
                    <a:pt x="12241" y="600854"/>
                    <a:pt x="2247" y="405370"/>
                  </a:cubicBezTo>
                  <a:lnTo>
                    <a:pt x="0" y="405370"/>
                  </a:lnTo>
                  <a:lnTo>
                    <a:pt x="0" y="382511"/>
                  </a:lnTo>
                  <a:lnTo>
                    <a:pt x="0" y="359651"/>
                  </a:lnTo>
                  <a:lnTo>
                    <a:pt x="2305" y="359651"/>
                  </a:lnTo>
                  <a:cubicBezTo>
                    <a:pt x="12513" y="159712"/>
                    <a:pt x="177764" y="1148"/>
                    <a:pt x="380310" y="214"/>
                  </a:cubicBezTo>
                  <a:cubicBezTo>
                    <a:pt x="380708" y="2"/>
                    <a:pt x="381109" y="0"/>
                    <a:pt x="38151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err="1">
                <a:solidFill>
                  <a:schemeClr val="accent2"/>
                </a:solidFill>
                <a:latin typeface="Segoe UI" pitchFamily="34" charset="0"/>
                <a:ea typeface="Segoe UI" pitchFamily="34" charset="0"/>
                <a:cs typeface="Segoe UI" pitchFamily="34" charset="0"/>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0132" y="2893913"/>
              <a:ext cx="436026" cy="436026"/>
            </a:xfrm>
            <a:prstGeom prst="rect">
              <a:avLst/>
            </a:prstGeom>
          </p:spPr>
        </p:pic>
        <p:sp>
          <p:nvSpPr>
            <p:cNvPr id="76" name="Freeform 5"/>
            <p:cNvSpPr>
              <a:spLocks noEditPoints="1"/>
            </p:cNvSpPr>
            <p:nvPr/>
          </p:nvSpPr>
          <p:spPr bwMode="auto">
            <a:xfrm>
              <a:off x="733469" y="4400518"/>
              <a:ext cx="474826" cy="295392"/>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843 w 1058"/>
                <a:gd name="T29" fmla="*/ 657 h 657"/>
                <a:gd name="T30" fmla="*/ 997 w 1058"/>
                <a:gd name="T31" fmla="*/ 592 h 657"/>
                <a:gd name="T32" fmla="*/ 1058 w 1058"/>
                <a:gd name="T33" fmla="*/ 440 h 657"/>
                <a:gd name="T34" fmla="*/ 997 w 1058"/>
                <a:gd name="T35" fmla="*/ 289 h 657"/>
                <a:gd name="T36" fmla="*/ 843 w 1058"/>
                <a:gd name="T37" fmla="*/ 597 h 657"/>
                <a:gd name="T38" fmla="*/ 692 w 1058"/>
                <a:gd name="T39" fmla="*/ 597 h 657"/>
                <a:gd name="T40" fmla="*/ 692 w 1058"/>
                <a:gd name="T41" fmla="*/ 437 h 657"/>
                <a:gd name="T42" fmla="*/ 777 w 1058"/>
                <a:gd name="T43" fmla="*/ 437 h 657"/>
                <a:gd name="T44" fmla="*/ 607 w 1058"/>
                <a:gd name="T45" fmla="*/ 220 h 657"/>
                <a:gd name="T46" fmla="*/ 438 w 1058"/>
                <a:gd name="T47" fmla="*/ 437 h 657"/>
                <a:gd name="T48" fmla="*/ 523 w 1058"/>
                <a:gd name="T49" fmla="*/ 437 h 657"/>
                <a:gd name="T50" fmla="*/ 523 w 1058"/>
                <a:gd name="T51" fmla="*/ 597 h 657"/>
                <a:gd name="T52" fmla="*/ 215 w 1058"/>
                <a:gd name="T53" fmla="*/ 597 h 657"/>
                <a:gd name="T54" fmla="*/ 60 w 1058"/>
                <a:gd name="T55" fmla="*/ 440 h 657"/>
                <a:gd name="T56" fmla="*/ 215 w 1058"/>
                <a:gd name="T57" fmla="*/ 284 h 657"/>
                <a:gd name="T58" fmla="*/ 270 w 1058"/>
                <a:gd name="T59" fmla="*/ 297 h 657"/>
                <a:gd name="T60" fmla="*/ 425 w 1058"/>
                <a:gd name="T61" fmla="*/ 149 h 657"/>
                <a:gd name="T62" fmla="*/ 538 w 1058"/>
                <a:gd name="T63" fmla="*/ 199 h 657"/>
                <a:gd name="T64" fmla="*/ 693 w 1058"/>
                <a:gd name="T65" fmla="*/ 60 h 657"/>
                <a:gd name="T66" fmla="*/ 843 w 1058"/>
                <a:gd name="T67" fmla="*/ 216 h 657"/>
                <a:gd name="T68" fmla="*/ 831 w 1058"/>
                <a:gd name="T69" fmla="*/ 288 h 657"/>
                <a:gd name="T70" fmla="*/ 843 w 1058"/>
                <a:gd name="T71" fmla="*/ 284 h 657"/>
                <a:gd name="T72" fmla="*/ 998 w 1058"/>
                <a:gd name="T73" fmla="*/ 440 h 657"/>
                <a:gd name="T74" fmla="*/ 843 w 1058"/>
                <a:gd name="T75" fmla="*/ 59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moveTo>
                    <a:pt x="843" y="597"/>
                  </a:moveTo>
                  <a:cubicBezTo>
                    <a:pt x="843" y="597"/>
                    <a:pt x="843" y="597"/>
                    <a:pt x="692" y="597"/>
                  </a:cubicBezTo>
                  <a:cubicBezTo>
                    <a:pt x="692" y="437"/>
                    <a:pt x="692" y="437"/>
                    <a:pt x="692" y="437"/>
                  </a:cubicBezTo>
                  <a:cubicBezTo>
                    <a:pt x="777" y="437"/>
                    <a:pt x="777" y="437"/>
                    <a:pt x="777" y="437"/>
                  </a:cubicBezTo>
                  <a:cubicBezTo>
                    <a:pt x="607" y="220"/>
                    <a:pt x="607" y="220"/>
                    <a:pt x="607" y="220"/>
                  </a:cubicBezTo>
                  <a:cubicBezTo>
                    <a:pt x="438" y="437"/>
                    <a:pt x="438" y="437"/>
                    <a:pt x="438" y="437"/>
                  </a:cubicBezTo>
                  <a:cubicBezTo>
                    <a:pt x="523" y="437"/>
                    <a:pt x="523" y="437"/>
                    <a:pt x="523" y="437"/>
                  </a:cubicBezTo>
                  <a:cubicBezTo>
                    <a:pt x="523" y="597"/>
                    <a:pt x="523" y="597"/>
                    <a:pt x="523" y="597"/>
                  </a:cubicBezTo>
                  <a:cubicBezTo>
                    <a:pt x="442" y="597"/>
                    <a:pt x="3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lose/>
                </a:path>
              </a:pathLst>
            </a:custGeom>
            <a:solidFill>
              <a:schemeClr val="accent1">
                <a:lumMod val="75000"/>
              </a:schemeClr>
            </a:solidFill>
            <a:ln>
              <a:noFill/>
            </a:ln>
          </p:spPr>
          <p:txBody>
            <a:bodyPr vert="horz" wrap="square" lIns="47455" tIns="23728" rIns="47455" bIns="23728" numCol="1" anchor="t" anchorCtr="0" compatLnSpc="1">
              <a:prstTxWarp prst="textNoShape">
                <a:avLst/>
              </a:prstTxWarp>
            </a:bodyPr>
            <a:lstStyle/>
            <a:p>
              <a:pPr defTabSz="484064"/>
              <a:endParaRPr lang="en-US" sz="934">
                <a:solidFill>
                  <a:srgbClr val="505050"/>
                </a:solidFill>
              </a:endParaRPr>
            </a:p>
          </p:txBody>
        </p:sp>
        <p:grpSp>
          <p:nvGrpSpPr>
            <p:cNvPr id="77" name="Group 76"/>
            <p:cNvGrpSpPr/>
            <p:nvPr/>
          </p:nvGrpSpPr>
          <p:grpSpPr>
            <a:xfrm>
              <a:off x="1299652" y="4403123"/>
              <a:ext cx="423110" cy="341259"/>
              <a:chOff x="-3722688" y="693096"/>
              <a:chExt cx="3976688" cy="3207392"/>
            </a:xfrm>
            <a:solidFill>
              <a:schemeClr val="accent1">
                <a:lumMod val="75000"/>
              </a:schemeClr>
            </a:solidFill>
          </p:grpSpPr>
          <p:sp>
            <p:nvSpPr>
              <p:cNvPr id="78" name="Freeform 9"/>
              <p:cNvSpPr>
                <a:spLocks/>
              </p:cNvSpPr>
              <p:nvPr/>
            </p:nvSpPr>
            <p:spPr bwMode="auto">
              <a:xfrm>
                <a:off x="-3722688" y="693096"/>
                <a:ext cx="3976688" cy="2471736"/>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289 w 1058"/>
                  <a:gd name="T29" fmla="*/ 657 h 657"/>
                  <a:gd name="T30" fmla="*/ 289 w 1058"/>
                  <a:gd name="T31" fmla="*/ 597 h 657"/>
                  <a:gd name="T32" fmla="*/ 215 w 1058"/>
                  <a:gd name="T33" fmla="*/ 597 h 657"/>
                  <a:gd name="T34" fmla="*/ 60 w 1058"/>
                  <a:gd name="T35" fmla="*/ 440 h 657"/>
                  <a:gd name="T36" fmla="*/ 215 w 1058"/>
                  <a:gd name="T37" fmla="*/ 284 h 657"/>
                  <a:gd name="T38" fmla="*/ 270 w 1058"/>
                  <a:gd name="T39" fmla="*/ 297 h 657"/>
                  <a:gd name="T40" fmla="*/ 425 w 1058"/>
                  <a:gd name="T41" fmla="*/ 149 h 657"/>
                  <a:gd name="T42" fmla="*/ 538 w 1058"/>
                  <a:gd name="T43" fmla="*/ 199 h 657"/>
                  <a:gd name="T44" fmla="*/ 693 w 1058"/>
                  <a:gd name="T45" fmla="*/ 60 h 657"/>
                  <a:gd name="T46" fmla="*/ 843 w 1058"/>
                  <a:gd name="T47" fmla="*/ 216 h 657"/>
                  <a:gd name="T48" fmla="*/ 831 w 1058"/>
                  <a:gd name="T49" fmla="*/ 288 h 657"/>
                  <a:gd name="T50" fmla="*/ 843 w 1058"/>
                  <a:gd name="T51" fmla="*/ 284 h 657"/>
                  <a:gd name="T52" fmla="*/ 998 w 1058"/>
                  <a:gd name="T53" fmla="*/ 440 h 657"/>
                  <a:gd name="T54" fmla="*/ 843 w 1058"/>
                  <a:gd name="T55" fmla="*/ 597 h 657"/>
                  <a:gd name="T56" fmla="*/ 797 w 1058"/>
                  <a:gd name="T57" fmla="*/ 597 h 657"/>
                  <a:gd name="T58" fmla="*/ 797 w 1058"/>
                  <a:gd name="T59" fmla="*/ 657 h 657"/>
                  <a:gd name="T60" fmla="*/ 843 w 1058"/>
                  <a:gd name="T61" fmla="*/ 657 h 657"/>
                  <a:gd name="T62" fmla="*/ 997 w 1058"/>
                  <a:gd name="T63" fmla="*/ 592 h 657"/>
                  <a:gd name="T64" fmla="*/ 1058 w 1058"/>
                  <a:gd name="T65" fmla="*/ 440 h 657"/>
                  <a:gd name="T66" fmla="*/ 997 w 1058"/>
                  <a:gd name="T67" fmla="*/ 28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289" y="657"/>
                      <a:pt x="289" y="657"/>
                      <a:pt x="289" y="657"/>
                    </a:cubicBezTo>
                    <a:cubicBezTo>
                      <a:pt x="289" y="597"/>
                      <a:pt x="289" y="597"/>
                      <a:pt x="289" y="597"/>
                    </a:cubicBezTo>
                    <a:cubicBezTo>
                      <a:pt x="265" y="597"/>
                      <a:pt x="2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ubicBezTo>
                      <a:pt x="843" y="597"/>
                      <a:pt x="843" y="597"/>
                      <a:pt x="797" y="597"/>
                    </a:cubicBezTo>
                    <a:cubicBezTo>
                      <a:pt x="797" y="657"/>
                      <a:pt x="797" y="657"/>
                      <a:pt x="797"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p:cNvSpPr>
                <a:spLocks/>
              </p:cNvSpPr>
              <p:nvPr/>
            </p:nvSpPr>
            <p:spPr bwMode="auto">
              <a:xfrm>
                <a:off x="-2441575" y="2425700"/>
                <a:ext cx="211138" cy="1203325"/>
              </a:xfrm>
              <a:custGeom>
                <a:avLst/>
                <a:gdLst>
                  <a:gd name="T0" fmla="*/ 28 w 56"/>
                  <a:gd name="T1" fmla="*/ 0 h 320"/>
                  <a:gd name="T2" fmla="*/ 0 w 56"/>
                  <a:gd name="T3" fmla="*/ 28 h 320"/>
                  <a:gd name="T4" fmla="*/ 0 w 56"/>
                  <a:gd name="T5" fmla="*/ 292 h 320"/>
                  <a:gd name="T6" fmla="*/ 28 w 56"/>
                  <a:gd name="T7" fmla="*/ 320 h 320"/>
                  <a:gd name="T8" fmla="*/ 56 w 56"/>
                  <a:gd name="T9" fmla="*/ 292 h 320"/>
                  <a:gd name="T10" fmla="*/ 56 w 56"/>
                  <a:gd name="T11" fmla="*/ 28 h 320"/>
                  <a:gd name="T12" fmla="*/ 28 w 56"/>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56" h="320">
                    <a:moveTo>
                      <a:pt x="28" y="0"/>
                    </a:moveTo>
                    <a:cubicBezTo>
                      <a:pt x="13" y="0"/>
                      <a:pt x="0" y="12"/>
                      <a:pt x="0" y="28"/>
                    </a:cubicBezTo>
                    <a:cubicBezTo>
                      <a:pt x="0" y="292"/>
                      <a:pt x="0" y="292"/>
                      <a:pt x="0" y="292"/>
                    </a:cubicBezTo>
                    <a:cubicBezTo>
                      <a:pt x="0" y="307"/>
                      <a:pt x="13" y="320"/>
                      <a:pt x="28" y="320"/>
                    </a:cubicBezTo>
                    <a:cubicBezTo>
                      <a:pt x="44" y="320"/>
                      <a:pt x="56" y="307"/>
                      <a:pt x="56" y="292"/>
                    </a:cubicBezTo>
                    <a:cubicBezTo>
                      <a:pt x="56" y="28"/>
                      <a:pt x="56" y="28"/>
                      <a:pt x="56" y="28"/>
                    </a:cubicBezTo>
                    <a:cubicBezTo>
                      <a:pt x="56" y="12"/>
                      <a:pt x="44"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p:cNvSpPr>
                <a:spLocks/>
              </p:cNvSpPr>
              <p:nvPr/>
            </p:nvSpPr>
            <p:spPr bwMode="auto">
              <a:xfrm>
                <a:off x="-1997075" y="2151063"/>
                <a:ext cx="209550" cy="1749425"/>
              </a:xfrm>
              <a:custGeom>
                <a:avLst/>
                <a:gdLst>
                  <a:gd name="T0" fmla="*/ 28 w 56"/>
                  <a:gd name="T1" fmla="*/ 0 h 465"/>
                  <a:gd name="T2" fmla="*/ 0 w 56"/>
                  <a:gd name="T3" fmla="*/ 28 h 465"/>
                  <a:gd name="T4" fmla="*/ 0 w 56"/>
                  <a:gd name="T5" fmla="*/ 437 h 465"/>
                  <a:gd name="T6" fmla="*/ 28 w 56"/>
                  <a:gd name="T7" fmla="*/ 465 h 465"/>
                  <a:gd name="T8" fmla="*/ 56 w 56"/>
                  <a:gd name="T9" fmla="*/ 437 h 465"/>
                  <a:gd name="T10" fmla="*/ 56 w 56"/>
                  <a:gd name="T11" fmla="*/ 28 h 465"/>
                  <a:gd name="T12" fmla="*/ 28 w 56"/>
                  <a:gd name="T13" fmla="*/ 0 h 465"/>
                </a:gdLst>
                <a:ahLst/>
                <a:cxnLst>
                  <a:cxn ang="0">
                    <a:pos x="T0" y="T1"/>
                  </a:cxn>
                  <a:cxn ang="0">
                    <a:pos x="T2" y="T3"/>
                  </a:cxn>
                  <a:cxn ang="0">
                    <a:pos x="T4" y="T5"/>
                  </a:cxn>
                  <a:cxn ang="0">
                    <a:pos x="T6" y="T7"/>
                  </a:cxn>
                  <a:cxn ang="0">
                    <a:pos x="T8" y="T9"/>
                  </a:cxn>
                  <a:cxn ang="0">
                    <a:pos x="T10" y="T11"/>
                  </a:cxn>
                  <a:cxn ang="0">
                    <a:pos x="T12" y="T13"/>
                  </a:cxn>
                </a:cxnLst>
                <a:rect l="0" t="0" r="r" b="b"/>
                <a:pathLst>
                  <a:path w="56" h="465">
                    <a:moveTo>
                      <a:pt x="28" y="0"/>
                    </a:moveTo>
                    <a:cubicBezTo>
                      <a:pt x="12" y="0"/>
                      <a:pt x="0" y="13"/>
                      <a:pt x="0" y="28"/>
                    </a:cubicBezTo>
                    <a:cubicBezTo>
                      <a:pt x="0" y="437"/>
                      <a:pt x="0" y="437"/>
                      <a:pt x="0" y="437"/>
                    </a:cubicBezTo>
                    <a:cubicBezTo>
                      <a:pt x="0" y="452"/>
                      <a:pt x="12" y="465"/>
                      <a:pt x="28" y="465"/>
                    </a:cubicBezTo>
                    <a:cubicBezTo>
                      <a:pt x="43" y="465"/>
                      <a:pt x="56" y="452"/>
                      <a:pt x="56" y="437"/>
                    </a:cubicBezTo>
                    <a:cubicBezTo>
                      <a:pt x="56" y="28"/>
                      <a:pt x="56" y="28"/>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p:cNvSpPr>
                <a:spLocks/>
              </p:cNvSpPr>
              <p:nvPr/>
            </p:nvSpPr>
            <p:spPr bwMode="auto">
              <a:xfrm>
                <a:off x="-1117600" y="2590800"/>
                <a:ext cx="211138" cy="873125"/>
              </a:xfrm>
              <a:custGeom>
                <a:avLst/>
                <a:gdLst>
                  <a:gd name="T0" fmla="*/ 28 w 56"/>
                  <a:gd name="T1" fmla="*/ 0 h 232"/>
                  <a:gd name="T2" fmla="*/ 0 w 56"/>
                  <a:gd name="T3" fmla="*/ 28 h 232"/>
                  <a:gd name="T4" fmla="*/ 0 w 56"/>
                  <a:gd name="T5" fmla="*/ 204 h 232"/>
                  <a:gd name="T6" fmla="*/ 28 w 56"/>
                  <a:gd name="T7" fmla="*/ 232 h 232"/>
                  <a:gd name="T8" fmla="*/ 56 w 56"/>
                  <a:gd name="T9" fmla="*/ 204 h 232"/>
                  <a:gd name="T10" fmla="*/ 56 w 56"/>
                  <a:gd name="T11" fmla="*/ 28 h 232"/>
                  <a:gd name="T12" fmla="*/ 28 w 56"/>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56" h="232">
                    <a:moveTo>
                      <a:pt x="28" y="0"/>
                    </a:moveTo>
                    <a:cubicBezTo>
                      <a:pt x="13" y="0"/>
                      <a:pt x="0" y="12"/>
                      <a:pt x="0" y="28"/>
                    </a:cubicBezTo>
                    <a:cubicBezTo>
                      <a:pt x="0" y="204"/>
                      <a:pt x="0" y="204"/>
                      <a:pt x="0" y="204"/>
                    </a:cubicBezTo>
                    <a:cubicBezTo>
                      <a:pt x="0" y="219"/>
                      <a:pt x="13" y="232"/>
                      <a:pt x="28" y="232"/>
                    </a:cubicBezTo>
                    <a:cubicBezTo>
                      <a:pt x="44" y="232"/>
                      <a:pt x="56" y="219"/>
                      <a:pt x="56" y="204"/>
                    </a:cubicBezTo>
                    <a:cubicBezTo>
                      <a:pt x="56" y="28"/>
                      <a:pt x="56" y="28"/>
                      <a:pt x="56" y="28"/>
                    </a:cubicBezTo>
                    <a:cubicBezTo>
                      <a:pt x="56" y="12"/>
                      <a:pt x="44"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p:cNvSpPr>
                <a:spLocks/>
              </p:cNvSpPr>
              <p:nvPr/>
            </p:nvSpPr>
            <p:spPr bwMode="auto">
              <a:xfrm>
                <a:off x="-1557338" y="2425700"/>
                <a:ext cx="209550" cy="1203325"/>
              </a:xfrm>
              <a:custGeom>
                <a:avLst/>
                <a:gdLst>
                  <a:gd name="T0" fmla="*/ 28 w 56"/>
                  <a:gd name="T1" fmla="*/ 0 h 320"/>
                  <a:gd name="T2" fmla="*/ 0 w 56"/>
                  <a:gd name="T3" fmla="*/ 28 h 320"/>
                  <a:gd name="T4" fmla="*/ 0 w 56"/>
                  <a:gd name="T5" fmla="*/ 292 h 320"/>
                  <a:gd name="T6" fmla="*/ 28 w 56"/>
                  <a:gd name="T7" fmla="*/ 320 h 320"/>
                  <a:gd name="T8" fmla="*/ 56 w 56"/>
                  <a:gd name="T9" fmla="*/ 292 h 320"/>
                  <a:gd name="T10" fmla="*/ 56 w 56"/>
                  <a:gd name="T11" fmla="*/ 28 h 320"/>
                  <a:gd name="T12" fmla="*/ 28 w 56"/>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56" h="320">
                    <a:moveTo>
                      <a:pt x="28" y="0"/>
                    </a:moveTo>
                    <a:cubicBezTo>
                      <a:pt x="13" y="0"/>
                      <a:pt x="0" y="12"/>
                      <a:pt x="0" y="28"/>
                    </a:cubicBezTo>
                    <a:cubicBezTo>
                      <a:pt x="0" y="292"/>
                      <a:pt x="0" y="292"/>
                      <a:pt x="0" y="292"/>
                    </a:cubicBezTo>
                    <a:cubicBezTo>
                      <a:pt x="0" y="307"/>
                      <a:pt x="13" y="320"/>
                      <a:pt x="28" y="320"/>
                    </a:cubicBezTo>
                    <a:cubicBezTo>
                      <a:pt x="43" y="320"/>
                      <a:pt x="56" y="307"/>
                      <a:pt x="56" y="292"/>
                    </a:cubicBezTo>
                    <a:cubicBezTo>
                      <a:pt x="56" y="28"/>
                      <a:pt x="56" y="28"/>
                      <a:pt x="56" y="28"/>
                    </a:cubicBezTo>
                    <a:cubicBezTo>
                      <a:pt x="56" y="12"/>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3" name="Picture 13"/>
            <p:cNvPicPr>
              <a:picLocks noChangeAspect="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42761" y="4342252"/>
              <a:ext cx="323288" cy="421408"/>
            </a:xfrm>
            <a:prstGeom prst="rect">
              <a:avLst/>
            </a:prstGeom>
            <a:solidFill>
              <a:schemeClr val="accent1">
                <a:lumMod val="75000"/>
              </a:schemeClr>
            </a:solidFill>
            <a:ln w="9525">
              <a:noFill/>
              <a:miter lim="800000"/>
              <a:headEnd/>
              <a:tailEnd/>
            </a:ln>
            <a:extLst/>
          </p:spPr>
        </p:pic>
        <p:sp>
          <p:nvSpPr>
            <p:cNvPr id="85" name="Freeform 135"/>
            <p:cNvSpPr>
              <a:spLocks noEditPoints="1"/>
            </p:cNvSpPr>
            <p:nvPr/>
          </p:nvSpPr>
          <p:spPr bwMode="auto">
            <a:xfrm>
              <a:off x="773082" y="3661314"/>
              <a:ext cx="384419" cy="384419"/>
            </a:xfrm>
            <a:custGeom>
              <a:avLst/>
              <a:gdLst>
                <a:gd name="T0" fmla="*/ 680 w 779"/>
                <a:gd name="T1" fmla="*/ 0 h 779"/>
                <a:gd name="T2" fmla="*/ 99 w 779"/>
                <a:gd name="T3" fmla="*/ 0 h 779"/>
                <a:gd name="T4" fmla="*/ 0 w 779"/>
                <a:gd name="T5" fmla="*/ 99 h 779"/>
                <a:gd name="T6" fmla="*/ 0 w 779"/>
                <a:gd name="T7" fmla="*/ 680 h 779"/>
                <a:gd name="T8" fmla="*/ 99 w 779"/>
                <a:gd name="T9" fmla="*/ 779 h 779"/>
                <a:gd name="T10" fmla="*/ 680 w 779"/>
                <a:gd name="T11" fmla="*/ 779 h 779"/>
                <a:gd name="T12" fmla="*/ 779 w 779"/>
                <a:gd name="T13" fmla="*/ 680 h 779"/>
                <a:gd name="T14" fmla="*/ 779 w 779"/>
                <a:gd name="T15" fmla="*/ 99 h 779"/>
                <a:gd name="T16" fmla="*/ 680 w 779"/>
                <a:gd name="T17" fmla="*/ 0 h 779"/>
                <a:gd name="T18" fmla="*/ 523 w 779"/>
                <a:gd name="T19" fmla="*/ 410 h 779"/>
                <a:gd name="T20" fmla="*/ 501 w 779"/>
                <a:gd name="T21" fmla="*/ 388 h 779"/>
                <a:gd name="T22" fmla="*/ 456 w 779"/>
                <a:gd name="T23" fmla="*/ 384 h 779"/>
                <a:gd name="T24" fmla="*/ 422 w 779"/>
                <a:gd name="T25" fmla="*/ 422 h 779"/>
                <a:gd name="T26" fmla="*/ 422 w 779"/>
                <a:gd name="T27" fmla="*/ 628 h 779"/>
                <a:gd name="T28" fmla="*/ 313 w 779"/>
                <a:gd name="T29" fmla="*/ 628 h 779"/>
                <a:gd name="T30" fmla="*/ 313 w 779"/>
                <a:gd name="T31" fmla="*/ 305 h 779"/>
                <a:gd name="T32" fmla="*/ 422 w 779"/>
                <a:gd name="T33" fmla="*/ 305 h 779"/>
                <a:gd name="T34" fmla="*/ 422 w 779"/>
                <a:gd name="T35" fmla="*/ 343 h 779"/>
                <a:gd name="T36" fmla="*/ 475 w 779"/>
                <a:gd name="T37" fmla="*/ 302 h 779"/>
                <a:gd name="T38" fmla="*/ 561 w 779"/>
                <a:gd name="T39" fmla="*/ 305 h 779"/>
                <a:gd name="T40" fmla="*/ 640 w 779"/>
                <a:gd name="T41" fmla="*/ 628 h 779"/>
                <a:gd name="T42" fmla="*/ 531 w 779"/>
                <a:gd name="T43" fmla="*/ 628 h 779"/>
                <a:gd name="T44" fmla="*/ 523 w 779"/>
                <a:gd name="T45" fmla="*/ 410 h 779"/>
                <a:gd name="T46" fmla="*/ 250 w 779"/>
                <a:gd name="T47" fmla="*/ 234 h 779"/>
                <a:gd name="T48" fmla="*/ 171 w 779"/>
                <a:gd name="T49" fmla="*/ 253 h 779"/>
                <a:gd name="T50" fmla="*/ 148 w 779"/>
                <a:gd name="T51" fmla="*/ 171 h 779"/>
                <a:gd name="T52" fmla="*/ 182 w 779"/>
                <a:gd name="T53" fmla="*/ 148 h 779"/>
                <a:gd name="T54" fmla="*/ 235 w 779"/>
                <a:gd name="T55" fmla="*/ 159 h 779"/>
                <a:gd name="T56" fmla="*/ 261 w 779"/>
                <a:gd name="T57" fmla="*/ 189 h 779"/>
                <a:gd name="T58" fmla="*/ 250 w 779"/>
                <a:gd name="T59" fmla="*/ 234 h 779"/>
                <a:gd name="T60" fmla="*/ 253 w 779"/>
                <a:gd name="T61" fmla="*/ 305 h 779"/>
                <a:gd name="T62" fmla="*/ 253 w 779"/>
                <a:gd name="T63" fmla="*/ 628 h 779"/>
                <a:gd name="T64" fmla="*/ 145 w 779"/>
                <a:gd name="T65" fmla="*/ 628 h 779"/>
                <a:gd name="T66" fmla="*/ 145 w 779"/>
                <a:gd name="T67" fmla="*/ 305 h 779"/>
                <a:gd name="T68" fmla="*/ 253 w 779"/>
                <a:gd name="T69" fmla="*/ 3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9" h="779">
                  <a:moveTo>
                    <a:pt x="680" y="0"/>
                  </a:moveTo>
                  <a:cubicBezTo>
                    <a:pt x="99" y="0"/>
                    <a:pt x="99" y="0"/>
                    <a:pt x="99" y="0"/>
                  </a:cubicBezTo>
                  <a:cubicBezTo>
                    <a:pt x="44" y="0"/>
                    <a:pt x="0" y="44"/>
                    <a:pt x="0" y="99"/>
                  </a:cubicBezTo>
                  <a:cubicBezTo>
                    <a:pt x="0" y="680"/>
                    <a:pt x="0" y="680"/>
                    <a:pt x="0" y="680"/>
                  </a:cubicBezTo>
                  <a:cubicBezTo>
                    <a:pt x="0" y="735"/>
                    <a:pt x="44" y="779"/>
                    <a:pt x="99" y="779"/>
                  </a:cubicBezTo>
                  <a:cubicBezTo>
                    <a:pt x="680" y="779"/>
                    <a:pt x="680" y="779"/>
                    <a:pt x="680" y="779"/>
                  </a:cubicBezTo>
                  <a:cubicBezTo>
                    <a:pt x="735" y="779"/>
                    <a:pt x="779" y="735"/>
                    <a:pt x="779" y="680"/>
                  </a:cubicBezTo>
                  <a:cubicBezTo>
                    <a:pt x="779" y="99"/>
                    <a:pt x="779" y="99"/>
                    <a:pt x="779" y="99"/>
                  </a:cubicBezTo>
                  <a:cubicBezTo>
                    <a:pt x="779" y="44"/>
                    <a:pt x="735" y="0"/>
                    <a:pt x="680" y="0"/>
                  </a:cubicBezTo>
                  <a:close/>
                  <a:moveTo>
                    <a:pt x="523" y="410"/>
                  </a:moveTo>
                  <a:cubicBezTo>
                    <a:pt x="520" y="397"/>
                    <a:pt x="514" y="392"/>
                    <a:pt x="501" y="388"/>
                  </a:cubicBezTo>
                  <a:cubicBezTo>
                    <a:pt x="488" y="378"/>
                    <a:pt x="474" y="382"/>
                    <a:pt x="456" y="384"/>
                  </a:cubicBezTo>
                  <a:cubicBezTo>
                    <a:pt x="445" y="395"/>
                    <a:pt x="428" y="405"/>
                    <a:pt x="422" y="422"/>
                  </a:cubicBezTo>
                  <a:cubicBezTo>
                    <a:pt x="422" y="490"/>
                    <a:pt x="422" y="559"/>
                    <a:pt x="422" y="628"/>
                  </a:cubicBezTo>
                  <a:cubicBezTo>
                    <a:pt x="386" y="628"/>
                    <a:pt x="350" y="628"/>
                    <a:pt x="313" y="628"/>
                  </a:cubicBezTo>
                  <a:cubicBezTo>
                    <a:pt x="313" y="520"/>
                    <a:pt x="313" y="413"/>
                    <a:pt x="313" y="305"/>
                  </a:cubicBezTo>
                  <a:cubicBezTo>
                    <a:pt x="350" y="305"/>
                    <a:pt x="386" y="305"/>
                    <a:pt x="422" y="305"/>
                  </a:cubicBezTo>
                  <a:cubicBezTo>
                    <a:pt x="422" y="318"/>
                    <a:pt x="422" y="331"/>
                    <a:pt x="422" y="343"/>
                  </a:cubicBezTo>
                  <a:cubicBezTo>
                    <a:pt x="441" y="330"/>
                    <a:pt x="450" y="310"/>
                    <a:pt x="475" y="302"/>
                  </a:cubicBezTo>
                  <a:cubicBezTo>
                    <a:pt x="499" y="292"/>
                    <a:pt x="542" y="298"/>
                    <a:pt x="561" y="305"/>
                  </a:cubicBezTo>
                  <a:cubicBezTo>
                    <a:pt x="661" y="343"/>
                    <a:pt x="643" y="491"/>
                    <a:pt x="640" y="628"/>
                  </a:cubicBezTo>
                  <a:cubicBezTo>
                    <a:pt x="603" y="628"/>
                    <a:pt x="568" y="628"/>
                    <a:pt x="531" y="628"/>
                  </a:cubicBezTo>
                  <a:cubicBezTo>
                    <a:pt x="531" y="581"/>
                    <a:pt x="542" y="437"/>
                    <a:pt x="523" y="410"/>
                  </a:cubicBezTo>
                  <a:close/>
                  <a:moveTo>
                    <a:pt x="250" y="234"/>
                  </a:moveTo>
                  <a:cubicBezTo>
                    <a:pt x="242" y="255"/>
                    <a:pt x="194" y="273"/>
                    <a:pt x="171" y="253"/>
                  </a:cubicBezTo>
                  <a:cubicBezTo>
                    <a:pt x="145" y="245"/>
                    <a:pt x="129" y="201"/>
                    <a:pt x="148" y="171"/>
                  </a:cubicBezTo>
                  <a:cubicBezTo>
                    <a:pt x="156" y="159"/>
                    <a:pt x="172" y="156"/>
                    <a:pt x="182" y="148"/>
                  </a:cubicBezTo>
                  <a:cubicBezTo>
                    <a:pt x="206" y="147"/>
                    <a:pt x="223" y="148"/>
                    <a:pt x="235" y="159"/>
                  </a:cubicBezTo>
                  <a:cubicBezTo>
                    <a:pt x="252" y="166"/>
                    <a:pt x="251" y="178"/>
                    <a:pt x="261" y="189"/>
                  </a:cubicBezTo>
                  <a:cubicBezTo>
                    <a:pt x="261" y="211"/>
                    <a:pt x="260" y="224"/>
                    <a:pt x="250" y="234"/>
                  </a:cubicBezTo>
                  <a:close/>
                  <a:moveTo>
                    <a:pt x="253" y="305"/>
                  </a:moveTo>
                  <a:cubicBezTo>
                    <a:pt x="253" y="413"/>
                    <a:pt x="253" y="520"/>
                    <a:pt x="253" y="628"/>
                  </a:cubicBezTo>
                  <a:cubicBezTo>
                    <a:pt x="217" y="628"/>
                    <a:pt x="181" y="628"/>
                    <a:pt x="145" y="628"/>
                  </a:cubicBezTo>
                  <a:cubicBezTo>
                    <a:pt x="145" y="520"/>
                    <a:pt x="145" y="413"/>
                    <a:pt x="145" y="305"/>
                  </a:cubicBezTo>
                  <a:cubicBezTo>
                    <a:pt x="181" y="305"/>
                    <a:pt x="217" y="305"/>
                    <a:pt x="253" y="305"/>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a:gradFill>
                  <a:gsLst>
                    <a:gs pos="0">
                      <a:srgbClr val="FFFFFF"/>
                    </a:gs>
                    <a:gs pos="100000">
                      <a:srgbClr val="FFFFFF"/>
                    </a:gs>
                  </a:gsLst>
                  <a:lin ang="5400000" scaled="0"/>
                </a:gradFill>
                <a:ea typeface="Segoe UI" pitchFamily="34" charset="0"/>
                <a:cs typeface="Segoe UI" pitchFamily="34" charset="0"/>
              </a:endParaRPr>
            </a:p>
          </p:txBody>
        </p:sp>
        <p:pic>
          <p:nvPicPr>
            <p:cNvPr id="124" name="Picture 123"/>
            <p:cNvPicPr>
              <a:picLocks noChangeAspect="1"/>
            </p:cNvPicPr>
            <p:nvPr/>
          </p:nvPicPr>
          <p:blipFill>
            <a:blip r:embed="rId10"/>
            <a:stretch>
              <a:fillRect/>
            </a:stretch>
          </p:blipFill>
          <p:spPr>
            <a:xfrm>
              <a:off x="155088" y="3657812"/>
              <a:ext cx="578381" cy="409416"/>
            </a:xfrm>
            <a:prstGeom prst="rect">
              <a:avLst/>
            </a:prstGeom>
          </p:spPr>
        </p:pic>
      </p:grpSp>
      <p:sp>
        <p:nvSpPr>
          <p:cNvPr id="2" name="Rectangle 1"/>
          <p:cNvSpPr/>
          <p:nvPr/>
        </p:nvSpPr>
        <p:spPr>
          <a:xfrm>
            <a:off x="0" y="527223"/>
            <a:ext cx="12134335" cy="5957554"/>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bwMode="auto">
          <a:xfrm>
            <a:off x="7303384" y="5284214"/>
            <a:ext cx="1188720" cy="548562"/>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a:t>
            </a: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SQL</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Rectangle 63"/>
          <p:cNvSpPr/>
          <p:nvPr/>
        </p:nvSpPr>
        <p:spPr bwMode="auto">
          <a:xfrm>
            <a:off x="2583623" y="5926526"/>
            <a:ext cx="7214475" cy="369624"/>
          </a:xfrm>
          <a:prstGeom prst="rect">
            <a:avLst/>
          </a:prstGeom>
          <a:solidFill>
            <a:srgbClr val="006DD6"/>
          </a:solidFill>
          <a:ln w="12700" cap="flat" cmpd="sng" algn="ctr">
            <a:solidFill>
              <a:srgbClr val="006DD6"/>
            </a:solidFill>
            <a:prstDash val="solid"/>
            <a:headEnd type="none" w="med" len="med"/>
            <a:tailEnd type="none" w="med" len="med"/>
          </a:ln>
          <a:effectLst/>
        </p:spPr>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defRPr/>
            </a:pPr>
            <a:r>
              <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a:t>
            </a:r>
            <a:r>
              <a:rPr lang="en-US" sz="1400" kern="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Service Fabric</a:t>
            </a:r>
            <a:endParaRPr lang="en-US" sz="1400" kern="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41" name="Group 140"/>
          <p:cNvGrpSpPr/>
          <p:nvPr/>
        </p:nvGrpSpPr>
        <p:grpSpPr>
          <a:xfrm>
            <a:off x="2728084" y="2619725"/>
            <a:ext cx="428527" cy="377145"/>
            <a:chOff x="2560320" y="2377440"/>
            <a:chExt cx="1645920" cy="1463040"/>
          </a:xfrm>
          <a:solidFill>
            <a:schemeClr val="bg1"/>
          </a:solidFill>
        </p:grpSpPr>
        <p:grpSp>
          <p:nvGrpSpPr>
            <p:cNvPr id="142" name="Group 141"/>
            <p:cNvGrpSpPr/>
            <p:nvPr/>
          </p:nvGrpSpPr>
          <p:grpSpPr>
            <a:xfrm>
              <a:off x="2560320" y="2377440"/>
              <a:ext cx="1645920" cy="1463040"/>
              <a:chOff x="2560320" y="2377440"/>
              <a:chExt cx="1645920" cy="1463040"/>
            </a:xfrm>
            <a:grpFill/>
          </p:grpSpPr>
          <p:grpSp>
            <p:nvGrpSpPr>
              <p:cNvPr id="145" name="Group 144"/>
              <p:cNvGrpSpPr/>
              <p:nvPr/>
            </p:nvGrpSpPr>
            <p:grpSpPr>
              <a:xfrm>
                <a:off x="2560320" y="2377440"/>
                <a:ext cx="1645920" cy="1463040"/>
                <a:chOff x="2651760" y="2194560"/>
                <a:chExt cx="1645920" cy="1463040"/>
              </a:xfrm>
              <a:grpFill/>
            </p:grpSpPr>
            <p:grpSp>
              <p:nvGrpSpPr>
                <p:cNvPr id="147" name="Group 146"/>
                <p:cNvGrpSpPr/>
                <p:nvPr/>
              </p:nvGrpSpPr>
              <p:grpSpPr>
                <a:xfrm>
                  <a:off x="2743200" y="2194560"/>
                  <a:ext cx="1463040" cy="1463040"/>
                  <a:chOff x="3108960" y="2194560"/>
                  <a:chExt cx="1463040" cy="1463040"/>
                </a:xfrm>
                <a:grpFill/>
              </p:grpSpPr>
              <p:sp>
                <p:nvSpPr>
                  <p:cNvPr id="150" name="Arc 149"/>
                  <p:cNvSpPr/>
                  <p:nvPr/>
                </p:nvSpPr>
                <p:spPr>
                  <a:xfrm>
                    <a:off x="3108960" y="2194560"/>
                    <a:ext cx="1463040" cy="1463040"/>
                  </a:xfrm>
                  <a:prstGeom prst="arc">
                    <a:avLst>
                      <a:gd name="adj1" fmla="val 11902055"/>
                      <a:gd name="adj2" fmla="val 20453199"/>
                    </a:avLst>
                  </a:prstGeom>
                  <a:noFill/>
                  <a:ln w="25400" cap="flat" cmpd="sng" algn="ctr">
                    <a:solidFill>
                      <a:schemeClr val="bg1">
                        <a:lumMod val="85000"/>
                      </a:schemeClr>
                    </a:solidFill>
                    <a:prstDash val="solid"/>
                    <a:headEnd type="none"/>
                    <a:tailEnd type="none"/>
                  </a:ln>
                  <a:effectLst/>
                </p:spPr>
                <p:txBody>
                  <a:bodyPr rtlCol="0" anchor="ctr"/>
                  <a:lstStyle/>
                  <a:p>
                    <a:pPr algn="ctr" defTabSz="914225">
                      <a:defRPr/>
                    </a:pPr>
                    <a:endParaRPr lang="en-US" kern="0">
                      <a:solidFill>
                        <a:srgbClr val="FFFFFF"/>
                      </a:solidFill>
                    </a:endParaRPr>
                  </a:p>
                </p:txBody>
              </p:sp>
              <p:sp>
                <p:nvSpPr>
                  <p:cNvPr id="151" name="Arc 150"/>
                  <p:cNvSpPr/>
                  <p:nvPr/>
                </p:nvSpPr>
                <p:spPr>
                  <a:xfrm flipV="1">
                    <a:off x="3108960" y="2194560"/>
                    <a:ext cx="1463040" cy="1463040"/>
                  </a:xfrm>
                  <a:prstGeom prst="arc">
                    <a:avLst>
                      <a:gd name="adj1" fmla="val 11823491"/>
                      <a:gd name="adj2" fmla="val 20645493"/>
                    </a:avLst>
                  </a:prstGeom>
                  <a:noFill/>
                  <a:ln w="25400" cap="flat" cmpd="sng" algn="ctr">
                    <a:solidFill>
                      <a:schemeClr val="bg1">
                        <a:lumMod val="85000"/>
                      </a:schemeClr>
                    </a:solidFill>
                    <a:prstDash val="solid"/>
                    <a:headEnd type="none"/>
                    <a:tailEnd type="none"/>
                  </a:ln>
                  <a:effectLst/>
                </p:spPr>
                <p:txBody>
                  <a:bodyPr rtlCol="0" anchor="ctr"/>
                  <a:lstStyle/>
                  <a:p>
                    <a:pPr algn="ctr" defTabSz="914225">
                      <a:defRPr/>
                    </a:pPr>
                    <a:endParaRPr lang="en-US" kern="0">
                      <a:solidFill>
                        <a:srgbClr val="FFFFFF"/>
                      </a:solidFill>
                    </a:endParaRPr>
                  </a:p>
                </p:txBody>
              </p:sp>
            </p:grpSp>
            <p:cxnSp>
              <p:nvCxnSpPr>
                <p:cNvPr id="148" name="Straight Connector 147"/>
                <p:cNvCxnSpPr/>
                <p:nvPr/>
              </p:nvCxnSpPr>
              <p:spPr>
                <a:xfrm>
                  <a:off x="2651760" y="2788920"/>
                  <a:ext cx="1645920" cy="0"/>
                </a:xfrm>
                <a:prstGeom prst="line">
                  <a:avLst/>
                </a:prstGeom>
                <a:grpFill/>
                <a:ln w="19050" cap="flat" cmpd="sng" algn="ctr">
                  <a:solidFill>
                    <a:schemeClr val="bg1">
                      <a:lumMod val="85000"/>
                    </a:schemeClr>
                  </a:solidFill>
                  <a:prstDash val="dash"/>
                  <a:headEnd type="none"/>
                  <a:tailEnd type="none"/>
                </a:ln>
                <a:effectLst/>
              </p:spPr>
            </p:cxnSp>
            <p:cxnSp>
              <p:nvCxnSpPr>
                <p:cNvPr id="149" name="Straight Connector 148"/>
                <p:cNvCxnSpPr>
                  <a:cxnSpLocks/>
                </p:cNvCxnSpPr>
                <p:nvPr/>
              </p:nvCxnSpPr>
              <p:spPr>
                <a:xfrm>
                  <a:off x="2651760" y="3063240"/>
                  <a:ext cx="1645920" cy="0"/>
                </a:xfrm>
                <a:prstGeom prst="line">
                  <a:avLst/>
                </a:prstGeom>
                <a:grpFill/>
                <a:ln w="19050" cap="flat" cmpd="sng" algn="ctr">
                  <a:solidFill>
                    <a:schemeClr val="bg1">
                      <a:lumMod val="85000"/>
                    </a:schemeClr>
                  </a:solidFill>
                  <a:prstDash val="dash"/>
                  <a:headEnd type="none"/>
                  <a:tailEnd type="none"/>
                </a:ln>
                <a:effectLst/>
              </p:spPr>
            </p:cxnSp>
          </p:grpSp>
          <p:sp>
            <p:nvSpPr>
              <p:cNvPr id="146" name="Rectangle 145"/>
              <p:cNvSpPr/>
              <p:nvPr/>
            </p:nvSpPr>
            <p:spPr bwMode="auto">
              <a:xfrm>
                <a:off x="3017520" y="2880360"/>
                <a:ext cx="731520" cy="457200"/>
              </a:xfrm>
              <a:prstGeom prst="rect">
                <a:avLst/>
              </a:prstGeom>
              <a:grpFill/>
              <a:ln w="25400" cap="flat" cmpd="sng" algn="ctr">
                <a:solidFill>
                  <a:schemeClr val="bg1">
                    <a:lumMod val="85000"/>
                  </a:schemeClr>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US" sz="2400" kern="0">
                  <a:solidFill>
                    <a:srgbClr val="FFFFFF"/>
                  </a:solidFill>
                  <a:ea typeface="Segoe UI" pitchFamily="34" charset="0"/>
                  <a:cs typeface="Segoe UI" pitchFamily="34" charset="0"/>
                </a:endParaRPr>
              </a:p>
            </p:txBody>
          </p:sp>
        </p:grpSp>
        <p:sp>
          <p:nvSpPr>
            <p:cNvPr id="143" name="Rectangle: Rounded Corners 293"/>
            <p:cNvSpPr/>
            <p:nvPr/>
          </p:nvSpPr>
          <p:spPr bwMode="auto">
            <a:xfrm>
              <a:off x="2871216" y="2816005"/>
              <a:ext cx="142407" cy="585216"/>
            </a:xfrm>
            <a:prstGeom prst="roundRect">
              <a:avLst/>
            </a:prstGeom>
            <a:grpFill/>
            <a:ln w="25400" cap="rnd" cmpd="sng" algn="ctr">
              <a:solidFill>
                <a:schemeClr val="bg1">
                  <a:lumMod val="85000"/>
                </a:schemeClr>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US" sz="2400" kern="0">
                <a:solidFill>
                  <a:srgbClr val="FFFFFF"/>
                </a:solidFill>
                <a:ea typeface="Segoe UI" pitchFamily="34" charset="0"/>
                <a:cs typeface="Segoe UI" pitchFamily="34" charset="0"/>
              </a:endParaRPr>
            </a:p>
          </p:txBody>
        </p:sp>
        <p:sp>
          <p:nvSpPr>
            <p:cNvPr id="144" name="Rectangle: Rounded Corners 294"/>
            <p:cNvSpPr/>
            <p:nvPr/>
          </p:nvSpPr>
          <p:spPr bwMode="auto">
            <a:xfrm>
              <a:off x="3749040" y="2816352"/>
              <a:ext cx="142407" cy="585216"/>
            </a:xfrm>
            <a:prstGeom prst="roundRect">
              <a:avLst/>
            </a:prstGeom>
            <a:grpFill/>
            <a:ln w="25400" cap="rnd" cmpd="sng" algn="ctr">
              <a:solidFill>
                <a:schemeClr val="bg1">
                  <a:lumMod val="85000"/>
                </a:schemeClr>
              </a:solid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US" sz="2400" kern="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40451557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211</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LaRosa (Murphy &amp; Associates)</dc:creator>
  <cp:lastModifiedBy>Mike LaRosa (Murphy &amp; Associates)</cp:lastModifiedBy>
  <cp:revision>32</cp:revision>
  <dcterms:created xsi:type="dcterms:W3CDTF">2017-05-31T17:58:23Z</dcterms:created>
  <dcterms:modified xsi:type="dcterms:W3CDTF">2017-06-06T18:07:04Z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v-larmic@microsoft.com</vt:lpwstr>
  </property>
  <property fmtid="{D5CDD505-2E9C-101B-9397-08002B2CF9AE}" pid="6" name="MSIP_Label_f42aa342-8706-4288-bd11-ebb85995028c_SetDate">
    <vt:lpwstr>2017-05-31T11:25:49.8165478-07:00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