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F7448-4884-406C-834A-123481C7F705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F60B6-8A8B-4C2C-822B-2F4C8E5B7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F60B6-8A8B-4C2C-822B-2F4C8E5B78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7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43EE-0B83-4A9D-BEE4-0B551BBADFE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22C-4480-4A73-932F-E01AEB6B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9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43EE-0B83-4A9D-BEE4-0B551BBADFE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22C-4480-4A73-932F-E01AEB6B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3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43EE-0B83-4A9D-BEE4-0B551BBADFE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22C-4480-4A73-932F-E01AEB6B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20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 white backgroun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-217599" y="6858000"/>
            <a:ext cx="125330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8" tIns="45694" rIns="91388" bIns="456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75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-391886" y="6074233"/>
            <a:ext cx="3918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8" tIns="45694" rIns="91388" bIns="456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75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0455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43EE-0B83-4A9D-BEE4-0B551BBADFE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22C-4480-4A73-932F-E01AEB6B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5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43EE-0B83-4A9D-BEE4-0B551BBADFE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22C-4480-4A73-932F-E01AEB6B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4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43EE-0B83-4A9D-BEE4-0B551BBADFE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22C-4480-4A73-932F-E01AEB6B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8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43EE-0B83-4A9D-BEE4-0B551BBADFE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22C-4480-4A73-932F-E01AEB6B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43EE-0B83-4A9D-BEE4-0B551BBADFE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22C-4480-4A73-932F-E01AEB6B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6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43EE-0B83-4A9D-BEE4-0B551BBADFE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22C-4480-4A73-932F-E01AEB6B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7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43EE-0B83-4A9D-BEE4-0B551BBADFE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22C-4480-4A73-932F-E01AEB6B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2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43EE-0B83-4A9D-BEE4-0B551BBADFE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822C-4480-4A73-932F-E01AEB6B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643EE-0B83-4A9D-BEE4-0B551BBADFEF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A822C-4480-4A73-932F-E01AEB6B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9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3844204" y="1350181"/>
            <a:ext cx="3747977" cy="438787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896042">
              <a:defRPr/>
            </a:pPr>
            <a:endParaRPr lang="en-US" sz="2800" kern="0" dirty="0">
              <a:solidFill>
                <a:srgbClr val="002050"/>
              </a:solidFill>
              <a:latin typeface="Segoe UI Semi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27033" y="4641087"/>
            <a:ext cx="3016664" cy="914141"/>
            <a:chOff x="8869680" y="4114800"/>
            <a:chExt cx="3017520" cy="914400"/>
          </a:xfrm>
        </p:grpSpPr>
        <p:sp>
          <p:nvSpPr>
            <p:cNvPr id="7" name="Rectangle: Rounded Corners 6"/>
            <p:cNvSpPr/>
            <p:nvPr/>
          </p:nvSpPr>
          <p:spPr bwMode="auto">
            <a:xfrm>
              <a:off x="8869680" y="4114800"/>
              <a:ext cx="3017520" cy="914400"/>
            </a:xfrm>
            <a:prstGeom prst="roundRect">
              <a:avLst/>
            </a:prstGeom>
            <a:noFill/>
            <a:ln>
              <a:solidFill>
                <a:srgbClr val="0080B5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07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0756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400" dirty="0">
                  <a:solidFill>
                    <a:srgbClr val="002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Name:       Mike Price</a:t>
              </a:r>
            </a:p>
            <a:p>
              <a:pPr defTabSz="950756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400" dirty="0">
                  <a:solidFill>
                    <a:srgbClr val="002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Employer:  Contoso Corp.</a:t>
              </a:r>
            </a:p>
            <a:p>
              <a:pPr defTabSz="950756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400" dirty="0">
                  <a:solidFill>
                    <a:srgbClr val="002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Location:   Greater Seattle Area</a:t>
              </a:r>
            </a:p>
          </p:txBody>
        </p:sp>
        <p:pic>
          <p:nvPicPr>
            <p:cNvPr id="4" name="Graphic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61120" y="4206240"/>
              <a:ext cx="365760" cy="36576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027033" y="1533008"/>
            <a:ext cx="3016664" cy="1188382"/>
            <a:chOff x="8869680" y="2377440"/>
            <a:chExt cx="3017520" cy="1188720"/>
          </a:xfrm>
        </p:grpSpPr>
        <p:sp>
          <p:nvSpPr>
            <p:cNvPr id="85" name="Rectangle: Rounded Corners 84"/>
            <p:cNvSpPr/>
            <p:nvPr/>
          </p:nvSpPr>
          <p:spPr bwMode="auto">
            <a:xfrm>
              <a:off x="8869680" y="2377440"/>
              <a:ext cx="3017520" cy="1188720"/>
            </a:xfrm>
            <a:prstGeom prst="roundRect">
              <a:avLst/>
            </a:prstGeom>
            <a:noFill/>
            <a:ln>
              <a:solidFill>
                <a:srgbClr val="05B5C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07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0756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400" dirty="0">
                  <a:solidFill>
                    <a:srgbClr val="002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First Name:  Mike</a:t>
              </a:r>
            </a:p>
            <a:p>
              <a:pPr defTabSz="950756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400" dirty="0">
                  <a:solidFill>
                    <a:srgbClr val="002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Last Name:  Price</a:t>
              </a:r>
            </a:p>
            <a:p>
              <a:pPr defTabSz="950756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400" dirty="0">
                  <a:solidFill>
                    <a:srgbClr val="002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Domain:      @microsoft.com</a:t>
              </a:r>
            </a:p>
            <a:p>
              <a:pPr defTabSz="950756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400" dirty="0">
                  <a:solidFill>
                    <a:srgbClr val="002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Address:      Redmond, WA</a:t>
              </a:r>
            </a:p>
          </p:txBody>
        </p:sp>
        <p:pic>
          <p:nvPicPr>
            <p:cNvPr id="6" name="Graphic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61120" y="2468880"/>
              <a:ext cx="365760" cy="365760"/>
            </a:xfrm>
            <a:prstGeom prst="rect">
              <a:avLst/>
            </a:prstGeom>
          </p:spPr>
        </p:pic>
      </p:grpSp>
      <p:sp>
        <p:nvSpPr>
          <p:cNvPr id="86" name="Freeform 168"/>
          <p:cNvSpPr>
            <a:spLocks noChangeAspect="1" noEditPoints="1"/>
          </p:cNvSpPr>
          <p:nvPr/>
        </p:nvSpPr>
        <p:spPr bwMode="black">
          <a:xfrm>
            <a:off x="6972883" y="3185491"/>
            <a:ext cx="595693" cy="731314"/>
          </a:xfrm>
          <a:custGeom>
            <a:avLst/>
            <a:gdLst/>
            <a:ahLst/>
            <a:cxnLst>
              <a:cxn ang="0">
                <a:pos x="215" y="24"/>
              </a:cxn>
              <a:cxn ang="0">
                <a:pos x="127" y="0"/>
              </a:cxn>
              <a:cxn ang="0">
                <a:pos x="39" y="24"/>
              </a:cxn>
              <a:cxn ang="0">
                <a:pos x="0" y="89"/>
              </a:cxn>
              <a:cxn ang="0">
                <a:pos x="42" y="155"/>
              </a:cxn>
              <a:cxn ang="0">
                <a:pos x="34" y="197"/>
              </a:cxn>
              <a:cxn ang="0">
                <a:pos x="27" y="231"/>
              </a:cxn>
              <a:cxn ang="0">
                <a:pos x="25" y="240"/>
              </a:cxn>
              <a:cxn ang="0">
                <a:pos x="31" y="233"/>
              </a:cxn>
              <a:cxn ang="0">
                <a:pos x="55" y="207"/>
              </a:cxn>
              <a:cxn ang="0">
                <a:pos x="87" y="173"/>
              </a:cxn>
              <a:cxn ang="0">
                <a:pos x="127" y="178"/>
              </a:cxn>
              <a:cxn ang="0">
                <a:pos x="215" y="153"/>
              </a:cxn>
              <a:cxn ang="0">
                <a:pos x="255" y="89"/>
              </a:cxn>
              <a:cxn ang="0">
                <a:pos x="215" y="24"/>
              </a:cxn>
              <a:cxn ang="0">
                <a:pos x="59" y="149"/>
              </a:cxn>
              <a:cxn ang="0">
                <a:pos x="59" y="147"/>
              </a:cxn>
              <a:cxn ang="0">
                <a:pos x="57" y="147"/>
              </a:cxn>
              <a:cxn ang="0">
                <a:pos x="15" y="89"/>
              </a:cxn>
              <a:cxn ang="0">
                <a:pos x="127" y="15"/>
              </a:cxn>
              <a:cxn ang="0">
                <a:pos x="240" y="89"/>
              </a:cxn>
              <a:cxn ang="0">
                <a:pos x="127" y="163"/>
              </a:cxn>
              <a:cxn ang="0">
                <a:pos x="83" y="157"/>
              </a:cxn>
              <a:cxn ang="0">
                <a:pos x="82" y="156"/>
              </a:cxn>
              <a:cxn ang="0">
                <a:pos x="81" y="158"/>
              </a:cxn>
              <a:cxn ang="0">
                <a:pos x="50" y="191"/>
              </a:cxn>
              <a:cxn ang="0">
                <a:pos x="59" y="149"/>
              </a:cxn>
            </a:cxnLst>
            <a:rect l="0" t="0" r="r" b="b"/>
            <a:pathLst>
              <a:path w="255" h="240">
                <a:moveTo>
                  <a:pt x="215" y="24"/>
                </a:moveTo>
                <a:cubicBezTo>
                  <a:pt x="192" y="8"/>
                  <a:pt x="160" y="0"/>
                  <a:pt x="127" y="0"/>
                </a:cubicBezTo>
                <a:cubicBezTo>
                  <a:pt x="94" y="0"/>
                  <a:pt x="63" y="8"/>
                  <a:pt x="39" y="24"/>
                </a:cubicBezTo>
                <a:cubicBezTo>
                  <a:pt x="14" y="41"/>
                  <a:pt x="0" y="64"/>
                  <a:pt x="0" y="89"/>
                </a:cubicBezTo>
                <a:cubicBezTo>
                  <a:pt x="0" y="114"/>
                  <a:pt x="15" y="138"/>
                  <a:pt x="42" y="155"/>
                </a:cubicBezTo>
                <a:cubicBezTo>
                  <a:pt x="34" y="197"/>
                  <a:pt x="34" y="197"/>
                  <a:pt x="34" y="197"/>
                </a:cubicBezTo>
                <a:cubicBezTo>
                  <a:pt x="27" y="231"/>
                  <a:pt x="27" y="231"/>
                  <a:pt x="27" y="231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31" y="233"/>
                  <a:pt x="31" y="233"/>
                  <a:pt x="31" y="233"/>
                </a:cubicBezTo>
                <a:cubicBezTo>
                  <a:pt x="55" y="207"/>
                  <a:pt x="55" y="207"/>
                  <a:pt x="55" y="207"/>
                </a:cubicBezTo>
                <a:cubicBezTo>
                  <a:pt x="87" y="173"/>
                  <a:pt x="87" y="173"/>
                  <a:pt x="87" y="173"/>
                </a:cubicBezTo>
                <a:cubicBezTo>
                  <a:pt x="100" y="176"/>
                  <a:pt x="113" y="178"/>
                  <a:pt x="127" y="178"/>
                </a:cubicBezTo>
                <a:cubicBezTo>
                  <a:pt x="160" y="178"/>
                  <a:pt x="192" y="169"/>
                  <a:pt x="215" y="153"/>
                </a:cubicBezTo>
                <a:cubicBezTo>
                  <a:pt x="241" y="136"/>
                  <a:pt x="255" y="113"/>
                  <a:pt x="255" y="89"/>
                </a:cubicBezTo>
                <a:cubicBezTo>
                  <a:pt x="255" y="64"/>
                  <a:pt x="241" y="41"/>
                  <a:pt x="215" y="24"/>
                </a:cubicBezTo>
                <a:close/>
                <a:moveTo>
                  <a:pt x="59" y="149"/>
                </a:moveTo>
                <a:cubicBezTo>
                  <a:pt x="59" y="147"/>
                  <a:pt x="59" y="147"/>
                  <a:pt x="59" y="147"/>
                </a:cubicBezTo>
                <a:cubicBezTo>
                  <a:pt x="57" y="147"/>
                  <a:pt x="57" y="147"/>
                  <a:pt x="57" y="147"/>
                </a:cubicBezTo>
                <a:cubicBezTo>
                  <a:pt x="30" y="132"/>
                  <a:pt x="15" y="111"/>
                  <a:pt x="15" y="89"/>
                </a:cubicBezTo>
                <a:cubicBezTo>
                  <a:pt x="15" y="48"/>
                  <a:pt x="65" y="15"/>
                  <a:pt x="127" y="15"/>
                </a:cubicBezTo>
                <a:cubicBezTo>
                  <a:pt x="189" y="15"/>
                  <a:pt x="240" y="48"/>
                  <a:pt x="240" y="89"/>
                </a:cubicBezTo>
                <a:cubicBezTo>
                  <a:pt x="240" y="129"/>
                  <a:pt x="189" y="163"/>
                  <a:pt x="127" y="163"/>
                </a:cubicBezTo>
                <a:cubicBezTo>
                  <a:pt x="112" y="163"/>
                  <a:pt x="97" y="161"/>
                  <a:pt x="83" y="15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1" y="158"/>
                  <a:pt x="81" y="158"/>
                  <a:pt x="81" y="158"/>
                </a:cubicBezTo>
                <a:cubicBezTo>
                  <a:pt x="50" y="191"/>
                  <a:pt x="50" y="191"/>
                  <a:pt x="50" y="191"/>
                </a:cubicBezTo>
                <a:lnTo>
                  <a:pt x="59" y="149"/>
                </a:lnTo>
                <a:close/>
              </a:path>
            </a:pathLst>
          </a:custGeom>
          <a:solidFill>
            <a:srgbClr val="0079D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0" tIns="137121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740314">
              <a:defRPr/>
            </a:pPr>
            <a:r>
              <a:rPr lang="en-US" kern="0" spc="-122" dirty="0">
                <a:solidFill>
                  <a:prstClr val="black">
                    <a:lumMod val="50000"/>
                  </a:prstClr>
                </a:solidFill>
                <a:latin typeface="Segoe Light" pitchFamily="34" charset="0"/>
              </a:rPr>
              <a:t>0.92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3844204" y="2995632"/>
            <a:ext cx="3747977" cy="0"/>
          </a:xfrm>
          <a:prstGeom prst="line">
            <a:avLst/>
          </a:prstGeom>
          <a:ln w="6350">
            <a:solidFill>
              <a:srgbClr val="00B6C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4027033" y="3452703"/>
            <a:ext cx="3016664" cy="914141"/>
            <a:chOff x="8869680" y="4114800"/>
            <a:chExt cx="3017520" cy="914400"/>
          </a:xfrm>
        </p:grpSpPr>
        <p:sp>
          <p:nvSpPr>
            <p:cNvPr id="89" name="Rectangle: Rounded Corners 88"/>
            <p:cNvSpPr/>
            <p:nvPr/>
          </p:nvSpPr>
          <p:spPr bwMode="auto">
            <a:xfrm>
              <a:off x="8869680" y="4114800"/>
              <a:ext cx="3017520" cy="914400"/>
            </a:xfrm>
            <a:prstGeom prst="roundRect">
              <a:avLst/>
            </a:prstGeom>
            <a:noFill/>
            <a:ln>
              <a:solidFill>
                <a:srgbClr val="0080B5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07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0756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400" dirty="0">
                  <a:solidFill>
                    <a:srgbClr val="002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Name:       Michael Price</a:t>
              </a:r>
            </a:p>
            <a:p>
              <a:pPr defTabSz="950756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400" dirty="0">
                  <a:solidFill>
                    <a:srgbClr val="002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Employer:  Microsoft Corp.</a:t>
              </a:r>
            </a:p>
            <a:p>
              <a:pPr defTabSz="950756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400" dirty="0">
                  <a:solidFill>
                    <a:srgbClr val="002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Location:   Greater Seattle Area</a:t>
              </a:r>
            </a:p>
          </p:txBody>
        </p:sp>
        <p:pic>
          <p:nvPicPr>
            <p:cNvPr id="90" name="Graphic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61120" y="4206240"/>
              <a:ext cx="365760" cy="365760"/>
            </a:xfrm>
            <a:prstGeom prst="rect">
              <a:avLst/>
            </a:prstGeom>
          </p:spPr>
        </p:pic>
      </p:grpSp>
      <p:sp>
        <p:nvSpPr>
          <p:cNvPr id="91" name="Freeform 168"/>
          <p:cNvSpPr>
            <a:spLocks noChangeAspect="1" noEditPoints="1"/>
          </p:cNvSpPr>
          <p:nvPr/>
        </p:nvSpPr>
        <p:spPr bwMode="black">
          <a:xfrm>
            <a:off x="6984420" y="4483626"/>
            <a:ext cx="595693" cy="731314"/>
          </a:xfrm>
          <a:custGeom>
            <a:avLst/>
            <a:gdLst/>
            <a:ahLst/>
            <a:cxnLst>
              <a:cxn ang="0">
                <a:pos x="215" y="24"/>
              </a:cxn>
              <a:cxn ang="0">
                <a:pos x="127" y="0"/>
              </a:cxn>
              <a:cxn ang="0">
                <a:pos x="39" y="24"/>
              </a:cxn>
              <a:cxn ang="0">
                <a:pos x="0" y="89"/>
              </a:cxn>
              <a:cxn ang="0">
                <a:pos x="42" y="155"/>
              </a:cxn>
              <a:cxn ang="0">
                <a:pos x="34" y="197"/>
              </a:cxn>
              <a:cxn ang="0">
                <a:pos x="27" y="231"/>
              </a:cxn>
              <a:cxn ang="0">
                <a:pos x="25" y="240"/>
              </a:cxn>
              <a:cxn ang="0">
                <a:pos x="31" y="233"/>
              </a:cxn>
              <a:cxn ang="0">
                <a:pos x="55" y="207"/>
              </a:cxn>
              <a:cxn ang="0">
                <a:pos x="87" y="173"/>
              </a:cxn>
              <a:cxn ang="0">
                <a:pos x="127" y="178"/>
              </a:cxn>
              <a:cxn ang="0">
                <a:pos x="215" y="153"/>
              </a:cxn>
              <a:cxn ang="0">
                <a:pos x="255" y="89"/>
              </a:cxn>
              <a:cxn ang="0">
                <a:pos x="215" y="24"/>
              </a:cxn>
              <a:cxn ang="0">
                <a:pos x="59" y="149"/>
              </a:cxn>
              <a:cxn ang="0">
                <a:pos x="59" y="147"/>
              </a:cxn>
              <a:cxn ang="0">
                <a:pos x="57" y="147"/>
              </a:cxn>
              <a:cxn ang="0">
                <a:pos x="15" y="89"/>
              </a:cxn>
              <a:cxn ang="0">
                <a:pos x="127" y="15"/>
              </a:cxn>
              <a:cxn ang="0">
                <a:pos x="240" y="89"/>
              </a:cxn>
              <a:cxn ang="0">
                <a:pos x="127" y="163"/>
              </a:cxn>
              <a:cxn ang="0">
                <a:pos x="83" y="157"/>
              </a:cxn>
              <a:cxn ang="0">
                <a:pos x="82" y="156"/>
              </a:cxn>
              <a:cxn ang="0">
                <a:pos x="81" y="158"/>
              </a:cxn>
              <a:cxn ang="0">
                <a:pos x="50" y="191"/>
              </a:cxn>
              <a:cxn ang="0">
                <a:pos x="59" y="149"/>
              </a:cxn>
            </a:cxnLst>
            <a:rect l="0" t="0" r="r" b="b"/>
            <a:pathLst>
              <a:path w="255" h="240">
                <a:moveTo>
                  <a:pt x="215" y="24"/>
                </a:moveTo>
                <a:cubicBezTo>
                  <a:pt x="192" y="8"/>
                  <a:pt x="160" y="0"/>
                  <a:pt x="127" y="0"/>
                </a:cubicBezTo>
                <a:cubicBezTo>
                  <a:pt x="94" y="0"/>
                  <a:pt x="63" y="8"/>
                  <a:pt x="39" y="24"/>
                </a:cubicBezTo>
                <a:cubicBezTo>
                  <a:pt x="14" y="41"/>
                  <a:pt x="0" y="64"/>
                  <a:pt x="0" y="89"/>
                </a:cubicBezTo>
                <a:cubicBezTo>
                  <a:pt x="0" y="114"/>
                  <a:pt x="15" y="138"/>
                  <a:pt x="42" y="155"/>
                </a:cubicBezTo>
                <a:cubicBezTo>
                  <a:pt x="34" y="197"/>
                  <a:pt x="34" y="197"/>
                  <a:pt x="34" y="197"/>
                </a:cubicBezTo>
                <a:cubicBezTo>
                  <a:pt x="27" y="231"/>
                  <a:pt x="27" y="231"/>
                  <a:pt x="27" y="231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31" y="233"/>
                  <a:pt x="31" y="233"/>
                  <a:pt x="31" y="233"/>
                </a:cubicBezTo>
                <a:cubicBezTo>
                  <a:pt x="55" y="207"/>
                  <a:pt x="55" y="207"/>
                  <a:pt x="55" y="207"/>
                </a:cubicBezTo>
                <a:cubicBezTo>
                  <a:pt x="87" y="173"/>
                  <a:pt x="87" y="173"/>
                  <a:pt x="87" y="173"/>
                </a:cubicBezTo>
                <a:cubicBezTo>
                  <a:pt x="100" y="176"/>
                  <a:pt x="113" y="178"/>
                  <a:pt x="127" y="178"/>
                </a:cubicBezTo>
                <a:cubicBezTo>
                  <a:pt x="160" y="178"/>
                  <a:pt x="192" y="169"/>
                  <a:pt x="215" y="153"/>
                </a:cubicBezTo>
                <a:cubicBezTo>
                  <a:pt x="241" y="136"/>
                  <a:pt x="255" y="113"/>
                  <a:pt x="255" y="89"/>
                </a:cubicBezTo>
                <a:cubicBezTo>
                  <a:pt x="255" y="64"/>
                  <a:pt x="241" y="41"/>
                  <a:pt x="215" y="24"/>
                </a:cubicBezTo>
                <a:close/>
                <a:moveTo>
                  <a:pt x="59" y="149"/>
                </a:moveTo>
                <a:cubicBezTo>
                  <a:pt x="59" y="147"/>
                  <a:pt x="59" y="147"/>
                  <a:pt x="59" y="147"/>
                </a:cubicBezTo>
                <a:cubicBezTo>
                  <a:pt x="57" y="147"/>
                  <a:pt x="57" y="147"/>
                  <a:pt x="57" y="147"/>
                </a:cubicBezTo>
                <a:cubicBezTo>
                  <a:pt x="30" y="132"/>
                  <a:pt x="15" y="111"/>
                  <a:pt x="15" y="89"/>
                </a:cubicBezTo>
                <a:cubicBezTo>
                  <a:pt x="15" y="48"/>
                  <a:pt x="65" y="15"/>
                  <a:pt x="127" y="15"/>
                </a:cubicBezTo>
                <a:cubicBezTo>
                  <a:pt x="189" y="15"/>
                  <a:pt x="240" y="48"/>
                  <a:pt x="240" y="89"/>
                </a:cubicBezTo>
                <a:cubicBezTo>
                  <a:pt x="240" y="129"/>
                  <a:pt x="189" y="163"/>
                  <a:pt x="127" y="163"/>
                </a:cubicBezTo>
                <a:cubicBezTo>
                  <a:pt x="112" y="163"/>
                  <a:pt x="97" y="161"/>
                  <a:pt x="83" y="15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1" y="158"/>
                  <a:pt x="81" y="158"/>
                  <a:pt x="81" y="158"/>
                </a:cubicBezTo>
                <a:cubicBezTo>
                  <a:pt x="50" y="191"/>
                  <a:pt x="50" y="191"/>
                  <a:pt x="50" y="191"/>
                </a:cubicBezTo>
                <a:lnTo>
                  <a:pt x="59" y="149"/>
                </a:lnTo>
                <a:close/>
              </a:path>
            </a:pathLst>
          </a:custGeom>
          <a:solidFill>
            <a:srgbClr val="0079D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0" tIns="137121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740314">
              <a:defRPr/>
            </a:pPr>
            <a:r>
              <a:rPr lang="en-US" kern="0" spc="-122" dirty="0">
                <a:solidFill>
                  <a:prstClr val="black">
                    <a:lumMod val="50000"/>
                  </a:prstClr>
                </a:solidFill>
                <a:latin typeface="Segoe Light" pitchFamily="34" charset="0"/>
              </a:rPr>
              <a:t>0.56</a:t>
            </a:r>
          </a:p>
        </p:txBody>
      </p:sp>
      <p:sp>
        <p:nvSpPr>
          <p:cNvPr id="92" name="Freeform 86"/>
          <p:cNvSpPr>
            <a:spLocks/>
          </p:cNvSpPr>
          <p:nvPr/>
        </p:nvSpPr>
        <p:spPr bwMode="black">
          <a:xfrm>
            <a:off x="6507016" y="3298796"/>
            <a:ext cx="365656" cy="365656"/>
          </a:xfrm>
          <a:custGeom>
            <a:avLst/>
            <a:gdLst>
              <a:gd name="T0" fmla="*/ 89 w 129"/>
              <a:gd name="T1" fmla="*/ 76 h 122"/>
              <a:gd name="T2" fmla="*/ 129 w 129"/>
              <a:gd name="T3" fmla="*/ 48 h 122"/>
              <a:gd name="T4" fmla="*/ 81 w 129"/>
              <a:gd name="T5" fmla="*/ 48 h 122"/>
              <a:gd name="T6" fmla="*/ 64 w 129"/>
              <a:gd name="T7" fmla="*/ 0 h 122"/>
              <a:gd name="T8" fmla="*/ 49 w 129"/>
              <a:gd name="T9" fmla="*/ 48 h 122"/>
              <a:gd name="T10" fmla="*/ 0 w 129"/>
              <a:gd name="T11" fmla="*/ 48 h 122"/>
              <a:gd name="T12" fmla="*/ 39 w 129"/>
              <a:gd name="T13" fmla="*/ 76 h 122"/>
              <a:gd name="T14" fmla="*/ 25 w 129"/>
              <a:gd name="T15" fmla="*/ 122 h 122"/>
              <a:gd name="T16" fmla="*/ 64 w 129"/>
              <a:gd name="T17" fmla="*/ 94 h 122"/>
              <a:gd name="T18" fmla="*/ 104 w 129"/>
              <a:gd name="T19" fmla="*/ 122 h 122"/>
              <a:gd name="T20" fmla="*/ 89 w 129"/>
              <a:gd name="T21" fmla="*/ 7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2">
                <a:moveTo>
                  <a:pt x="89" y="76"/>
                </a:moveTo>
                <a:lnTo>
                  <a:pt x="129" y="48"/>
                </a:lnTo>
                <a:lnTo>
                  <a:pt x="81" y="48"/>
                </a:lnTo>
                <a:lnTo>
                  <a:pt x="64" y="0"/>
                </a:lnTo>
                <a:lnTo>
                  <a:pt x="49" y="48"/>
                </a:lnTo>
                <a:lnTo>
                  <a:pt x="0" y="48"/>
                </a:lnTo>
                <a:lnTo>
                  <a:pt x="39" y="76"/>
                </a:lnTo>
                <a:lnTo>
                  <a:pt x="25" y="122"/>
                </a:lnTo>
                <a:lnTo>
                  <a:pt x="64" y="94"/>
                </a:lnTo>
                <a:lnTo>
                  <a:pt x="104" y="122"/>
                </a:lnTo>
                <a:lnTo>
                  <a:pt x="89" y="76"/>
                </a:lnTo>
                <a:close/>
              </a:path>
            </a:pathLst>
          </a:custGeom>
          <a:solidFill>
            <a:srgbClr val="0080B5"/>
          </a:solidFill>
          <a:ln>
            <a:noFill/>
          </a:ln>
          <a:ex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dirty="0">
              <a:solidFill>
                <a:srgbClr val="353535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08057271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Light</vt:lpstr>
      <vt:lpstr>Segoe UI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Holtzman</dc:creator>
  <cp:lastModifiedBy>Jim Holtzman</cp:lastModifiedBy>
  <cp:revision>1</cp:revision>
  <dcterms:created xsi:type="dcterms:W3CDTF">2017-06-28T22:01:08Z</dcterms:created>
  <dcterms:modified xsi:type="dcterms:W3CDTF">2017-06-28T22:02:48Z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jimholtz@microsoft.com</vt:lpwstr>
  </property>
  <property fmtid="{D5CDD505-2E9C-101B-9397-08002B2CF9AE}" pid="6" name="MSIP_Label_f42aa342-8706-4288-bd11-ebb85995028c_SetDate">
    <vt:lpwstr>2017-06-28T15:02:20.2253036-07:00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