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332" r:id="rId6"/>
    <p:sldId id="333" r:id="rId7"/>
    <p:sldId id="334" r:id="rId8"/>
    <p:sldId id="335" r:id="rId9"/>
    <p:sldId id="336" r:id="rId10"/>
    <p:sldId id="337" r:id="rId11"/>
    <p:sldId id="338" r:id="rId12"/>
    <p:sldId id="305" r:id="rId13"/>
    <p:sldId id="325" r:id="rId14"/>
    <p:sldId id="320" r:id="rId15"/>
    <p:sldId id="322" r:id="rId16"/>
    <p:sldId id="321" r:id="rId17"/>
    <p:sldId id="317" r:id="rId18"/>
    <p:sldId id="316" r:id="rId19"/>
    <p:sldId id="324" r:id="rId20"/>
    <p:sldId id="329" r:id="rId21"/>
    <p:sldId id="330" r:id="rId22"/>
    <p:sldId id="331" r:id="rId23"/>
    <p:sldId id="319" r:id="rId24"/>
    <p:sldId id="326" r:id="rId25"/>
    <p:sldId id="327" r:id="rId26"/>
    <p:sldId id="328"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9807" autoAdjust="0"/>
  </p:normalViewPr>
  <p:slideViewPr>
    <p:cSldViewPr snapToGrid="0">
      <p:cViewPr varScale="1">
        <p:scale>
          <a:sx n="70" d="100"/>
          <a:sy n="70" d="100"/>
        </p:scale>
        <p:origin x="466" y="53"/>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1493" y="-87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2018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99138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https://azure.microsoft.com/en-us/solutions/architecture/digital-media-video/</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https://azure.microsoft.com/en-us/solutions/architecture/digital-media-speech-text/</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742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63071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18199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889282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352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8014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822509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31343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3/21/2018 12:35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583965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476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40648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31633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98426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486058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Media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74233"/>
            <a:ext cx="11653523" cy="3701198"/>
          </a:xfrm>
        </p:spPr>
        <p:txBody>
          <a:bodyPr>
            <a:normAutofit/>
          </a:bodyPr>
          <a:lstStyle/>
          <a:p>
            <a:pPr lvl="0"/>
            <a:r>
              <a:rPr lang="en-US" sz="2800" dirty="0">
                <a:latin typeface="+mn-lt"/>
              </a:rPr>
              <a:t>Is there a service to automate transcription of the videos? Manual transcription is costly.</a:t>
            </a:r>
          </a:p>
          <a:p>
            <a:pPr lvl="0"/>
            <a:r>
              <a:rPr lang="en-US" sz="2800" dirty="0">
                <a:latin typeface="+mn-lt"/>
              </a:rPr>
              <a:t>There are plenty of video encoding tools out there, but what does Azure offer to do this more easily?</a:t>
            </a:r>
          </a:p>
          <a:p>
            <a:pPr lvl="0"/>
            <a:r>
              <a:rPr lang="en-US" sz="2800" dirty="0">
                <a:latin typeface="+mn-lt"/>
              </a:rPr>
              <a:t>Do we need to hire translators to translate the transcripts into other languages?</a:t>
            </a:r>
          </a:p>
          <a:p>
            <a:r>
              <a:rPr lang="en-US" sz="2800" dirty="0">
                <a:latin typeface="+mn-lt"/>
              </a:rPr>
              <a:t>When we grow our library of content, how are we going to ensure the search capabilities stay responsive?</a:t>
            </a:r>
            <a:endParaRPr lang="en-US" sz="2800" dirty="0">
              <a:solidFill>
                <a:schemeClr val="tx1"/>
              </a:solidFill>
              <a:latin typeface="+mn-lt"/>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dirty="0">
                <a:solidFill>
                  <a:schemeClr val="tx1"/>
                </a:solidFill>
                <a:latin typeface="Segoe UI" panose="020B0502040204020203" pitchFamily="34" charset="0"/>
              </a:rPr>
              <a:t>Video-on-demand digital media</a:t>
            </a:r>
            <a:endParaRPr lang="en-US" sz="3236" dirty="0">
              <a:solidFill>
                <a:schemeClr val="tx1"/>
              </a:solidFill>
              <a:latin typeface="Segoe UI" panose="020B0502040204020203" pitchFamily="34" charset="0"/>
            </a:endParaRPr>
          </a:p>
        </p:txBody>
      </p:sp>
      <p:pic>
        <p:nvPicPr>
          <p:cNvPr id="4" name="Picture 3" descr="This diagram uses icons that are connected by arrows to illustrate common video-on-demand scenarios. The following icons are organized left to right and are connected by arrows that point right: Mezzanine Video Files (with a lock icon), Azure Blob Storage, Streaming Endpoint, Multi-Protocol Dynamic Packaging/Multi-DRM, and Azure CDN. An Azure Encoder (Standard or Premium) icon points at the Azure Blob Storage icon with a bidirectional arrow.&#10;&#10;The Azure CDN arrow forks to Azure Media Player in Browser (top) and Azure Media Player in Mobile App (bottom). Both of these point to a Cloud DRM License/Key Delivery Server icon with arrows labeled Token. The Cloud DRM License/Key Delivery Server icon in turn points back to these icons with arrows labeled Licence/Key." title="Common Video-on-demand scenarios infographic">
            <a:extLst>
              <a:ext uri="{FF2B5EF4-FFF2-40B4-BE49-F238E27FC236}">
                <a16:creationId xmlns:a16="http://schemas.microsoft.com/office/drawing/2014/main" id="{6073581A-6631-41C1-A7EC-0033F1CACC9A}"/>
              </a:ext>
            </a:extLst>
          </p:cNvPr>
          <p:cNvPicPr>
            <a:picLocks noChangeAspect="1"/>
          </p:cNvPicPr>
          <p:nvPr/>
        </p:nvPicPr>
        <p:blipFill>
          <a:blip r:embed="rId3"/>
          <a:stretch>
            <a:fillRect/>
          </a:stretch>
        </p:blipFill>
        <p:spPr>
          <a:xfrm>
            <a:off x="554879" y="2199424"/>
            <a:ext cx="11090221" cy="361717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dirty="0">
                <a:solidFill>
                  <a:schemeClr val="tx1"/>
                </a:solidFill>
                <a:latin typeface="Segoe UI" panose="020B0502040204020203" pitchFamily="34" charset="0"/>
              </a:rPr>
              <a:t>Keyword search/speech-to-text/OCR digital media</a:t>
            </a:r>
            <a:endParaRPr lang="en-US" sz="3236" dirty="0">
              <a:solidFill>
                <a:schemeClr val="tx1"/>
              </a:solidFill>
              <a:latin typeface="Segoe UI" panose="020B0502040204020203" pitchFamily="34" charset="0"/>
            </a:endParaRPr>
          </a:p>
        </p:txBody>
      </p:sp>
      <p:pic>
        <p:nvPicPr>
          <p:cNvPr id="4" name="Picture 3" descr="This diagram uses icons that are connected by arrows to illustrate keyword search/speech-to-text/OCR digital media. The following icons are organized left to right and are connected by arrows that point right: Source A/V File, Azure Blob Storage, Streaming Endpoint, Multi-Protocol Dynamic Packaging/Multi-DRM, Azure CDN, and Azure Media Player. An Azure Encoder (Standard or Premium) icon points at the Azure Blob Storage icon with a bidirectional arrow, and the Azure Blob Storage icon points at an Azure Media Indexer/OCR Media Processor icon.&#10;&#10;The Azure Media Indexer/OCR Media Processor icon points right with an arrow labeled TTML, WebVTT Keywords to an Azure Search icon, which in turn points at the Azure Media Player icon. A bidirectional arrow connects the Azure Media Player icon to the Azure Search icon through an icon labeled Web Apps." title="Common keyword search/speech-to-text/OCR digital media infographic">
            <a:extLst>
              <a:ext uri="{FF2B5EF4-FFF2-40B4-BE49-F238E27FC236}">
                <a16:creationId xmlns:a16="http://schemas.microsoft.com/office/drawing/2014/main" id="{2811CF71-7047-4B2B-A030-D67BE1C2D64F}"/>
              </a:ext>
            </a:extLst>
          </p:cNvPr>
          <p:cNvPicPr>
            <a:picLocks noChangeAspect="1"/>
          </p:cNvPicPr>
          <p:nvPr/>
        </p:nvPicPr>
        <p:blipFill>
          <a:blip r:embed="rId3"/>
          <a:stretch>
            <a:fillRect/>
          </a:stretch>
        </p:blipFill>
        <p:spPr>
          <a:xfrm>
            <a:off x="812379" y="2176922"/>
            <a:ext cx="10653399" cy="3649544"/>
          </a:xfrm>
          <a:prstGeom prst="rect">
            <a:avLst/>
          </a:prstGeom>
        </p:spPr>
      </p:pic>
    </p:spTree>
    <p:extLst>
      <p:ext uri="{BB962C8B-B14F-4D97-AF65-F5344CB8AC3E}">
        <p14:creationId xmlns:p14="http://schemas.microsoft.com/office/powerpoint/2010/main" val="3478520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03169764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474840"/>
          </a:xfrm>
        </p:spPr>
        <p:txBody>
          <a:bodyPr>
            <a:normAutofit/>
          </a:bodyPr>
          <a:lstStyle/>
          <a:p>
            <a:endParaRPr lang="en-US" sz="3600" dirty="0">
              <a:solidFill>
                <a:schemeClr val="tx1"/>
              </a:solidFill>
              <a:latin typeface="+mj-lt"/>
            </a:endParaRPr>
          </a:p>
          <a:p>
            <a:r>
              <a:rPr lang="en-US" sz="3600" dirty="0">
                <a:solidFill>
                  <a:schemeClr val="tx1"/>
                </a:solidFill>
                <a:latin typeface="+mj-lt"/>
              </a:rPr>
              <a:t>Jill Sampson, Chief Executive Officer</a:t>
            </a:r>
          </a:p>
          <a:p>
            <a:endParaRPr lang="en-US" sz="3600" dirty="0">
              <a:solidFill>
                <a:schemeClr val="tx1"/>
              </a:solidFill>
              <a:latin typeface="+mj-lt"/>
            </a:endParaRPr>
          </a:p>
          <a:p>
            <a:r>
              <a:rPr lang="en-US" sz="3600" dirty="0">
                <a:solidFill>
                  <a:schemeClr val="tx1"/>
                </a:solidFill>
                <a:cs typeface="Segoe UI Semilight" panose="020B0402040204020203" pitchFamily="34" charset="0"/>
              </a:rPr>
              <a:t>Mary Bowman, Director of IT Operations</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Autofit/>
          </a:bodyPr>
          <a:lstStyle/>
          <a:p>
            <a:pPr marL="0" indent="0">
              <a:buNone/>
            </a:pPr>
            <a:r>
              <a:rPr lang="en-US" sz="2800" dirty="0">
                <a:latin typeface="+mn-lt"/>
              </a:rPr>
              <a:t>The preferred solution consists of the following high-level components:</a:t>
            </a:r>
          </a:p>
          <a:p>
            <a:pPr marL="0" indent="0">
              <a:buNone/>
            </a:pPr>
            <a:endParaRPr lang="en-US" sz="1100" dirty="0">
              <a:latin typeface="+mn-lt"/>
            </a:endParaRPr>
          </a:p>
          <a:p>
            <a:pPr lvl="0" fontAlgn="base"/>
            <a:r>
              <a:rPr lang="en-US" sz="2200" dirty="0">
                <a:latin typeface="+mn-lt"/>
              </a:rPr>
              <a:t>Admin website through which videos can be uploaded by Contoso employees</a:t>
            </a:r>
          </a:p>
          <a:p>
            <a:pPr marL="336145" lvl="1" indent="0" fontAlgn="base">
              <a:buNone/>
            </a:pPr>
            <a:endParaRPr lang="en-US" sz="2200" dirty="0"/>
          </a:p>
          <a:p>
            <a:pPr lvl="0" fontAlgn="base"/>
            <a:r>
              <a:rPr lang="en-US" sz="2200" dirty="0">
                <a:latin typeface="+mn-lt"/>
              </a:rPr>
              <a:t>“Public” / End-user website through which customers of Contoso can watch video courses, including access to Video Insights such as transcriptions, captions, and search features</a:t>
            </a:r>
          </a:p>
          <a:p>
            <a:pPr lvl="1" fontAlgn="base"/>
            <a:endParaRPr lang="en-US" sz="2200" dirty="0"/>
          </a:p>
          <a:p>
            <a:pPr lvl="0" fontAlgn="base"/>
            <a:r>
              <a:rPr lang="en-US" sz="2200" dirty="0">
                <a:latin typeface="+mn-lt"/>
              </a:rPr>
              <a:t>Background processing that is implemented with a serverless architecture using Azure Logic Apps and Azure Functions. This background processing orchestrates the video upload / encoding workflow.</a:t>
            </a:r>
          </a:p>
          <a:p>
            <a:pPr lvl="1" fontAlgn="base"/>
            <a:endParaRPr lang="en-US" sz="2200" dirty="0"/>
          </a:p>
          <a:p>
            <a:pPr lvl="0" fontAlgn="base"/>
            <a:r>
              <a:rPr lang="en-US" sz="2200" dirty="0">
                <a:latin typeface="+mn-lt"/>
              </a:rPr>
              <a:t>Azure Video Indexer service / API provides Video Encoding and Indexing capabilities, as well as video streaming to the “Public” / End-user website</a:t>
            </a:r>
          </a:p>
          <a:p>
            <a:pPr lvl="1" fontAlgn="base"/>
            <a:endParaRPr lang="en-US" sz="2200" dirty="0"/>
          </a:p>
          <a:p>
            <a:pPr lvl="0" fontAlgn="base"/>
            <a:r>
              <a:rPr lang="en-US" sz="2200" dirty="0">
                <a:latin typeface="+mn-lt"/>
              </a:rPr>
              <a:t>Backend database is used to store application data. It is recommended to use Azure Cosmos DB for higher scalability, but Azure SQL Database could also be implemented</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cons that are connected by arrows comprise this rectangular diagram. From the top left, Web App – Admin Site points linearly down to Azure Storage, which points right to a blue box labeled Azure Logic App. In this box, Azure Logic App points at Video Indexer Connector, and the blue box points right to Video Indexer Service. The rest of the icons use double-sided arrows and point to and from: Video Indexer Service up to Web App – Frontend, left to Database, which points down through the middle of the rectangle to Azure Function and back down to the blue Azure Logic App box. A double-sided arrow also connects Azure Function to Video Indexer Service, and on the right side, a double-sided arrow points from Web App – Frontend to Media Player." title="Solution architecture diagram">
            <a:extLst>
              <a:ext uri="{FF2B5EF4-FFF2-40B4-BE49-F238E27FC236}">
                <a16:creationId xmlns:a16="http://schemas.microsoft.com/office/drawing/2014/main" id="{94A161B9-8705-49C0-A779-24AFDE8E0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0" y="1113930"/>
            <a:ext cx="11922760" cy="5638319"/>
          </a:xfrm>
          <a:prstGeom prst="rect">
            <a:avLst/>
          </a:prstGeom>
        </p:spPr>
      </p:pic>
    </p:spTree>
    <p:extLst>
      <p:ext uri="{BB962C8B-B14F-4D97-AF65-F5344CB8AC3E}">
        <p14:creationId xmlns:p14="http://schemas.microsoft.com/office/powerpoint/2010/main" val="1661073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rmAutofit/>
          </a:bodyPr>
          <a:lstStyle/>
          <a:p>
            <a:pPr marL="0" indent="0">
              <a:buNone/>
            </a:pPr>
            <a:r>
              <a:rPr lang="en-US" sz="3600" dirty="0">
                <a:solidFill>
                  <a:schemeClr val="tx1"/>
                </a:solidFill>
              </a:rPr>
              <a:t>Admin and “Public” / End-user website</a:t>
            </a:r>
          </a:p>
          <a:p>
            <a:pPr marL="0" indent="0">
              <a:buNone/>
            </a:pPr>
            <a:endParaRPr lang="en-US" sz="3600" dirty="0">
              <a:solidFill>
                <a:schemeClr val="tx1"/>
              </a:solidFill>
            </a:endParaRPr>
          </a:p>
          <a:p>
            <a:pPr lvl="1"/>
            <a:r>
              <a:rPr lang="en-US" sz="2800" dirty="0">
                <a:solidFill>
                  <a:schemeClr val="tx1"/>
                </a:solidFill>
              </a:rPr>
              <a:t>Hosted using Azure Web Apps</a:t>
            </a:r>
          </a:p>
          <a:p>
            <a:pPr lvl="1"/>
            <a:endParaRPr lang="en-US" sz="2800" dirty="0">
              <a:solidFill>
                <a:schemeClr val="tx1"/>
              </a:solidFill>
            </a:endParaRPr>
          </a:p>
          <a:p>
            <a:pPr lvl="1"/>
            <a:r>
              <a:rPr lang="en-US" sz="2800" dirty="0">
                <a:solidFill>
                  <a:schemeClr val="tx1"/>
                </a:solidFill>
                <a:latin typeface="+mn-lt"/>
              </a:rPr>
              <a:t>Separate App Service Plan for each app so they can be s</a:t>
            </a:r>
            <a:r>
              <a:rPr lang="en-US" sz="2800" dirty="0">
                <a:solidFill>
                  <a:schemeClr val="tx1"/>
                </a:solidFill>
              </a:rPr>
              <a:t>caled independently</a:t>
            </a:r>
          </a:p>
          <a:p>
            <a:pPr lvl="1"/>
            <a:endParaRPr lang="en-US" sz="2800" dirty="0">
              <a:solidFill>
                <a:schemeClr val="tx1"/>
              </a:solidFill>
              <a:latin typeface="+mn-lt"/>
            </a:endParaRPr>
          </a:p>
          <a:p>
            <a:pPr lvl="1"/>
            <a:r>
              <a:rPr lang="en-US" sz="2800" dirty="0">
                <a:solidFill>
                  <a:schemeClr val="tx1"/>
                </a:solidFill>
              </a:rPr>
              <a:t>Admin website secures using Azure AD so only Contoso employees can access it</a:t>
            </a:r>
            <a:endParaRPr lang="en-US" sz="2800" dirty="0">
              <a:solidFill>
                <a:schemeClr val="tx1"/>
              </a:solidFill>
              <a:latin typeface="+mn-lt"/>
            </a:endParaRPr>
          </a:p>
        </p:txBody>
      </p:sp>
    </p:spTree>
    <p:extLst>
      <p:ext uri="{BB962C8B-B14F-4D97-AF65-F5344CB8AC3E}">
        <p14:creationId xmlns:p14="http://schemas.microsoft.com/office/powerpoint/2010/main" val="128215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085730"/>
            <a:ext cx="10943485" cy="509985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t>In this workshop, students will learn how to build, setup, and configure a Web Application that performs media streaming using Azure Services; including the Video Indexer API. Students will also learn how to implement video processing using Logic Apps, Azure Functions, and Video Indexer API to encode and transcribe videos.</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Setup Video Indexer API</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Upload videos to Blob Storage to be encoded with Azure Video Indexer</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Integrate Video Indexer through Logic Apps and Azure Functions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003425" cy="3623456"/>
          </a:xfrm>
        </p:spPr>
        <p:txBody>
          <a:bodyPr>
            <a:normAutofit lnSpcReduction="10000"/>
          </a:bodyPr>
          <a:lstStyle/>
          <a:p>
            <a:pPr marL="0" indent="0">
              <a:buNone/>
            </a:pPr>
            <a:r>
              <a:rPr lang="en-US" sz="3600" dirty="0">
                <a:solidFill>
                  <a:schemeClr val="tx1"/>
                </a:solidFill>
              </a:rPr>
              <a:t>Video Encoding and Transcription</a:t>
            </a:r>
          </a:p>
          <a:p>
            <a:pPr marL="0" indent="0">
              <a:buNone/>
            </a:pPr>
            <a:endParaRPr lang="en-US" sz="3600" dirty="0">
              <a:solidFill>
                <a:schemeClr val="tx1"/>
              </a:solidFill>
            </a:endParaRPr>
          </a:p>
          <a:p>
            <a:pPr lvl="1"/>
            <a:r>
              <a:rPr lang="en-US" sz="2800" dirty="0">
                <a:solidFill>
                  <a:schemeClr val="tx1"/>
                </a:solidFill>
              </a:rPr>
              <a:t>Use Azure Video Indexer API</a:t>
            </a:r>
          </a:p>
          <a:p>
            <a:pPr lvl="1"/>
            <a:endParaRPr lang="en-US" sz="2800" dirty="0">
              <a:solidFill>
                <a:schemeClr val="tx1"/>
              </a:solidFill>
            </a:endParaRPr>
          </a:p>
          <a:p>
            <a:pPr lvl="1"/>
            <a:r>
              <a:rPr lang="en-US" sz="2800" dirty="0">
                <a:solidFill>
                  <a:schemeClr val="tx1"/>
                </a:solidFill>
              </a:rPr>
              <a:t>Provides Video Encoding</a:t>
            </a:r>
          </a:p>
          <a:p>
            <a:pPr lvl="1"/>
            <a:endParaRPr lang="en-US" sz="2800" dirty="0">
              <a:solidFill>
                <a:schemeClr val="tx1"/>
              </a:solidFill>
            </a:endParaRPr>
          </a:p>
          <a:p>
            <a:pPr lvl="1"/>
            <a:r>
              <a:rPr lang="en-US" sz="2800" dirty="0">
                <a:solidFill>
                  <a:schemeClr val="tx1"/>
                </a:solidFill>
              </a:rPr>
              <a:t>Provides Video Transcription (Audio and OCR)</a:t>
            </a:r>
            <a:r>
              <a:rPr lang="en-US" sz="2408" dirty="0">
                <a:solidFill>
                  <a:schemeClr val="tx1"/>
                </a:solidFill>
              </a:rPr>
              <a:t> – including automatic translation into many different languages (</a:t>
            </a:r>
            <a:r>
              <a:rPr lang="en-US" sz="2408" i="1" dirty="0">
                <a:solidFill>
                  <a:schemeClr val="tx1"/>
                </a:solidFill>
              </a:rPr>
              <a:t>English, Chinese, German, etc.</a:t>
            </a:r>
            <a:r>
              <a:rPr lang="en-US" sz="2408" dirty="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160538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rmAutofit/>
          </a:bodyPr>
          <a:lstStyle/>
          <a:p>
            <a:r>
              <a:rPr lang="en-US" sz="3600" dirty="0">
                <a:solidFill>
                  <a:schemeClr val="tx1"/>
                </a:solidFill>
                <a:latin typeface="+mn-lt"/>
              </a:rPr>
              <a:t>Background Processing</a:t>
            </a:r>
          </a:p>
          <a:p>
            <a:pPr marL="0" indent="0">
              <a:buNone/>
            </a:pPr>
            <a:endParaRPr lang="en-US" sz="3600" dirty="0">
              <a:solidFill>
                <a:schemeClr val="tx1"/>
              </a:solidFill>
              <a:latin typeface="+mn-lt"/>
            </a:endParaRPr>
          </a:p>
          <a:p>
            <a:pPr lvl="1"/>
            <a:r>
              <a:rPr lang="en-US" sz="2800" dirty="0">
                <a:solidFill>
                  <a:schemeClr val="tx1"/>
                </a:solidFill>
              </a:rPr>
              <a:t>Video files uploaded to Azure Storage Account</a:t>
            </a:r>
          </a:p>
          <a:p>
            <a:pPr lvl="1"/>
            <a:endParaRPr lang="en-US" sz="2800" dirty="0">
              <a:solidFill>
                <a:schemeClr val="tx1"/>
              </a:solidFill>
            </a:endParaRPr>
          </a:p>
          <a:p>
            <a:pPr lvl="1"/>
            <a:r>
              <a:rPr lang="en-US" sz="2800" dirty="0">
                <a:solidFill>
                  <a:schemeClr val="tx1"/>
                </a:solidFill>
              </a:rPr>
              <a:t>Azure Logic App triggered to upload videos to Video Indexer service</a:t>
            </a:r>
          </a:p>
          <a:p>
            <a:pPr lvl="1"/>
            <a:endParaRPr lang="en-US" sz="2800" dirty="0">
              <a:solidFill>
                <a:schemeClr val="tx1"/>
              </a:solidFill>
            </a:endParaRPr>
          </a:p>
          <a:p>
            <a:pPr lvl="1"/>
            <a:r>
              <a:rPr lang="en-US" sz="2800" dirty="0">
                <a:solidFill>
                  <a:schemeClr val="tx1"/>
                </a:solidFill>
              </a:rPr>
              <a:t>Azure Function integrated with Logic App to update Video processing status in back-end database</a:t>
            </a:r>
          </a:p>
        </p:txBody>
      </p:sp>
    </p:spTree>
    <p:extLst>
      <p:ext uri="{BB962C8B-B14F-4D97-AF65-F5344CB8AC3E}">
        <p14:creationId xmlns:p14="http://schemas.microsoft.com/office/powerpoint/2010/main" val="3226584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001194"/>
          </a:xfrm>
        </p:spPr>
        <p:txBody>
          <a:bodyPr>
            <a:noAutofit/>
          </a:bodyPr>
          <a:lstStyle/>
          <a:p>
            <a:pPr marL="0" lvl="0" indent="0">
              <a:buNone/>
            </a:pPr>
            <a:r>
              <a:rPr lang="en-US" sz="3200" dirty="0"/>
              <a:t>Is there a service to automate transcription of the videos? Manual transcription is costly.</a:t>
            </a:r>
            <a:br>
              <a:rPr lang="en-US" sz="3200" dirty="0"/>
            </a:br>
            <a:br>
              <a:rPr lang="en-US" sz="3200" dirty="0"/>
            </a:br>
            <a:r>
              <a:rPr lang="en-US" sz="3200" b="1" dirty="0"/>
              <a:t>Potential Answer:</a:t>
            </a:r>
            <a:endParaRPr lang="en-US" sz="3200" dirty="0"/>
          </a:p>
          <a:p>
            <a:pPr marL="0" indent="0">
              <a:buNone/>
            </a:pPr>
            <a:r>
              <a:rPr lang="en-US" sz="3200" dirty="0"/>
              <a:t>Microsoft has gone through a couple generations of transcription services and APIs over the years. The most recent and most accurate transcription functionality is contained within the Video Indexer service that is part of Cognitive Services. Video Indexer can easily generate transcripts for both audio and video.</a:t>
            </a:r>
            <a:endParaRPr lang="en-US" sz="32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764291"/>
          </a:xfrm>
        </p:spPr>
        <p:txBody>
          <a:bodyPr>
            <a:noAutofit/>
          </a:bodyPr>
          <a:lstStyle/>
          <a:p>
            <a:pPr marL="0" lvl="0" indent="0">
              <a:buNone/>
            </a:pPr>
            <a:r>
              <a:rPr lang="en-US" sz="3200" dirty="0"/>
              <a:t>There are plenty of video encoding tools out there, but what does Azure offer to do this more easily?</a:t>
            </a:r>
            <a:br>
              <a:rPr lang="en-US" sz="3200" dirty="0"/>
            </a:br>
            <a:br>
              <a:rPr lang="en-US" sz="3200" dirty="0"/>
            </a:br>
            <a:r>
              <a:rPr lang="en-US" sz="3200" b="1" dirty="0"/>
              <a:t>Potential Answer:</a:t>
            </a:r>
            <a:endParaRPr lang="en-US" sz="3200" dirty="0"/>
          </a:p>
          <a:p>
            <a:pPr marL="0" indent="0">
              <a:buNone/>
            </a:pPr>
            <a:r>
              <a:rPr lang="en-US" sz="3200" dirty="0"/>
              <a:t>The Video Indexer that is part of Cognitive Services provides a PaaS service that enables customers with digital and audio content to automatically extract metadata and use it to build intelligent innovative applications.</a:t>
            </a:r>
          </a:p>
          <a:p>
            <a:pPr marL="0" indent="0">
              <a:buNone/>
            </a:pPr>
            <a:r>
              <a:rPr lang="en-US" sz="3200" dirty="0"/>
              <a:t> </a:t>
            </a:r>
          </a:p>
          <a:p>
            <a:pPr marL="0" indent="0">
              <a:buNone/>
            </a:pPr>
            <a:r>
              <a:rPr lang="en-US" sz="3200" dirty="0"/>
              <a:t>Azure Media Services does offer video encoding and delivery as a PaaS service, but it is pretty “bare-bones” in its functionality.</a:t>
            </a:r>
          </a:p>
        </p:txBody>
      </p:sp>
    </p:spTree>
    <p:extLst>
      <p:ext uri="{BB962C8B-B14F-4D97-AF65-F5344CB8AC3E}">
        <p14:creationId xmlns:p14="http://schemas.microsoft.com/office/powerpoint/2010/main" val="3904258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540868"/>
            <a:ext cx="11653523" cy="4238017"/>
          </a:xfrm>
        </p:spPr>
        <p:txBody>
          <a:bodyPr>
            <a:normAutofit fontScale="85000" lnSpcReduction="10000"/>
          </a:bodyPr>
          <a:lstStyle/>
          <a:p>
            <a:pPr marL="0" lvl="0" indent="0">
              <a:buNone/>
            </a:pPr>
            <a:r>
              <a:rPr lang="en-US" dirty="0"/>
              <a:t>Do we need to hire translators to translate the transcripts into other languages?</a:t>
            </a:r>
          </a:p>
          <a:p>
            <a:pPr marL="0" lvl="0" indent="0">
              <a:buNone/>
            </a:pPr>
            <a:br>
              <a:rPr lang="en-US" dirty="0"/>
            </a:br>
            <a:r>
              <a:rPr lang="en-US" b="1" dirty="0"/>
              <a:t>Potential Answer:</a:t>
            </a:r>
          </a:p>
          <a:p>
            <a:pPr marL="0" indent="0">
              <a:buNone/>
            </a:pPr>
            <a:r>
              <a:rPr lang="en-US" dirty="0"/>
              <a:t>The traditional path would be to hire translators to accurately translate content to different languages. The Video Indexer service, in addition to its Transcription and other cognitive capabilities, can translate the transcriptions into many different supported languages without any effort on your part.</a:t>
            </a:r>
            <a:endParaRPr lang="en-US" sz="1800" dirty="0">
              <a:solidFill>
                <a:schemeClr val="tx1"/>
              </a:solidFill>
            </a:endParaRPr>
          </a:p>
        </p:txBody>
      </p:sp>
    </p:spTree>
    <p:extLst>
      <p:ext uri="{BB962C8B-B14F-4D97-AF65-F5344CB8AC3E}">
        <p14:creationId xmlns:p14="http://schemas.microsoft.com/office/powerpoint/2010/main" val="3972315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540869"/>
            <a:ext cx="11653523" cy="3777528"/>
          </a:xfrm>
        </p:spPr>
        <p:txBody>
          <a:bodyPr>
            <a:normAutofit fontScale="92500" lnSpcReduction="20000"/>
          </a:bodyPr>
          <a:lstStyle/>
          <a:p>
            <a:pPr marL="0" lvl="0" indent="0">
              <a:buNone/>
            </a:pPr>
            <a:r>
              <a:rPr lang="en-US" dirty="0"/>
              <a:t>When we grow our library of content, how are we going to ensure the search capabilities stay responsive?</a:t>
            </a:r>
          </a:p>
          <a:p>
            <a:pPr marL="0" indent="0">
              <a:buNone/>
            </a:pPr>
            <a:br>
              <a:rPr lang="en-US" dirty="0"/>
            </a:br>
            <a:r>
              <a:rPr lang="en-US" b="1" dirty="0"/>
              <a:t>Potential Answer:</a:t>
            </a:r>
            <a:endParaRPr lang="en-US" dirty="0"/>
          </a:p>
          <a:p>
            <a:pPr marL="0" indent="0">
              <a:buNone/>
            </a:pPr>
            <a:r>
              <a:rPr lang="en-US" dirty="0"/>
              <a:t>The Video Indexer service does provide text search APIs that can be used to implement search capabilities. If a different search service is necessary, it is possible to feed video transcripts into another search service or database. </a:t>
            </a:r>
            <a:endParaRPr lang="en-US" sz="1800" dirty="0">
              <a:solidFill>
                <a:schemeClr val="tx1"/>
              </a:solidFill>
            </a:endParaRPr>
          </a:p>
        </p:txBody>
      </p:sp>
    </p:spTree>
    <p:extLst>
      <p:ext uri="{BB962C8B-B14F-4D97-AF65-F5344CB8AC3E}">
        <p14:creationId xmlns:p14="http://schemas.microsoft.com/office/powerpoint/2010/main" val="137968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98855" y="1688950"/>
            <a:ext cx="11653523" cy="2514750"/>
          </a:xfrm>
        </p:spPr>
        <p:txBody>
          <a:bodyPr>
            <a:normAutofit fontScale="85000" lnSpcReduction="10000"/>
          </a:bodyPr>
          <a:lstStyle/>
          <a:p>
            <a:pPr marL="0" indent="0">
              <a:buNone/>
            </a:pPr>
            <a:r>
              <a:rPr lang="en-US" dirty="0"/>
              <a:t>“Your expertise, along with the proposed solution architecture, really fills in the gaps to help us build the on-demand video training service that will help our company grow to new heights!”</a:t>
            </a:r>
          </a:p>
          <a:p>
            <a:pPr marL="0" indent="0">
              <a:buNone/>
            </a:pPr>
            <a:endParaRPr lang="en-US" dirty="0"/>
          </a:p>
          <a:p>
            <a:pPr marL="0" indent="0" algn="r">
              <a:buNone/>
            </a:pPr>
            <a:r>
              <a:rPr lang="en-US" sz="3300" dirty="0"/>
              <a:t> - Mary Bowman, Director of IT Operations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4000" b="1"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372896" y="1579380"/>
            <a:ext cx="11181121" cy="3544221"/>
          </a:xfrm>
        </p:spPr>
        <p:txBody>
          <a:bodyPr>
            <a:noAutofit/>
          </a:bodyPr>
          <a:lstStyle/>
          <a:p>
            <a:pPr marL="0" indent="0">
              <a:buNone/>
            </a:pPr>
            <a:r>
              <a:rPr lang="en-US" sz="2800" dirty="0">
                <a:latin typeface="+mn-lt"/>
              </a:rPr>
              <a:t>Contoso Consulting is a mature consulting firm that has been in the IT Consulting business for over 30 years with clients all over the world. They have a history of mainly specializing in Microsoft technologies, but do have an established practice of offering Linux and OSS based consulting. The company has adapted to the ever-changing landscape of IT for a long time, and has been involved in the training and adoption / transition process of many of its clients over the years. In addition to IT Consulting services, Contoso provides on-site and video-based training to their larger clients. This involves creating custom training content and course agendas based on the client’s needs and project being delivered.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71557" y="1505340"/>
            <a:ext cx="11289865" cy="3244357"/>
          </a:xfrm>
        </p:spPr>
        <p:txBody>
          <a:bodyPr>
            <a:noAutofit/>
          </a:bodyPr>
          <a:lstStyle/>
          <a:p>
            <a:pPr marL="0" indent="0">
              <a:buNone/>
            </a:pPr>
            <a:r>
              <a:rPr lang="en-US" sz="2800" dirty="0">
                <a:latin typeface="+mn-lt"/>
              </a:rPr>
              <a:t>Clients have always gotten a lot of value out of Contoso Consulting’s training classes. Even though Contoso has trained the clients development and/or engineering teams, they are still brought back for future work since they have been able to deliver such great value over the years. Over the last couple years, clients have been asking them for more and more training courses. The referrals for training have been trickling down and coming from many of Contoso’s smaller clients in addition to their larger clients. They have had to turn away a lot of smaller training contract opportunities due to the inability to create solutions affordable enough for their smaller clients.</a:t>
            </a:r>
          </a:p>
        </p:txBody>
      </p:sp>
    </p:spTree>
    <p:extLst>
      <p:ext uri="{BB962C8B-B14F-4D97-AF65-F5344CB8AC3E}">
        <p14:creationId xmlns:p14="http://schemas.microsoft.com/office/powerpoint/2010/main" val="261203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69240" y="1531254"/>
            <a:ext cx="11653523" cy="5086634"/>
          </a:xfrm>
        </p:spPr>
        <p:txBody>
          <a:bodyPr>
            <a:normAutofit/>
          </a:bodyPr>
          <a:lstStyle/>
          <a:p>
            <a:pPr marL="0" indent="0">
              <a:buNone/>
            </a:pPr>
            <a:r>
              <a:rPr lang="en-US" sz="2800" dirty="0">
                <a:latin typeface="+mn-lt"/>
              </a:rPr>
              <a:t>Due to the efforts of their sales teams, Contoso has created many video-based training classes they have been able to deliver to clients using DVD’s or MP4 files. While this enables them to reuse training content and deliver it in a more affordable and scalable manner, it just does not give them the full capabilities they would like. As the content ages, the DVD’s or MP4’s are no longer relevant, and clients are solely purchasing individual courses. They have also used some of the available video hosting services on the market with only limited success. Everything they have tried so far has not quite offered the features and capabilities that an Enterprise needs for a good quality video streaming experience.</a:t>
            </a:r>
          </a:p>
        </p:txBody>
      </p:sp>
    </p:spTree>
    <p:extLst>
      <p:ext uri="{BB962C8B-B14F-4D97-AF65-F5344CB8AC3E}">
        <p14:creationId xmlns:p14="http://schemas.microsoft.com/office/powerpoint/2010/main" val="102742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71557" y="1523850"/>
            <a:ext cx="11653523" cy="3947742"/>
          </a:xfrm>
        </p:spPr>
        <p:txBody>
          <a:bodyPr>
            <a:normAutofit/>
          </a:bodyPr>
          <a:lstStyle/>
          <a:p>
            <a:pPr marL="0" indent="0">
              <a:buNone/>
            </a:pPr>
            <a:r>
              <a:rPr lang="en-US" sz="2800" dirty="0">
                <a:latin typeface="+mn-lt"/>
              </a:rPr>
              <a:t>Because of this changing landscape of getting further into the IT Training business, the CEO of Contoso Consulting, Jill Sampson, has decided to pursue the development of Contoso’s own online, on-demand, video training service. Jill says, “I want to build the Netflix of IT Training!”. This new service will allow Contoso to easily resell subscriptions to their clients for all their video training courses. This will include general courses that any client can be sold, to one-off custom courses built for specific clients based on their own specific IT Infrastructure or Custom Software that Contoso has delivered to them.</a:t>
            </a:r>
          </a:p>
        </p:txBody>
      </p:sp>
    </p:spTree>
    <p:extLst>
      <p:ext uri="{BB962C8B-B14F-4D97-AF65-F5344CB8AC3E}">
        <p14:creationId xmlns:p14="http://schemas.microsoft.com/office/powerpoint/2010/main" val="3064554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69241" y="1531254"/>
            <a:ext cx="11384732" cy="3348014"/>
          </a:xfrm>
        </p:spPr>
        <p:txBody>
          <a:bodyPr>
            <a:noAutofit/>
          </a:bodyPr>
          <a:lstStyle/>
          <a:p>
            <a:pPr marL="0" indent="0">
              <a:buNone/>
            </a:pPr>
            <a:r>
              <a:rPr lang="en-US" sz="2800" dirty="0">
                <a:latin typeface="+mn-lt"/>
              </a:rPr>
              <a:t>Mary Bowman, the Director of IT Operations for Contoso, has seen some demos of the media and video services within the Microsoft Azure platform. However, she still has several questions to answer before making a final decision on the technology and platforms to use for implementation. The Contoso IT Development and Engineering teams do not have much experience with building and maintaining video streaming services, so they are a bit uncertain of what path to take with the design and architecture at this point. In initial conversations with the sales team, Mary has said, “We have a tremendous amount of Enterprise IT experience within our organization, we just need a little help figuring out the unknowns here.”</a:t>
            </a:r>
          </a:p>
        </p:txBody>
      </p:sp>
    </p:spTree>
    <p:extLst>
      <p:ext uri="{BB962C8B-B14F-4D97-AF65-F5344CB8AC3E}">
        <p14:creationId xmlns:p14="http://schemas.microsoft.com/office/powerpoint/2010/main" val="278207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10648" cy="4793295"/>
          </a:xfrm>
        </p:spPr>
        <p:txBody>
          <a:bodyPr>
            <a:normAutofit/>
          </a:bodyPr>
          <a:lstStyle/>
          <a:p>
            <a:pPr lvl="0"/>
            <a:r>
              <a:rPr lang="en-US" sz="2400" dirty="0">
                <a:latin typeface="+mn-lt"/>
              </a:rPr>
              <a:t>The system must scale globally for their many clients all over the world, including new clients as Contoso grows their IT Training business</a:t>
            </a:r>
          </a:p>
          <a:p>
            <a:pPr lvl="0"/>
            <a:r>
              <a:rPr lang="en-US" sz="2400" dirty="0">
                <a:latin typeface="+mn-lt"/>
              </a:rPr>
              <a:t>They need to lessen the burden of content development by automatically generating video transcripts (video captions) and translate those into many other languages as well</a:t>
            </a:r>
          </a:p>
          <a:p>
            <a:pPr lvl="0"/>
            <a:r>
              <a:rPr lang="en-US" sz="2400" dirty="0">
                <a:latin typeface="+mn-lt"/>
              </a:rPr>
              <a:t>Copy protection or DRM are desired to keep their IP from getting stolen.</a:t>
            </a:r>
          </a:p>
          <a:p>
            <a:pPr lvl="0"/>
            <a:r>
              <a:rPr lang="en-US" sz="2400" dirty="0">
                <a:latin typeface="+mn-lt"/>
              </a:rPr>
              <a:t>The ability to easily search through the content is needed so the service can be an easy to use lookup reference</a:t>
            </a:r>
          </a:p>
          <a:p>
            <a:pPr lvl="0"/>
            <a:r>
              <a:rPr lang="en-US" sz="2400" dirty="0">
                <a:latin typeface="+mn-lt"/>
              </a:rPr>
              <a:t>The system needs to have an Administration Portal where new and updated content can be maintained by their internal staff</a:t>
            </a:r>
          </a:p>
          <a:p>
            <a:pPr lvl="0"/>
            <a:r>
              <a:rPr lang="en-US" sz="2400" dirty="0">
                <a:latin typeface="+mn-lt"/>
              </a:rPr>
              <a:t>Use serverless compute where possible to minimize overall maintenance and overhead cost</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Microsoft Office PowerPoint</Application>
  <PresentationFormat>Widescreen</PresentationFormat>
  <Paragraphs>174</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Media AI</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needs </vt:lpstr>
      <vt:lpstr>Customer objections </vt:lpstr>
      <vt:lpstr>Common scenarios Video-on-demand digital media</vt:lpstr>
      <vt:lpstr>Common scenarios Keyword search/speech-to-text/OCR digital media</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2018-03-21T20:34:26Z</dcterms:created>
  <dcterms:modified xsi:type="dcterms:W3CDTF">2018-03-21T20:37:43Z</dcterms:modified>
</cp:coreProperties>
</file>