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60" r:id="rId3"/>
    <p:sldId id="464" r:id="rId4"/>
    <p:sldId id="459" r:id="rId5"/>
    <p:sldId id="461" r:id="rId6"/>
    <p:sldId id="462" r:id="rId7"/>
    <p:sldId id="463" r:id="rId8"/>
    <p:sldId id="465" r:id="rId9"/>
    <p:sldId id="469" r:id="rId10"/>
    <p:sldId id="470" r:id="rId11"/>
    <p:sldId id="471" r:id="rId12"/>
    <p:sldId id="466" r:id="rId13"/>
    <p:sldId id="468" r:id="rId14"/>
    <p:sldId id="467" r:id="rId15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5700"/>
  </p:normalViewPr>
  <p:slideViewPr>
    <p:cSldViewPr snapToGrid="0">
      <p:cViewPr varScale="1">
        <p:scale>
          <a:sx n="84" d="100"/>
          <a:sy n="84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79500" y="2921000"/>
            <a:ext cx="10845800" cy="2413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079500" y="5359400"/>
            <a:ext cx="10845800" cy="32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584200">
              <a:spcBef>
                <a:spcPts val="0"/>
              </a:spcBef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600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손글씨 펜 OTF"/>
              </a:defRPr>
            </a:lvl1pPr>
          </a:lstStyle>
          <a:p>
            <a:pPr lvl="0">
              <a:defRPr sz="1800"/>
            </a:pPr>
            <a:r>
              <a:rPr sz="8200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lIns="50800" tIns="50800" rIns="50800" bIns="50800" anchor="ctr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731520" y="731520"/>
            <a:ext cx="246380" cy="9575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merican Typewri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517226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709333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79500" y="1849965"/>
            <a:ext cx="10845800" cy="3081799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lang="en-US" sz="72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Recalls &amp; Defects Classification Contest</a:t>
            </a:r>
            <a:endParaRPr sz="72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41196" y="6150403"/>
            <a:ext cx="10845800" cy="138006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2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조</a:t>
            </a:r>
            <a:endParaRPr lang="en-US" altLang="ko-KR" sz="4200" dirty="0" smtClean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200" dirty="0" err="1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임석빈</a:t>
            </a:r>
            <a:r>
              <a:rPr lang="en-US" altLang="ko-KR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, 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박민우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dirty="0"/>
              <a:t>Kernel</a:t>
            </a:r>
            <a:r>
              <a:rPr lang="ko-KR" altLang="en-US" sz="2400" dirty="0"/>
              <a:t>을 결정짓는 다양한 모델이 있음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Linear, rdf,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poly </a:t>
            </a:r>
            <a:r>
              <a:rPr lang="ko-KR" altLang="en-US" sz="2400" b="1" dirty="0"/>
              <a:t>등등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079448"/>
            <a:ext cx="49911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15" y="4681607"/>
            <a:ext cx="5829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1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Linear </a:t>
            </a:r>
            <a:r>
              <a:rPr lang="ko-KR" altLang="en-US" sz="2400" b="1" dirty="0"/>
              <a:t>모델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rdf </a:t>
            </a:r>
            <a:r>
              <a:rPr lang="ko-KR" altLang="en-US" sz="2400" b="1" dirty="0"/>
              <a:t>모델을 중점으로 다양한 시도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매번 실행시마다 </a:t>
            </a:r>
            <a:r>
              <a:rPr lang="en-US" altLang="ko-KR" sz="2400" b="1" dirty="0"/>
              <a:t>initial point</a:t>
            </a:r>
            <a:r>
              <a:rPr lang="ko-KR" altLang="en-US" sz="2400" b="1" dirty="0"/>
              <a:t>에 따라</a:t>
            </a:r>
            <a:br>
              <a:rPr lang="ko-KR" altLang="en-US" sz="2400" b="1" dirty="0"/>
            </a:br>
            <a:r>
              <a:rPr lang="ko-KR" altLang="en-US" sz="2400" b="1" dirty="0"/>
              <a:t>  결과가 다름</a:t>
            </a:r>
            <a:r>
              <a:rPr lang="en-US" altLang="ko-KR" sz="2400" b="1" dirty="0"/>
              <a:t>)</a:t>
            </a:r>
            <a:endParaRPr lang="en-US" altLang="ko-KR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1" y="3722044"/>
            <a:ext cx="5016159" cy="3909391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64" y="2500713"/>
            <a:ext cx="4444859" cy="3351729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64" y="6141720"/>
            <a:ext cx="4616335" cy="3572066"/>
          </a:xfrm>
          <a:prstGeom prst="rect">
            <a:avLst/>
          </a:prstGeom>
          <a:ln w="3492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691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Discussion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ko-KR" altLang="en-US"/>
              <a:t>우리 과제과 같은 시나리오에서</a:t>
            </a:r>
            <a:r>
              <a:rPr lang="en-US" altLang="ko-KR"/>
              <a:t>,</a:t>
            </a:r>
            <a:r>
              <a:rPr lang="ko-KR" altLang="en-US"/>
              <a:t> 데이터의 </a:t>
            </a:r>
            <a:r>
              <a:rPr lang="en-US" altLang="ko-KR"/>
              <a:t>over-fitting</a:t>
            </a:r>
            <a:r>
              <a:rPr lang="ko-KR" altLang="en-US"/>
              <a:t>은 꼭 나쁜 것인가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ko-KR" altLang="en-US"/>
              <a:t>데이터의 특징을 잡아 모델을 구체화하는 과정이며</a:t>
            </a:r>
            <a:r>
              <a:rPr lang="en-US" altLang="ko-KR"/>
              <a:t>,</a:t>
            </a:r>
            <a:r>
              <a:rPr lang="ko-KR" altLang="en-US"/>
              <a:t> 실무에서도 필요한 부분이 아닌지</a:t>
            </a:r>
          </a:p>
        </p:txBody>
      </p:sp>
    </p:spTree>
    <p:extLst>
      <p:ext uri="{BB962C8B-B14F-4D97-AF65-F5344CB8AC3E}">
        <p14:creationId xmlns:p14="http://schemas.microsoft.com/office/powerpoint/2010/main" val="61345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Tools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 b="1"/>
              <a:t>Language:</a:t>
            </a:r>
            <a:r>
              <a:rPr lang="en-US"/>
              <a:t> Python 3.0</a:t>
            </a:r>
          </a:p>
          <a:p>
            <a:pPr lvl="1"/>
            <a:r>
              <a:rPr lang="en-US"/>
              <a:t>numpy, scipy, scikit-learn</a:t>
            </a:r>
          </a:p>
          <a:p>
            <a:pPr lvl="1"/>
            <a:r>
              <a:rPr lang="en-US"/>
              <a:t>Openpyxl, Jupyter notebook</a:t>
            </a:r>
          </a:p>
          <a:p>
            <a:r>
              <a:rPr lang="en-US" b="1"/>
              <a:t>Editor:</a:t>
            </a:r>
            <a:r>
              <a:rPr lang="en-US"/>
              <a:t> Sublime Text, Pycharm</a:t>
            </a:r>
          </a:p>
          <a:p>
            <a:r>
              <a:rPr lang="en-US" b="1"/>
              <a:t>Version Control:</a:t>
            </a:r>
            <a:r>
              <a:rPr lang="en-US"/>
              <a:t> Github, SourceTree</a:t>
            </a:r>
          </a:p>
          <a:p>
            <a:pPr lvl="1"/>
            <a:r>
              <a:rPr lang="en-US"/>
              <a:t>https://github.com/tebica/datacontest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n-US"/>
              <a:t>Doing Data Science</a:t>
            </a:r>
            <a:br>
              <a:rPr lang="en-US"/>
            </a:br>
            <a:r>
              <a:rPr lang="en-US" sz="2800"/>
              <a:t> - Rachel Schutt &amp; Cathy O’Neil</a:t>
            </a:r>
          </a:p>
          <a:p>
            <a:r>
              <a:rPr lang="en-US"/>
              <a:t>Machine Learning in Action</a:t>
            </a:r>
            <a:br>
              <a:rPr lang="en-US"/>
            </a:br>
            <a:r>
              <a:rPr lang="en-US" sz="2800"/>
              <a:t> - Peter Harrington</a:t>
            </a:r>
          </a:p>
          <a:p>
            <a:r>
              <a:rPr lang="en-US" altLang="ko-KR" sz="2800"/>
              <a:t>SVM </a:t>
            </a:r>
            <a:r>
              <a:rPr lang="ko-KR" altLang="en-US" sz="2800"/>
              <a:t>분류기를 이용한 문서 범주화 연구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- </a:t>
            </a:r>
            <a:r>
              <a:rPr lang="ko-KR" altLang="en-US" sz="2800"/>
              <a:t>정영미</a:t>
            </a:r>
            <a:r>
              <a:rPr lang="en-US" altLang="ko-KR" sz="2800"/>
              <a:t>, </a:t>
            </a:r>
            <a:r>
              <a:rPr lang="ko-KR" altLang="en-US" sz="2800"/>
              <a:t>임혜영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05533"/>
            <a:ext cx="10845800" cy="7269096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Software Recall vs. Non Software Recall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Data Analysis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726813"/>
            <a:ext cx="10845800" cy="64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Stop Words and 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Source :  NLTK, Python Stop </a:t>
            </a:r>
            <a:r>
              <a:rPr lang="en-US" altLang="ko-KR" sz="2400" dirty="0" err="1" smtClean="0"/>
              <a:t>Woard</a:t>
            </a:r>
            <a:r>
              <a:rPr lang="en-US" altLang="ko-KR" sz="2400" dirty="0" smtClean="0"/>
              <a:t> Library, Self-Defined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/>
              <a:t>Special Character : </a:t>
            </a:r>
            <a:r>
              <a:rPr lang="en-US" altLang="ko-KR" sz="2400" dirty="0" smtClean="0"/>
              <a:t>!"#$%&amp;()*+,./:;&lt;=&gt;?[\]^_`{|}~-@'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endParaRPr lang="en-US" altLang="ko-KR" sz="2800" b="1" dirty="0" smtClean="0"/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Short Word &amp; Unusual Words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Word Length : below 7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Count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Filters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2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Naïve</a:t>
            </a:r>
            <a:r>
              <a:rPr lang="en-US" altLang="ko-KR" sz="5400" dirty="0" smtClean="0"/>
              <a:t> Bayesian </a:t>
            </a:r>
            <a:endParaRPr lang="ko-KR" altLang="en-US" sz="5400" dirty="0"/>
          </a:p>
        </p:txBody>
      </p:sp>
      <p:pic>
        <p:nvPicPr>
          <p:cNvPr id="1028" name="Picture 4" descr="&#10;p(\mathbf{x} \vert C_k) = \frac{(\sum_i x_i)!}{\prod_i x_i !} \prod_i {p_{ki}}^{x_i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6" y="3432470"/>
            <a:ext cx="3793022" cy="8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#10;p(\mathbf{x} \vert C_k) = \prod_{i=1}^n p_{ki}^{x_i} (1 - p_{ki})^{(1-x_i)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62" y="3376748"/>
            <a:ext cx="4378362" cy="9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25320" y="2434200"/>
            <a:ext cx="21015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Multinomial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2927" y="2414461"/>
            <a:ext cx="15597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Bernoulli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76" y="4633322"/>
            <a:ext cx="5060955" cy="4324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65" y="4633322"/>
            <a:ext cx="5060955" cy="4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128477"/>
            <a:ext cx="10845800" cy="6507523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/>
              <a:t>Identify transformed data to improve the </a:t>
            </a:r>
            <a:r>
              <a:rPr lang="en-US" altLang="ko-KR" sz="2800" b="1" dirty="0" smtClean="0"/>
              <a:t>accuracy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상대적으로 </a:t>
            </a:r>
            <a:r>
              <a:rPr lang="en-US" altLang="ko-KR" sz="2400" dirty="0" smtClean="0"/>
              <a:t>Software Recall</a:t>
            </a:r>
            <a:r>
              <a:rPr lang="ko-KR" altLang="en-US" sz="2400" dirty="0" smtClean="0"/>
              <a:t>에 더 자주 나타난 단어를 </a:t>
            </a: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로 선택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Feature</a:t>
            </a:r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Selection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08293"/>
              </p:ext>
            </p:extLst>
          </p:nvPr>
        </p:nvGraphicFramePr>
        <p:xfrm>
          <a:off x="1079499" y="4072539"/>
          <a:ext cx="10845801" cy="53526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7317">
                  <a:extLst>
                    <a:ext uri="{9D8B030D-6E8A-4147-A177-3AD203B41FA5}">
                      <a16:colId xmlns:a16="http://schemas.microsoft.com/office/drawing/2014/main" xmlns="" val="2276419763"/>
                    </a:ext>
                  </a:extLst>
                </a:gridCol>
                <a:gridCol w="1563050">
                  <a:extLst>
                    <a:ext uri="{9D8B030D-6E8A-4147-A177-3AD203B41FA5}">
                      <a16:colId xmlns:a16="http://schemas.microsoft.com/office/drawing/2014/main" xmlns="" val="4217228757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xmlns="" val="3968401123"/>
                    </a:ext>
                  </a:extLst>
                </a:gridCol>
                <a:gridCol w="1859537">
                  <a:extLst>
                    <a:ext uri="{9D8B030D-6E8A-4147-A177-3AD203B41FA5}">
                      <a16:colId xmlns:a16="http://schemas.microsoft.com/office/drawing/2014/main" xmlns="" val="2384906110"/>
                    </a:ext>
                  </a:extLst>
                </a:gridCol>
                <a:gridCol w="2881192">
                  <a:extLst>
                    <a:ext uri="{9D8B030D-6E8A-4147-A177-3AD203B41FA5}">
                      <a16:colId xmlns:a16="http://schemas.microsoft.com/office/drawing/2014/main" xmlns="" val="327921841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words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software/non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1792113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11053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software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26.66667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486618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tpms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858829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monitoring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2785171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programming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6687584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tesla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697069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pscm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4290460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reprogram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18575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signal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998265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260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4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True Positive : 32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15E011000, 15E033000, 15V008000, 15V011000, 15V015000, </a:t>
            </a:r>
            <a:r>
              <a:rPr lang="en-US" altLang="ko-KR" sz="2400" dirty="0" smtClean="0"/>
              <a:t>	15V038000</a:t>
            </a:r>
            <a:r>
              <a:rPr lang="en-US" altLang="ko-KR" sz="2400" dirty="0"/>
              <a:t>, 15V041000, 15V064000, 15V075000, 15V085000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15V093000, 15V100000, 15V137000, 15V145000, 15V164000, </a:t>
            </a:r>
            <a:r>
              <a:rPr lang="en-US" altLang="ko-KR" sz="2400" dirty="0" smtClean="0"/>
              <a:t>	15V175000</a:t>
            </a:r>
            <a:r>
              <a:rPr lang="en-US" altLang="ko-KR" sz="2400" dirty="0"/>
              <a:t>, 15V179000, 15V200000, 15V202000, 15V206000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15V214000, 15V218000, 15V248000, 15V262000, 15V274000, </a:t>
            </a:r>
            <a:r>
              <a:rPr lang="en-US" altLang="ko-KR" sz="2400" dirty="0" smtClean="0"/>
              <a:t>	15V275000</a:t>
            </a:r>
            <a:r>
              <a:rPr lang="en-US" altLang="ko-KR" sz="2400" dirty="0"/>
              <a:t>, 15V276000, 15V280000, 15V281000, 15V288000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15V296000, 15V301000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Error : 7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15V120000, 15V177000, 15V143000, 15V148000, 15E030000, </a:t>
            </a:r>
            <a:r>
              <a:rPr lang="en-US" altLang="ko-KR" sz="2400" dirty="0" smtClean="0"/>
              <a:t>	15V094000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15V227000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Missed 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4</a:t>
            </a:r>
            <a:endParaRPr lang="en-US" altLang="ko-KR" sz="2800" b="1" dirty="0"/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15V013000, 15V043000, 15V045000, 15V046000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51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96.85%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𝟑𝟎𝟔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8404"/>
              </p:ext>
            </p:extLst>
          </p:nvPr>
        </p:nvGraphicFramePr>
        <p:xfrm>
          <a:off x="1291486" y="4429430"/>
          <a:ext cx="10088247" cy="3769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xmlns="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xmlns="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xmlns="" val="909609356"/>
                    </a:ext>
                  </a:extLst>
                </a:gridCol>
              </a:tblGrid>
              <a:tr h="10600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647431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6173818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306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3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ko-KR" altLang="en-US" sz="2800" b="1" dirty="0" smtClean="0"/>
                  <a:t>정확도 개선을 위한 단어 추천</a:t>
                </a:r>
                <a:endParaRPr lang="en-US" altLang="ko-KR" sz="2800" b="1" dirty="0" smtClean="0"/>
              </a:p>
              <a:p>
                <a:pPr marL="1085321" lvl="1" indent="-560388">
                  <a:buFont typeface="Wingdings" panose="05000000000000000000" pitchFamily="2" charset="2"/>
                  <a:buChar char="ü"/>
                </a:pPr>
                <a:r>
                  <a:rPr lang="en-US" altLang="ko-KR" sz="2400" dirty="0" smtClean="0"/>
                  <a:t>False (Negative/Positive) </a:t>
                </a:r>
                <a:r>
                  <a:rPr lang="ko-KR" altLang="en-US" sz="2400" dirty="0" smtClean="0"/>
                  <a:t>판정 시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가중치를 적용할 수 있는 단어 추천</a:t>
                </a:r>
                <a:endParaRPr lang="en-US" altLang="ko-KR" sz="2000" dirty="0" smtClean="0"/>
              </a:p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98.28%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𝟑𝟏𝟎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7793"/>
              </p:ext>
            </p:extLst>
          </p:nvPr>
        </p:nvGraphicFramePr>
        <p:xfrm>
          <a:off x="1581221" y="5835609"/>
          <a:ext cx="10088247" cy="3269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xmlns="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xmlns="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xmlns="" val="909609356"/>
                    </a:ext>
                  </a:extLst>
                </a:gridCol>
              </a:tblGrid>
              <a:tr h="9196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647431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6173818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310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5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sz="2400"/>
              <a:t>Support Vector Machine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2-class classifier </a:t>
            </a:r>
            <a:r>
              <a:rPr lang="ko-KR" altLang="en-US" sz="2400"/>
              <a:t>중에서 일반화 능력이 좋다고 알려</a:t>
            </a:r>
            <a:r>
              <a:rPr lang="ko-KR" altLang="en-US" sz="2400"/>
              <a:t>짐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400"/>
              <a:t>SVM </a:t>
            </a:r>
            <a:r>
              <a:rPr lang="ko-KR" altLang="en-US" sz="2400"/>
              <a:t>의 역할</a:t>
            </a:r>
            <a:r>
              <a:rPr lang="en-US" altLang="ko-KR" sz="2400"/>
              <a:t>:</a:t>
            </a:r>
            <a:r>
              <a:rPr lang="ko-KR" altLang="en-US" sz="2400"/>
              <a:t> 이 </a:t>
            </a:r>
            <a:r>
              <a:rPr lang="en-US" altLang="ko-KR" sz="2400"/>
              <a:t>Margin</a:t>
            </a:r>
            <a:r>
              <a:rPr lang="ko-KR" altLang="en-US" sz="2400"/>
              <a:t>을 최대로 하는 결정직선을 찾는것</a:t>
            </a:r>
            <a:endParaRPr lang="en-US" altLang="ko-KR" sz="24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SVM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50" y="4717774"/>
            <a:ext cx="5744037" cy="43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10564</TotalTime>
  <Words>323</Words>
  <Application>Microsoft Macintosh PowerPoint</Application>
  <PresentationFormat>Custom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American Typewriter</vt:lpstr>
      <vt:lpstr>Cambria Math</vt:lpstr>
      <vt:lpstr>Century Gothic</vt:lpstr>
      <vt:lpstr>Lucida Grande</vt:lpstr>
      <vt:lpstr>Wingdings</vt:lpstr>
      <vt:lpstr>나눔고딕</vt:lpstr>
      <vt:lpstr>나눔고딕 ExtraBold</vt:lpstr>
      <vt:lpstr>나눔고딕OTF</vt:lpstr>
      <vt:lpstr>나눔손글씨 펜</vt:lpstr>
      <vt:lpstr>나눔손글씨 펜 OTF</vt:lpstr>
      <vt:lpstr>맑은 고딕</vt:lpstr>
      <vt:lpstr>White</vt:lpstr>
      <vt:lpstr>Recalls &amp; Defects Classification Contest</vt:lpstr>
      <vt:lpstr>Data Analysis</vt:lpstr>
      <vt:lpstr>Filters</vt:lpstr>
      <vt:lpstr>Naïve Bayesian </vt:lpstr>
      <vt:lpstr>Feature Selection</vt:lpstr>
      <vt:lpstr>Results</vt:lpstr>
      <vt:lpstr>Results</vt:lpstr>
      <vt:lpstr>Results</vt:lpstr>
      <vt:lpstr>SVM</vt:lpstr>
      <vt:lpstr>SVM</vt:lpstr>
      <vt:lpstr>SVM</vt:lpstr>
      <vt:lpstr>Discussion</vt:lpstr>
      <vt:lpstr>Tools Used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Microsoft Office User</cp:lastModifiedBy>
  <cp:revision>232</cp:revision>
  <dcterms:modified xsi:type="dcterms:W3CDTF">2015-11-25T20:31:21Z</dcterms:modified>
</cp:coreProperties>
</file>