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468" r:id="rId3"/>
    <p:sldId id="464" r:id="rId4"/>
    <p:sldId id="460" r:id="rId5"/>
    <p:sldId id="459" r:id="rId6"/>
    <p:sldId id="461" r:id="rId7"/>
    <p:sldId id="462" r:id="rId8"/>
    <p:sldId id="463" r:id="rId9"/>
    <p:sldId id="465" r:id="rId10"/>
    <p:sldId id="469" r:id="rId11"/>
    <p:sldId id="470" r:id="rId12"/>
    <p:sldId id="471" r:id="rId13"/>
    <p:sldId id="467" r:id="rId14"/>
    <p:sldId id="466" r:id="rId15"/>
  </p:sldIdLst>
  <p:sldSz cx="13004800" cy="9753600"/>
  <p:notesSz cx="6858000" cy="9144000"/>
  <p:defaultTextStyle>
    <a:lvl1pPr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1pPr>
    <a:lvl2pPr indent="3429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2pPr>
    <a:lvl3pPr indent="6858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3pPr>
    <a:lvl4pPr indent="10287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4pPr>
    <a:lvl5pPr indent="13716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5pPr>
    <a:lvl6pPr indent="17145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6pPr>
    <a:lvl7pPr indent="20574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7pPr>
    <a:lvl8pPr indent="24003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8pPr>
    <a:lvl9pPr indent="27432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rgbClr val="679AEA">
                  <a:alpha val="25000"/>
                </a:srgbClr>
              </a:gs>
              <a:gs pos="100000">
                <a:srgbClr val="2E73D3">
                  <a:alpha val="25000"/>
                </a:srgbClr>
              </a:gs>
            </a:gsLst>
            <a:lin ang="5400000"/>
          </a:gra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rgbClr val="679AEA">
                  <a:alpha val="25000"/>
                </a:srgbClr>
              </a:gs>
              <a:gs pos="100000">
                <a:srgbClr val="2E73D3">
                  <a:alpha val="25000"/>
                </a:srgbClr>
              </a:gs>
            </a:gsLst>
            <a:lin ang="5400000"/>
          </a:gra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rgbClr val="679AEA">
                  <a:alpha val="25000"/>
                </a:srgbClr>
              </a:gs>
              <a:gs pos="100000">
                <a:srgbClr val="2E73D3">
                  <a:alpha val="25000"/>
                </a:srgbClr>
              </a:gs>
            </a:gsLst>
            <a:lin ang="5400000"/>
          </a:gra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08" autoAdjust="0"/>
    <p:restoredTop sz="95700"/>
  </p:normalViewPr>
  <p:slideViewPr>
    <p:cSldViewPr snapToGrid="0">
      <p:cViewPr varScale="1">
        <p:scale>
          <a:sx n="59" d="100"/>
          <a:sy n="59" d="100"/>
        </p:scale>
        <p:origin x="1398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63636410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191" y="3068604"/>
            <a:ext cx="12787811" cy="6493079"/>
          </a:xfrm>
          <a:prstGeom prst="rect">
            <a:avLst/>
          </a:prstGeom>
          <a:effectLst>
            <a:outerShdw blurRad="254000" dist="254000" dir="5400000" rotWithShape="0">
              <a:srgbClr val="000000">
                <a:alpha val="75000"/>
              </a:srgbClr>
            </a:outerShdw>
          </a:effectLst>
        </p:spPr>
      </p:pic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079500" y="2921000"/>
            <a:ext cx="10845800" cy="2413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ctr" defTabSz="584200">
              <a:lnSpc>
                <a:spcPct val="100000"/>
              </a:lnSpc>
              <a:defRPr sz="8000">
                <a:solidFill>
                  <a:srgbClr val="000000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079500" y="5359400"/>
            <a:ext cx="10845800" cy="32482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584200">
              <a:spcBef>
                <a:spcPts val="0"/>
              </a:spcBef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1pPr>
            <a:lvl2pPr marL="0" indent="0" algn="ctr" defTabSz="584200">
              <a:spcBef>
                <a:spcPts val="0"/>
              </a:spcBef>
              <a:buSzTx/>
              <a:buNone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2pPr>
            <a:lvl3pPr marL="0" indent="0" algn="ctr" defTabSz="584200">
              <a:spcBef>
                <a:spcPts val="0"/>
              </a:spcBef>
              <a:buSzTx/>
              <a:buNone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3pPr>
            <a:lvl4pPr marL="0" indent="0" algn="ctr" defTabSz="584200">
              <a:spcBef>
                <a:spcPts val="0"/>
              </a:spcBef>
              <a:buSzTx/>
              <a:buNone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4pPr>
            <a:lvl5pPr marL="0" indent="0" algn="ctr" defTabSz="584200">
              <a:spcBef>
                <a:spcPts val="0"/>
              </a:spcBef>
              <a:buSzTx/>
              <a:buNone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42424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42424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42424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42424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42424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191" y="3068604"/>
            <a:ext cx="12787811" cy="6493079"/>
          </a:xfrm>
          <a:prstGeom prst="rect">
            <a:avLst/>
          </a:prstGeom>
          <a:effectLst>
            <a:outerShdw blurRad="254000" dist="254000" dir="5400000" rotWithShape="0">
              <a:srgbClr val="000000">
                <a:alpha val="75000"/>
              </a:srgbClr>
            </a:outerShdw>
          </a:effectLst>
        </p:spPr>
      </p:pic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079500" y="152400"/>
            <a:ext cx="10845800" cy="2095500"/>
          </a:xfrm>
          <a:prstGeom prst="rect">
            <a:avLst/>
          </a:prstGeom>
        </p:spPr>
        <p:txBody>
          <a:bodyPr lIns="50800" tIns="50800" rIns="50800" bIns="50800" anchor="ctr">
            <a:noAutofit/>
          </a:bodyPr>
          <a:lstStyle>
            <a:lvl1pPr algn="ctr" defTabSz="584200">
              <a:lnSpc>
                <a:spcPct val="100000"/>
              </a:lnSpc>
              <a:defRPr sz="600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나눔고딕 ExtraBold" panose="020D0904000000000000" pitchFamily="50" charset="-127"/>
                <a:sym typeface="나눔손글씨 펜 OTF"/>
              </a:defRPr>
            </a:lvl1pPr>
          </a:lstStyle>
          <a:p>
            <a:pPr lvl="0">
              <a:defRPr sz="1800"/>
            </a:pPr>
            <a:r>
              <a:rPr sz="8200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xfrm>
            <a:off x="1079500" y="2527300"/>
            <a:ext cx="10845800" cy="610870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txBody>
          <a:bodyPr lIns="50800" tIns="50800" rIns="50800" bIns="50800" anchor="ctr">
            <a:noAutofit/>
          </a:bodyPr>
          <a:lstStyle>
            <a:lvl1pPr marL="904390" indent="-561490" defTabSz="584200">
              <a:spcBef>
                <a:spcPts val="3200"/>
              </a:spcBef>
              <a:buSzPct val="120000"/>
              <a:buChar char="•"/>
              <a:defRPr sz="360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 panose="020D0604000000000000" pitchFamily="50" charset="-127"/>
                <a:sym typeface="나눔고딕OTF"/>
              </a:defRPr>
            </a:lvl1pPr>
            <a:lvl2pPr marL="1429323" indent="-561490" defTabSz="584200">
              <a:spcBef>
                <a:spcPts val="3200"/>
              </a:spcBef>
              <a:buSzPct val="120000"/>
              <a:defRPr sz="360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 panose="020D0604000000000000" pitchFamily="50" charset="-127"/>
                <a:sym typeface="나눔고딕OTF"/>
              </a:defRPr>
            </a:lvl2pPr>
            <a:lvl3pPr marL="1937323" indent="-561490" defTabSz="584200">
              <a:spcBef>
                <a:spcPts val="3200"/>
              </a:spcBef>
              <a:buSzPct val="120000"/>
              <a:defRPr sz="360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 panose="020D0604000000000000" pitchFamily="50" charset="-127"/>
                <a:sym typeface="나눔고딕OTF"/>
              </a:defRPr>
            </a:lvl3pPr>
            <a:lvl4pPr marL="2462257" indent="-561490" defTabSz="584200">
              <a:spcBef>
                <a:spcPts val="3200"/>
              </a:spcBef>
              <a:buSzPct val="120000"/>
              <a:defRPr sz="360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 panose="020D0604000000000000" pitchFamily="50" charset="-127"/>
                <a:sym typeface="나눔고딕OTF"/>
              </a:defRPr>
            </a:lvl4pPr>
            <a:lvl5pPr marL="2987190" indent="-561490" defTabSz="584200">
              <a:spcBef>
                <a:spcPts val="3200"/>
              </a:spcBef>
              <a:buSzPct val="120000"/>
              <a:defRPr sz="360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 panose="020D0604000000000000" pitchFamily="50" charset="-127"/>
                <a:sym typeface="나눔고딕OTF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rgbClr val="42424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rgbClr val="42424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rgbClr val="42424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rgbClr val="42424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rgbClr val="424242"/>
                </a:solidFill>
              </a:rP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6311900" y="9080500"/>
            <a:ext cx="384506" cy="368300"/>
          </a:xfrm>
          <a:prstGeom prst="rect">
            <a:avLst/>
          </a:prstGeom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2" name="Rectangle 1"/>
          <p:cNvSpPr/>
          <p:nvPr userDrawn="1"/>
        </p:nvSpPr>
        <p:spPr>
          <a:xfrm>
            <a:off x="731520" y="731520"/>
            <a:ext cx="246380" cy="9575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merican Typewriter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9" y="1517226"/>
            <a:ext cx="11704322" cy="1192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A761C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9" y="2709333"/>
            <a:ext cx="11704322" cy="7044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26262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26262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26262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26262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262626"/>
                </a:solidFill>
              </a:rP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698559" y="9107762"/>
            <a:ext cx="656000" cy="384049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 anchor="ctr">
            <a:spAutoFit/>
          </a:bodyPr>
          <a:lstStyle>
            <a:lvl1pPr algn="r" defTabSz="914400">
              <a:defRPr sz="1600">
                <a:solidFill>
                  <a:srgbClr val="72BA3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iming>
    <p:tnLst>
      <p:par>
        <p:cTn id="1" dur="indefinite" restart="never" nodeType="tmRoot"/>
      </p:par>
    </p:tnLst>
  </p:timing>
  <p:txStyles>
    <p:titleStyle>
      <a:lvl1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1pPr>
      <a:lvl2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2pPr>
      <a:lvl3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3pPr>
      <a:lvl4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4pPr>
      <a:lvl5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5pPr>
      <a:lvl6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6pPr>
      <a:lvl7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7pPr>
      <a:lvl8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8pPr>
      <a:lvl9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9pPr>
    </p:titleStyle>
    <p:bodyStyle>
      <a:lvl1pPr>
        <a:spcBef>
          <a:spcPts val="600"/>
        </a:spcBef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1pPr>
      <a:lvl2pPr marL="542925" indent="-542925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2pPr>
      <a:lvl3pPr marL="946785" indent="-651510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3pPr>
      <a:lvl4pPr marL="1122362" indent="-542925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4pPr>
      <a:lvl5pPr marL="1389062" indent="-542925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5pPr>
      <a:lvl6pPr marL="2720339" indent="-434339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6pPr>
      <a:lvl7pPr marL="3177539" indent="-434339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7pPr>
      <a:lvl8pPr marL="3634740" indent="-434340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8pPr>
      <a:lvl9pPr marL="4091940" indent="-434340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5pPr>
      <a:lvl6pPr indent="22860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6pPr>
      <a:lvl7pPr indent="27432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7pPr>
      <a:lvl8pPr indent="32004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8pPr>
      <a:lvl9pPr indent="36576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1079500" y="1849965"/>
            <a:ext cx="10845800" cy="3081799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lang="en-US" sz="7200" b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Recalls &amp; Defects Classification Contest</a:t>
            </a:r>
            <a:endParaRPr sz="7200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9464543" y="9144705"/>
            <a:ext cx="3276601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424242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424242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Fall</a:t>
            </a:r>
            <a:r>
              <a:rPr dirty="0" smtClean="0">
                <a:solidFill>
                  <a:srgbClr val="424242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201</a:t>
            </a:r>
            <a:r>
              <a:rPr lang="en-US" dirty="0" smtClean="0">
                <a:solidFill>
                  <a:srgbClr val="424242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5</a:t>
            </a:r>
            <a:endParaRPr dirty="0">
              <a:solidFill>
                <a:srgbClr val="424242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1141196" y="6150403"/>
            <a:ext cx="10845800" cy="138006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dirty="0" smtClean="0">
                <a:solidFill>
                  <a:srgbClr val="424242"/>
                </a:solidFill>
                <a:latin typeface="나눔고딕"/>
                <a:ea typeface="나눔고딕"/>
                <a:cs typeface="나눔고딕"/>
                <a:sym typeface="나눔고딕"/>
              </a:rPr>
              <a:t>2</a:t>
            </a:r>
            <a:r>
              <a:rPr lang="ko-KR" altLang="en-US" sz="4200" dirty="0" smtClean="0">
                <a:solidFill>
                  <a:srgbClr val="424242"/>
                </a:solidFill>
                <a:latin typeface="나눔고딕"/>
                <a:ea typeface="나눔고딕"/>
                <a:cs typeface="나눔고딕"/>
                <a:sym typeface="나눔고딕"/>
              </a:rPr>
              <a:t>조</a:t>
            </a:r>
            <a:endParaRPr lang="en-US" altLang="ko-KR" sz="4200" dirty="0" smtClean="0">
              <a:solidFill>
                <a:srgbClr val="424242"/>
              </a:solidFill>
              <a:latin typeface="나눔고딕"/>
              <a:ea typeface="나눔고딕"/>
              <a:cs typeface="나눔고딕"/>
              <a:sym typeface="나눔고딕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4200" dirty="0" err="1" smtClean="0">
                <a:solidFill>
                  <a:srgbClr val="424242"/>
                </a:solidFill>
                <a:latin typeface="나눔고딕"/>
                <a:ea typeface="나눔고딕"/>
                <a:cs typeface="나눔고딕"/>
                <a:sym typeface="나눔고딕"/>
              </a:rPr>
              <a:t>임석빈</a:t>
            </a:r>
            <a:r>
              <a:rPr lang="en-US" altLang="ko-KR" sz="4200" dirty="0" smtClean="0">
                <a:solidFill>
                  <a:srgbClr val="424242"/>
                </a:solidFill>
                <a:latin typeface="나눔고딕"/>
                <a:ea typeface="나눔고딕"/>
                <a:cs typeface="나눔고딕"/>
                <a:sym typeface="나눔고딕"/>
              </a:rPr>
              <a:t>, </a:t>
            </a:r>
            <a:r>
              <a:rPr lang="ko-KR" altLang="en-US" sz="4200" dirty="0" smtClean="0">
                <a:solidFill>
                  <a:srgbClr val="424242"/>
                </a:solidFill>
                <a:latin typeface="나눔고딕"/>
                <a:ea typeface="나눔고딕"/>
                <a:cs typeface="나눔고딕"/>
                <a:sym typeface="나눔고딕"/>
              </a:rPr>
              <a:t>박민우</a:t>
            </a:r>
            <a:endParaRPr sz="4200" dirty="0">
              <a:solidFill>
                <a:srgbClr val="424242"/>
              </a:solidFill>
              <a:latin typeface="나눔고딕"/>
              <a:ea typeface="나눔고딕"/>
              <a:cs typeface="나눔고딕"/>
              <a:sym typeface="나눔고딕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79500" y="2043206"/>
            <a:ext cx="10845800" cy="7062374"/>
          </a:xfrm>
        </p:spPr>
        <p:txBody>
          <a:bodyPr anchor="t"/>
          <a:lstStyle/>
          <a:p>
            <a:pPr marL="560388" indent="-560388">
              <a:buFont typeface="Wingdings" panose="05000000000000000000" pitchFamily="2" charset="2"/>
              <a:buChar char="v"/>
            </a:pPr>
            <a:r>
              <a:rPr lang="en-US" sz="2400"/>
              <a:t>Support Vector Machine</a:t>
            </a:r>
          </a:p>
          <a:p>
            <a:pPr marL="560388" indent="-560388">
              <a:buFont typeface="Wingdings" panose="05000000000000000000" pitchFamily="2" charset="2"/>
              <a:buChar char="v"/>
            </a:pPr>
            <a:r>
              <a:rPr lang="en-US" altLang="ko-KR" sz="2400"/>
              <a:t>2-class classifier </a:t>
            </a:r>
            <a:r>
              <a:rPr lang="ko-KR" altLang="en-US" sz="2400"/>
              <a:t>중에서 일반화 능력이 좋다고 알려짐</a:t>
            </a:r>
          </a:p>
          <a:p>
            <a:pPr marL="560388" indent="-560388">
              <a:buFont typeface="Wingdings" panose="05000000000000000000" pitchFamily="2" charset="2"/>
              <a:buChar char="v"/>
            </a:pPr>
            <a:r>
              <a:rPr lang="en-US" altLang="ko-KR" sz="2400"/>
              <a:t>SVM </a:t>
            </a:r>
            <a:r>
              <a:rPr lang="ko-KR" altLang="en-US" sz="2400"/>
              <a:t>의 역할</a:t>
            </a:r>
            <a:r>
              <a:rPr lang="en-US" altLang="ko-KR" sz="2400"/>
              <a:t>:</a:t>
            </a:r>
            <a:r>
              <a:rPr lang="ko-KR" altLang="en-US" sz="2400"/>
              <a:t> 이 </a:t>
            </a:r>
            <a:r>
              <a:rPr lang="en-US" altLang="ko-KR" sz="2400"/>
              <a:t>Margin</a:t>
            </a:r>
            <a:r>
              <a:rPr lang="ko-KR" altLang="en-US" sz="2400"/>
              <a:t>을 최대로 하는 결정직선을 찾는것</a:t>
            </a:r>
            <a:endParaRPr lang="en-US" altLang="ko-KR" sz="2400" b="1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SVM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650" y="4717774"/>
            <a:ext cx="5744037" cy="438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39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79500" y="2043206"/>
            <a:ext cx="10845800" cy="7062374"/>
          </a:xfrm>
        </p:spPr>
        <p:txBody>
          <a:bodyPr anchor="t"/>
          <a:lstStyle/>
          <a:p>
            <a:pPr marL="560388" indent="-560388">
              <a:buFont typeface="Wingdings" panose="05000000000000000000" pitchFamily="2" charset="2"/>
              <a:buChar char="v"/>
            </a:pPr>
            <a:r>
              <a:rPr lang="en-US" altLang="ko-KR" sz="2400" dirty="0"/>
              <a:t>Kernel</a:t>
            </a:r>
            <a:r>
              <a:rPr lang="ko-KR" altLang="en-US" sz="2400" dirty="0"/>
              <a:t>을 결정짓는 다양한 모델이 있음</a:t>
            </a:r>
          </a:p>
          <a:p>
            <a:pPr marL="560388" indent="-560388">
              <a:buFont typeface="Wingdings" panose="05000000000000000000" pitchFamily="2" charset="2"/>
              <a:buChar char="v"/>
            </a:pPr>
            <a:r>
              <a:rPr lang="en-US" altLang="ko-KR" sz="2400" b="1" dirty="0"/>
              <a:t>Linear, rdf,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poly </a:t>
            </a:r>
            <a:r>
              <a:rPr lang="ko-KR" altLang="en-US" sz="2400" b="1" dirty="0"/>
              <a:t>등등</a:t>
            </a:r>
            <a:endParaRPr lang="en-US" altLang="ko-KR" sz="2400" b="1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SVM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5079448"/>
            <a:ext cx="4991100" cy="200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515" y="4681607"/>
            <a:ext cx="58293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311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79500" y="2043206"/>
            <a:ext cx="10845800" cy="7062374"/>
          </a:xfrm>
        </p:spPr>
        <p:txBody>
          <a:bodyPr anchor="t"/>
          <a:lstStyle/>
          <a:p>
            <a:pPr marL="560388" indent="-560388">
              <a:buFont typeface="Wingdings" panose="05000000000000000000" pitchFamily="2" charset="2"/>
              <a:buChar char="v"/>
            </a:pPr>
            <a:r>
              <a:rPr lang="en-US" altLang="ko-KR" sz="2400" b="1" dirty="0"/>
              <a:t>Linear </a:t>
            </a:r>
            <a:r>
              <a:rPr lang="ko-KR" altLang="en-US" sz="2400" b="1" dirty="0"/>
              <a:t>모델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rdf </a:t>
            </a:r>
            <a:r>
              <a:rPr lang="ko-KR" altLang="en-US" sz="2400" b="1" dirty="0"/>
              <a:t>모델을 중점으로 다양한 시도</a:t>
            </a:r>
            <a:r>
              <a:rPr lang="en-US" altLang="ko-KR" sz="2400" b="1" dirty="0"/>
              <a:t/>
            </a:r>
            <a:br>
              <a:rPr lang="en-US" altLang="ko-KR" sz="2400" b="1" dirty="0"/>
            </a:br>
            <a:r>
              <a:rPr lang="en-US" altLang="ko-KR" sz="2400" b="1" dirty="0"/>
              <a:t>(</a:t>
            </a:r>
            <a:r>
              <a:rPr lang="ko-KR" altLang="en-US" sz="2400" b="1" dirty="0"/>
              <a:t>매번 실행시마다 </a:t>
            </a:r>
            <a:r>
              <a:rPr lang="en-US" altLang="ko-KR" sz="2400" b="1" dirty="0"/>
              <a:t>initial point</a:t>
            </a:r>
            <a:r>
              <a:rPr lang="ko-KR" altLang="en-US" sz="2400" b="1" dirty="0"/>
              <a:t>에 따라</a:t>
            </a:r>
            <a:br>
              <a:rPr lang="ko-KR" altLang="en-US" sz="2400" b="1" dirty="0"/>
            </a:br>
            <a:r>
              <a:rPr lang="ko-KR" altLang="en-US" sz="2400" b="1" dirty="0"/>
              <a:t>  결과가 다름</a:t>
            </a:r>
            <a:r>
              <a:rPr lang="en-US" altLang="ko-KR" sz="2400" b="1" dirty="0"/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SVM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241" y="3722044"/>
            <a:ext cx="5016159" cy="3909391"/>
          </a:xfrm>
          <a:prstGeom prst="rect">
            <a:avLst/>
          </a:prstGeom>
          <a:ln w="3492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964" y="2500713"/>
            <a:ext cx="4444859" cy="3351729"/>
          </a:xfrm>
          <a:prstGeom prst="rect">
            <a:avLst/>
          </a:prstGeom>
          <a:ln w="3492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964" y="6141720"/>
            <a:ext cx="4616335" cy="3572066"/>
          </a:xfrm>
          <a:prstGeom prst="rect">
            <a:avLst/>
          </a:prstGeom>
          <a:ln w="34925">
            <a:solidFill>
              <a:schemeClr val="bg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6916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Reference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chemeClr val="tx1">
              <a:alpha val="85000"/>
            </a:schemeClr>
          </a:solidFill>
        </p:spPr>
        <p:txBody>
          <a:bodyPr/>
          <a:lstStyle/>
          <a:p>
            <a:r>
              <a:rPr lang="en-US"/>
              <a:t>Doing Data Science</a:t>
            </a:r>
            <a:br>
              <a:rPr lang="en-US"/>
            </a:br>
            <a:r>
              <a:rPr lang="en-US" sz="2800"/>
              <a:t> - Rachel Schutt &amp; Cathy O’Neil</a:t>
            </a:r>
          </a:p>
          <a:p>
            <a:r>
              <a:rPr lang="en-US"/>
              <a:t>Machine Learning in Action</a:t>
            </a:r>
            <a:br>
              <a:rPr lang="en-US"/>
            </a:br>
            <a:r>
              <a:rPr lang="en-US" sz="2800"/>
              <a:t> - Peter Harrington</a:t>
            </a:r>
          </a:p>
          <a:p>
            <a:r>
              <a:rPr lang="en-US" altLang="ko-KR" sz="2800"/>
              <a:t>SVM </a:t>
            </a:r>
            <a:r>
              <a:rPr lang="ko-KR" altLang="en-US" sz="2800"/>
              <a:t>분류기를 이용한 문서 범주화 연구</a:t>
            </a:r>
            <a:r>
              <a:rPr lang="en-US" altLang="ko-KR" sz="2800"/>
              <a:t/>
            </a:r>
            <a:br>
              <a:rPr lang="en-US" altLang="ko-KR" sz="2800"/>
            </a:br>
            <a:r>
              <a:rPr lang="en-US" altLang="ko-KR" sz="2800"/>
              <a:t>- </a:t>
            </a:r>
            <a:r>
              <a:rPr lang="ko-KR" altLang="en-US" sz="2800"/>
              <a:t>정영미</a:t>
            </a:r>
            <a:r>
              <a:rPr lang="en-US" altLang="ko-KR" sz="2800"/>
              <a:t>, </a:t>
            </a:r>
            <a:r>
              <a:rPr lang="ko-KR" altLang="en-US" sz="2800"/>
              <a:t>임혜영</a:t>
            </a: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610385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Discussion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chemeClr val="tx1">
              <a:alpha val="85000"/>
            </a:schemeClr>
          </a:solidFill>
        </p:spPr>
        <p:txBody>
          <a:bodyPr/>
          <a:lstStyle/>
          <a:p>
            <a:r>
              <a:rPr lang="ko-KR" altLang="en-US"/>
              <a:t>우리 과제과 같은 시나리오에서</a:t>
            </a:r>
            <a:r>
              <a:rPr lang="en-US" altLang="ko-KR"/>
              <a:t>,</a:t>
            </a:r>
            <a:r>
              <a:rPr lang="ko-KR" altLang="en-US"/>
              <a:t> 데이터의 </a:t>
            </a:r>
            <a:r>
              <a:rPr lang="en-US" altLang="ko-KR"/>
              <a:t>over-fitting</a:t>
            </a:r>
            <a:r>
              <a:rPr lang="ko-KR" altLang="en-US"/>
              <a:t>은 꼭 나쁜 것인가</a:t>
            </a:r>
            <a:r>
              <a:rPr lang="en-US" altLang="ko-KR"/>
              <a:t>?</a:t>
            </a:r>
            <a:endParaRPr lang="ko-KR" altLang="en-US"/>
          </a:p>
          <a:p>
            <a:pPr lvl="1"/>
            <a:r>
              <a:rPr lang="ko-KR" altLang="en-US"/>
              <a:t>데이터의 특징을 잡아 모델을 구체화하는 과정이며</a:t>
            </a:r>
            <a:r>
              <a:rPr lang="en-US" altLang="ko-KR"/>
              <a:t>,</a:t>
            </a:r>
            <a:r>
              <a:rPr lang="ko-KR" altLang="en-US"/>
              <a:t> 실무에서도 필요한 부분이 아닌지</a:t>
            </a:r>
          </a:p>
        </p:txBody>
      </p:sp>
    </p:spTree>
    <p:extLst>
      <p:ext uri="{BB962C8B-B14F-4D97-AF65-F5344CB8AC3E}">
        <p14:creationId xmlns:p14="http://schemas.microsoft.com/office/powerpoint/2010/main" val="6134570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Tools Used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chemeClr val="tx1">
              <a:alpha val="85000"/>
            </a:schemeClr>
          </a:solidFill>
        </p:spPr>
        <p:txBody>
          <a:bodyPr/>
          <a:lstStyle/>
          <a:p>
            <a:r>
              <a:rPr lang="en-US" b="1" dirty="0"/>
              <a:t>Language:</a:t>
            </a:r>
            <a:r>
              <a:rPr lang="en-US" dirty="0"/>
              <a:t> Python 3.0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 err="1"/>
              <a:t>Openpyxl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b="1" dirty="0"/>
              <a:t>Editor:</a:t>
            </a:r>
            <a:r>
              <a:rPr lang="en-US" dirty="0"/>
              <a:t> Sublime Text, </a:t>
            </a:r>
            <a:r>
              <a:rPr lang="en-US" dirty="0" err="1"/>
              <a:t>Pycharm</a:t>
            </a:r>
            <a:endParaRPr lang="en-US" dirty="0"/>
          </a:p>
          <a:p>
            <a:r>
              <a:rPr lang="en-US" b="1" dirty="0"/>
              <a:t>Version Control: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SourceTree</a:t>
            </a:r>
            <a:endParaRPr lang="en-US" dirty="0"/>
          </a:p>
          <a:p>
            <a:pPr lvl="1"/>
            <a:r>
              <a:rPr lang="en-US" dirty="0"/>
              <a:t>https://github.com/tebica/datacontest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55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0388" indent="-560388">
              <a:buFont typeface="Wingdings" panose="05000000000000000000" pitchFamily="2" charset="2"/>
              <a:buChar char="v"/>
            </a:pPr>
            <a:r>
              <a:rPr lang="en-US" altLang="ko-KR" sz="2800" b="1" dirty="0" smtClean="0"/>
              <a:t>Stop Words and Character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400" dirty="0" smtClean="0"/>
              <a:t>Source :  NLTK, Python Stop </a:t>
            </a:r>
            <a:r>
              <a:rPr lang="en-US" altLang="ko-KR" sz="2400" dirty="0" err="1" smtClean="0"/>
              <a:t>Woard</a:t>
            </a:r>
            <a:r>
              <a:rPr lang="en-US" altLang="ko-KR" sz="2400" dirty="0" smtClean="0"/>
              <a:t> Library, Self-Defined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400" dirty="0"/>
              <a:t>Special Character : </a:t>
            </a:r>
            <a:r>
              <a:rPr lang="en-US" altLang="ko-KR" sz="2400" dirty="0" smtClean="0"/>
              <a:t>!"#$%&amp;()*+,./:;&lt;=&gt;?[\]^_`{|}~-@'</a:t>
            </a:r>
          </a:p>
          <a:p>
            <a:pPr marL="560388" indent="-560388">
              <a:buFont typeface="Wingdings" panose="05000000000000000000" pitchFamily="2" charset="2"/>
              <a:buChar char="v"/>
            </a:pPr>
            <a:endParaRPr lang="en-US" altLang="ko-KR" sz="2800" b="1" dirty="0" smtClean="0"/>
          </a:p>
          <a:p>
            <a:pPr marL="560388" indent="-560388">
              <a:buFont typeface="Wingdings" panose="05000000000000000000" pitchFamily="2" charset="2"/>
              <a:buChar char="v"/>
            </a:pPr>
            <a:r>
              <a:rPr lang="en-US" altLang="ko-KR" sz="2800" b="1" dirty="0" smtClean="0"/>
              <a:t>Short Word &amp; Unusual Words</a:t>
            </a:r>
            <a:endParaRPr lang="en-US" altLang="ko-KR" sz="2800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400" dirty="0" smtClean="0"/>
              <a:t>Word Length : below 7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400" dirty="0" smtClean="0"/>
              <a:t>Count : 1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Filters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1215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79500" y="2005533"/>
            <a:ext cx="10845800" cy="7269096"/>
          </a:xfrm>
        </p:spPr>
        <p:txBody>
          <a:bodyPr anchor="t"/>
          <a:lstStyle/>
          <a:p>
            <a:pPr marL="560388" indent="-560388">
              <a:buFont typeface="Wingdings" panose="05000000000000000000" pitchFamily="2" charset="2"/>
              <a:buChar char="v"/>
            </a:pPr>
            <a:r>
              <a:rPr lang="en-US" altLang="ko-KR" sz="2800" b="1" dirty="0" smtClean="0"/>
              <a:t>Software Recall vs. Non Software Recall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Data Analysis</a:t>
            </a:r>
            <a:endParaRPr lang="ko-KR" altLang="en-US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2726813"/>
            <a:ext cx="10845800" cy="643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508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Naïve</a:t>
            </a:r>
            <a:r>
              <a:rPr lang="en-US" altLang="ko-KR" sz="5400" dirty="0" smtClean="0"/>
              <a:t> Bayesian </a:t>
            </a:r>
            <a:endParaRPr lang="ko-KR" altLang="en-US" sz="5400" dirty="0"/>
          </a:p>
        </p:txBody>
      </p:sp>
      <p:pic>
        <p:nvPicPr>
          <p:cNvPr id="1028" name="Picture 4" descr="&#10;p(\mathbf{x} \vert C_k) = \frac{(\sum_i x_i)!}{\prod_i x_i !} \prod_i {p_{ki}}^{x_i}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76" y="3432470"/>
            <a:ext cx="3793022" cy="87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&#10;p(\mathbf{x} \vert C_k) = \prod_{i=1}^n p_{ki}^{x_i} (1 - p_{ki})^{(1-x_i)}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762" y="3376748"/>
            <a:ext cx="4378362" cy="92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25320" y="2434200"/>
            <a:ext cx="210153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American Typewriter"/>
              </a:rPr>
              <a:t>Multinomial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나눔고딕" panose="020D0604000000000000" pitchFamily="50" charset="-127"/>
              <a:ea typeface="나눔고딕" panose="020D0604000000000000" pitchFamily="50" charset="-127"/>
              <a:sym typeface="American Typewrit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42927" y="2414461"/>
            <a:ext cx="155972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American Typewriter"/>
              </a:rPr>
              <a:t>Bernoulli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나눔고딕" panose="020D0604000000000000" pitchFamily="50" charset="-127"/>
              <a:ea typeface="나눔고딕" panose="020D0604000000000000" pitchFamily="50" charset="-127"/>
              <a:sym typeface="American Typewriter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476" y="4633322"/>
            <a:ext cx="5060955" cy="43242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465" y="4633322"/>
            <a:ext cx="5060955" cy="432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689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79500" y="2128477"/>
            <a:ext cx="10845800" cy="6507523"/>
          </a:xfrm>
        </p:spPr>
        <p:txBody>
          <a:bodyPr anchor="t"/>
          <a:lstStyle/>
          <a:p>
            <a:pPr marL="560388" indent="-560388">
              <a:buFont typeface="Wingdings" panose="05000000000000000000" pitchFamily="2" charset="2"/>
              <a:buChar char="v"/>
            </a:pPr>
            <a:r>
              <a:rPr lang="en-US" altLang="ko-KR" sz="2800" b="1" dirty="0"/>
              <a:t>Identify transformed data to improve the </a:t>
            </a:r>
            <a:r>
              <a:rPr lang="en-US" altLang="ko-KR" sz="2800" b="1" dirty="0" smtClean="0"/>
              <a:t>accuracy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상대적으로 </a:t>
            </a:r>
            <a:r>
              <a:rPr lang="en-US" altLang="ko-KR" sz="2400" dirty="0" smtClean="0"/>
              <a:t>Software Recall</a:t>
            </a:r>
            <a:r>
              <a:rPr lang="ko-KR" altLang="en-US" sz="2400" dirty="0" smtClean="0"/>
              <a:t>에 더 자주 나타난 단어를 </a:t>
            </a:r>
            <a:r>
              <a:rPr lang="en-US" altLang="ko-KR" sz="2400" dirty="0" smtClean="0"/>
              <a:t>Feature</a:t>
            </a:r>
            <a:r>
              <a:rPr lang="ko-KR" altLang="en-US" sz="2400" dirty="0" smtClean="0"/>
              <a:t>로 선택</a:t>
            </a:r>
            <a:endParaRPr lang="en-US" altLang="ko-KR" sz="24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Feature</a:t>
            </a: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Selection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508293"/>
              </p:ext>
            </p:extLst>
          </p:nvPr>
        </p:nvGraphicFramePr>
        <p:xfrm>
          <a:off x="1079499" y="4072539"/>
          <a:ext cx="10845801" cy="51175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97317">
                  <a:extLst>
                    <a:ext uri="{9D8B030D-6E8A-4147-A177-3AD203B41FA5}">
                      <a16:colId xmlns:a16="http://schemas.microsoft.com/office/drawing/2014/main" val="2276419763"/>
                    </a:ext>
                  </a:extLst>
                </a:gridCol>
                <a:gridCol w="1563050">
                  <a:extLst>
                    <a:ext uri="{9D8B030D-6E8A-4147-A177-3AD203B41FA5}">
                      <a16:colId xmlns:a16="http://schemas.microsoft.com/office/drawing/2014/main" val="4217228757"/>
                    </a:ext>
                  </a:extLst>
                </a:gridCol>
                <a:gridCol w="1344705">
                  <a:extLst>
                    <a:ext uri="{9D8B030D-6E8A-4147-A177-3AD203B41FA5}">
                      <a16:colId xmlns:a16="http://schemas.microsoft.com/office/drawing/2014/main" val="3968401123"/>
                    </a:ext>
                  </a:extLst>
                </a:gridCol>
                <a:gridCol w="1859537">
                  <a:extLst>
                    <a:ext uri="{9D8B030D-6E8A-4147-A177-3AD203B41FA5}">
                      <a16:colId xmlns:a16="http://schemas.microsoft.com/office/drawing/2014/main" val="2384906110"/>
                    </a:ext>
                  </a:extLst>
                </a:gridCol>
                <a:gridCol w="2881192">
                  <a:extLst>
                    <a:ext uri="{9D8B030D-6E8A-4147-A177-3AD203B41FA5}">
                      <a16:colId xmlns:a16="http://schemas.microsoft.com/office/drawing/2014/main" val="327921841"/>
                    </a:ext>
                  </a:extLst>
                </a:gridCol>
              </a:tblGrid>
              <a:tr h="6230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words</a:t>
                      </a:r>
                      <a:endParaRPr lang="en-US" sz="28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software</a:t>
                      </a:r>
                      <a:endParaRPr lang="en-US" sz="28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non</a:t>
                      </a:r>
                      <a:endParaRPr lang="en-US" sz="28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</a:t>
                      </a:r>
                      <a:endParaRPr lang="en-US" sz="28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software/non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792113"/>
                  </a:ext>
                </a:extLst>
              </a:tr>
              <a:tr h="449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update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42</a:t>
                      </a:r>
                      <a:endParaRPr lang="en-US" altLang="ko-KR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altLang="ko-KR" sz="24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>
                          <a:solidFill>
                            <a:schemeClr val="bg1"/>
                          </a:solidFill>
                          <a:effectLst/>
                        </a:rPr>
                        <a:t>42</a:t>
                      </a:r>
                      <a:endParaRPr lang="en-US" altLang="ko-KR" sz="24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43.00000</a:t>
                      </a:r>
                      <a:endParaRPr lang="en-US" altLang="ko-KR" sz="2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105388"/>
                  </a:ext>
                </a:extLst>
              </a:tr>
              <a:tr h="449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software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79</a:t>
                      </a:r>
                      <a:endParaRPr lang="en-US" altLang="ko-KR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altLang="ko-KR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>
                          <a:solidFill>
                            <a:schemeClr val="bg1"/>
                          </a:solidFill>
                          <a:effectLst/>
                        </a:rPr>
                        <a:t>81</a:t>
                      </a:r>
                      <a:endParaRPr lang="en-US" altLang="ko-KR" sz="24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26.66667</a:t>
                      </a:r>
                      <a:endParaRPr lang="en-US" altLang="ko-KR" sz="2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866187"/>
                  </a:ext>
                </a:extLst>
              </a:tr>
              <a:tr h="449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tpms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20.00000</a:t>
                      </a:r>
                      <a:endParaRPr lang="en-US" altLang="ko-KR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588297"/>
                  </a:ext>
                </a:extLst>
              </a:tr>
              <a:tr h="449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monitoring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US" altLang="ko-KR" sz="24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altLang="ko-KR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US" altLang="ko-KR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12.00000</a:t>
                      </a:r>
                      <a:endParaRPr lang="en-US" altLang="ko-KR" sz="2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785171"/>
                  </a:ext>
                </a:extLst>
              </a:tr>
              <a:tr h="449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programming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altLang="ko-KR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altLang="ko-KR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altLang="ko-KR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8.00000</a:t>
                      </a:r>
                      <a:endParaRPr lang="en-US" altLang="ko-KR" sz="2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687584"/>
                  </a:ext>
                </a:extLst>
              </a:tr>
              <a:tr h="449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</a:rPr>
                        <a:t>tesla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8.00000</a:t>
                      </a:r>
                      <a:endParaRPr lang="en-US" altLang="ko-KR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697069"/>
                  </a:ext>
                </a:extLst>
              </a:tr>
              <a:tr h="449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</a:rPr>
                        <a:t>pscm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8.00000</a:t>
                      </a:r>
                      <a:endParaRPr lang="en-US" altLang="ko-KR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290460"/>
                  </a:ext>
                </a:extLst>
              </a:tr>
              <a:tr h="449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</a:rPr>
                        <a:t>reprogram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altLang="ko-KR" sz="24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8.00000</a:t>
                      </a:r>
                      <a:endParaRPr lang="en-US" altLang="ko-KR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57588"/>
                  </a:ext>
                </a:extLst>
              </a:tr>
              <a:tr h="449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</a:rPr>
                        <a:t>signal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en-US" altLang="ko-KR" sz="24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altLang="ko-KR" sz="24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7.50000</a:t>
                      </a:r>
                      <a:endParaRPr lang="en-US" altLang="ko-KR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998265"/>
                  </a:ext>
                </a:extLst>
              </a:tr>
              <a:tr h="449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</a:rPr>
                        <a:t>raise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altLang="ko-KR" sz="24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7.00000</a:t>
                      </a:r>
                      <a:endParaRPr lang="en-US" altLang="ko-KR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606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849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79500" y="2043206"/>
            <a:ext cx="10845800" cy="7062374"/>
          </a:xfrm>
        </p:spPr>
        <p:txBody>
          <a:bodyPr/>
          <a:lstStyle/>
          <a:p>
            <a:pPr marL="560388" indent="-560388">
              <a:buFont typeface="Wingdings" panose="05000000000000000000" pitchFamily="2" charset="2"/>
              <a:buChar char="v"/>
            </a:pPr>
            <a:r>
              <a:rPr lang="en-US" altLang="ko-KR" sz="2800" b="1" dirty="0" smtClean="0"/>
              <a:t>True Positive : 32</a:t>
            </a:r>
          </a:p>
          <a:p>
            <a:pPr marL="714375" lvl="1" indent="357188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1076325" algn="l"/>
              </a:tabLst>
            </a:pPr>
            <a:r>
              <a:rPr lang="en-US" altLang="ko-KR" sz="2400" dirty="0"/>
              <a:t>15E011000, 15E033000, 15V008000, 15V011000, 15V015000, </a:t>
            </a:r>
            <a:r>
              <a:rPr lang="en-US" altLang="ko-KR" sz="2400" dirty="0" smtClean="0"/>
              <a:t>	15V038000</a:t>
            </a:r>
            <a:r>
              <a:rPr lang="en-US" altLang="ko-KR" sz="2400" dirty="0"/>
              <a:t>, 15V041000, 15V064000, 15V075000, 15V085000</a:t>
            </a:r>
          </a:p>
          <a:p>
            <a:pPr marL="714375" lvl="1" indent="357188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1076325" algn="l"/>
              </a:tabLst>
            </a:pPr>
            <a:r>
              <a:rPr lang="en-US" altLang="ko-KR" sz="2400" dirty="0"/>
              <a:t>15V093000, 15V100000, 15V137000, 15V145000, 15V164000, </a:t>
            </a:r>
            <a:r>
              <a:rPr lang="en-US" altLang="ko-KR" sz="2400" dirty="0" smtClean="0"/>
              <a:t>	15V175000</a:t>
            </a:r>
            <a:r>
              <a:rPr lang="en-US" altLang="ko-KR" sz="2400" dirty="0"/>
              <a:t>, 15V179000, 15V200000, 15V202000, 15V206000</a:t>
            </a:r>
          </a:p>
          <a:p>
            <a:pPr marL="714375" lvl="1" indent="357188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1076325" algn="l"/>
              </a:tabLst>
            </a:pPr>
            <a:r>
              <a:rPr lang="en-US" altLang="ko-KR" sz="2400" dirty="0"/>
              <a:t>15V214000, 15V218000, 15V248000, 15V262000, 15V274000, </a:t>
            </a:r>
            <a:r>
              <a:rPr lang="en-US" altLang="ko-KR" sz="2400" dirty="0" smtClean="0"/>
              <a:t>	15V275000</a:t>
            </a:r>
            <a:r>
              <a:rPr lang="en-US" altLang="ko-KR" sz="2400" dirty="0"/>
              <a:t>, 15V276000, 15V280000, 15V281000, 15V288000</a:t>
            </a:r>
          </a:p>
          <a:p>
            <a:pPr marL="714375" lvl="1" indent="357188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1076325" algn="l"/>
              </a:tabLst>
            </a:pPr>
            <a:r>
              <a:rPr lang="en-US" altLang="ko-KR" sz="2400" dirty="0"/>
              <a:t>15V296000, 15V301000</a:t>
            </a:r>
          </a:p>
          <a:p>
            <a:pPr marL="560388" indent="-560388">
              <a:buFont typeface="Wingdings" panose="05000000000000000000" pitchFamily="2" charset="2"/>
              <a:buChar char="v"/>
            </a:pPr>
            <a:r>
              <a:rPr lang="en-US" altLang="ko-KR" sz="2800" b="1" dirty="0" smtClean="0"/>
              <a:t>Error : 7</a:t>
            </a:r>
          </a:p>
          <a:p>
            <a:pPr marL="714375" lvl="1" indent="357188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1076325" algn="l"/>
              </a:tabLst>
            </a:pPr>
            <a:r>
              <a:rPr lang="en-US" altLang="ko-KR" sz="2400" dirty="0"/>
              <a:t>15V120000, 15V177000, 15V143000, 15V148000, 15E030000, </a:t>
            </a:r>
            <a:r>
              <a:rPr lang="en-US" altLang="ko-KR" sz="2400" dirty="0" smtClean="0"/>
              <a:t>	15V094000</a:t>
            </a:r>
            <a:r>
              <a:rPr lang="en-US" altLang="ko-KR" sz="2400" dirty="0"/>
              <a:t>, </a:t>
            </a:r>
            <a:r>
              <a:rPr lang="en-US" altLang="ko-KR" sz="2400" dirty="0" smtClean="0"/>
              <a:t>15V227000</a:t>
            </a:r>
          </a:p>
          <a:p>
            <a:pPr marL="560388" indent="-560388">
              <a:buFont typeface="Wingdings" panose="05000000000000000000" pitchFamily="2" charset="2"/>
              <a:buChar char="v"/>
            </a:pPr>
            <a:r>
              <a:rPr lang="en-US" altLang="ko-KR" sz="2800" b="1" dirty="0" smtClean="0"/>
              <a:t>Missed </a:t>
            </a:r>
            <a:r>
              <a:rPr lang="en-US" altLang="ko-KR" sz="2800" b="1" dirty="0"/>
              <a:t>: </a:t>
            </a:r>
            <a:r>
              <a:rPr lang="en-US" altLang="ko-KR" sz="2800" b="1" dirty="0" smtClean="0"/>
              <a:t>4</a:t>
            </a:r>
            <a:endParaRPr lang="en-US" altLang="ko-KR" sz="2800" b="1" dirty="0"/>
          </a:p>
          <a:p>
            <a:pPr marL="714375" lvl="1" indent="357188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1076325" algn="l"/>
              </a:tabLst>
            </a:pPr>
            <a:r>
              <a:rPr lang="en-US" altLang="ko-KR" sz="2400" dirty="0"/>
              <a:t>15V013000, 15V043000, 15V045000, 15V046000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Results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513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79500" y="2043206"/>
                <a:ext cx="10845800" cy="7062374"/>
              </a:xfrm>
            </p:spPr>
            <p:txBody>
              <a:bodyPr anchor="t"/>
              <a:lstStyle/>
              <a:p>
                <a:pPr marL="560388" indent="-560388">
                  <a:buFont typeface="Wingdings" panose="05000000000000000000" pitchFamily="2" charset="2"/>
                  <a:buChar char="v"/>
                </a:pPr>
                <a:r>
                  <a:rPr lang="en-US" altLang="ko-KR" sz="2800" b="1" dirty="0" smtClean="0"/>
                  <a:t>Accuracy : 96.85%</a:t>
                </a:r>
              </a:p>
              <a:p>
                <a:pPr marL="867833" lvl="1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𝑇𝑟𝑢𝑒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𝑃𝑜𝑠𝑖𝑡𝑖𝑣𝑒</m:t>
                            </m:r>
                          </m:e>
                        </m:nary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𝑇𝑟𝑢𝑒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𝑁𝑒𝑔𝑎𝑡𝑖𝑣𝑒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ko-KR" sz="3200" b="0" i="0" smtClean="0">
                                <a:latin typeface="Cambria Math" panose="02040503050406030204" pitchFamily="18" charset="0"/>
                              </a:rPr>
                              <m:t>Total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𝑃𝑜𝑝𝑢𝑙𝑎𝑡𝑖𝑜𝑛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ko-KR" sz="3200" b="1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ko-KR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𝟑𝟐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𝟑𝟎𝟔</m:t>
                        </m:r>
                      </m:num>
                      <m:den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𝟑𝟒𝟗</m:t>
                        </m:r>
                      </m:den>
                    </m:f>
                  </m:oMath>
                </a14:m>
                <a:endParaRPr lang="en-US" altLang="ko-KR" sz="2400" b="1" dirty="0" smtClean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9500" y="2043206"/>
                <a:ext cx="10845800" cy="7062374"/>
              </a:xfrm>
              <a:blipFill>
                <a:blip r:embed="rId2"/>
                <a:stretch>
                  <a:fillRect l="-1743" t="-15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Results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948404"/>
              </p:ext>
            </p:extLst>
          </p:nvPr>
        </p:nvGraphicFramePr>
        <p:xfrm>
          <a:off x="1291486" y="4429430"/>
          <a:ext cx="10088247" cy="37694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749">
                  <a:extLst>
                    <a:ext uri="{9D8B030D-6E8A-4147-A177-3AD203B41FA5}">
                      <a16:colId xmlns:a16="http://schemas.microsoft.com/office/drawing/2014/main" val="3753976267"/>
                    </a:ext>
                  </a:extLst>
                </a:gridCol>
                <a:gridCol w="3362749">
                  <a:extLst>
                    <a:ext uri="{9D8B030D-6E8A-4147-A177-3AD203B41FA5}">
                      <a16:colId xmlns:a16="http://schemas.microsoft.com/office/drawing/2014/main" val="555406816"/>
                    </a:ext>
                  </a:extLst>
                </a:gridCol>
                <a:gridCol w="3362749">
                  <a:extLst>
                    <a:ext uri="{9D8B030D-6E8A-4147-A177-3AD203B41FA5}">
                      <a16:colId xmlns:a16="http://schemas.microsoft.com/office/drawing/2014/main" val="909609356"/>
                    </a:ext>
                  </a:extLst>
                </a:gridCol>
              </a:tblGrid>
              <a:tr h="106009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Condition Positive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Condition Negative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47431"/>
                  </a:ext>
                </a:extLst>
              </a:tr>
              <a:tr h="1354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Test Outcome</a:t>
                      </a:r>
                    </a:p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Positive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True Positive</a:t>
                      </a: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32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False Positive</a:t>
                      </a: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173818"/>
                  </a:ext>
                </a:extLst>
              </a:tr>
              <a:tr h="1354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Test Outcome</a:t>
                      </a:r>
                    </a:p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Negative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False Negative</a:t>
                      </a: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True Negative</a:t>
                      </a: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306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89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2390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79500" y="2043206"/>
                <a:ext cx="10845800" cy="7062374"/>
              </a:xfrm>
            </p:spPr>
            <p:txBody>
              <a:bodyPr anchor="t"/>
              <a:lstStyle/>
              <a:p>
                <a:pPr marL="560388" indent="-560388">
                  <a:buFont typeface="Wingdings" panose="05000000000000000000" pitchFamily="2" charset="2"/>
                  <a:buChar char="v"/>
                </a:pPr>
                <a:r>
                  <a:rPr lang="ko-KR" altLang="en-US" sz="2800" b="1" dirty="0" smtClean="0"/>
                  <a:t>정확도 개선을 위한 단어 추천</a:t>
                </a:r>
                <a:endParaRPr lang="en-US" altLang="ko-KR" sz="2800" b="1" dirty="0" smtClean="0"/>
              </a:p>
              <a:p>
                <a:pPr marL="1085321" lvl="1" indent="-560388">
                  <a:buFont typeface="Wingdings" panose="05000000000000000000" pitchFamily="2" charset="2"/>
                  <a:buChar char="ü"/>
                </a:pPr>
                <a:r>
                  <a:rPr lang="en-US" altLang="ko-KR" sz="2400" dirty="0" smtClean="0"/>
                  <a:t>False (Negative/Positive) </a:t>
                </a:r>
                <a:r>
                  <a:rPr lang="ko-KR" altLang="en-US" sz="2400" dirty="0" smtClean="0"/>
                  <a:t>판정 시</a:t>
                </a:r>
                <a:r>
                  <a:rPr lang="en-US" altLang="ko-KR" sz="2400" dirty="0" smtClean="0"/>
                  <a:t>, </a:t>
                </a:r>
                <a:r>
                  <a:rPr lang="ko-KR" altLang="en-US" sz="2400" dirty="0" smtClean="0"/>
                  <a:t>가중치를 적용할 수 있는 단어 추천</a:t>
                </a:r>
                <a:endParaRPr lang="en-US" altLang="ko-KR" sz="2000" dirty="0" smtClean="0"/>
              </a:p>
              <a:p>
                <a:pPr marL="560388" indent="-560388">
                  <a:buFont typeface="Wingdings" panose="05000000000000000000" pitchFamily="2" charset="2"/>
                  <a:buChar char="v"/>
                </a:pPr>
                <a:r>
                  <a:rPr lang="en-US" altLang="ko-KR" sz="2800" b="1" dirty="0" smtClean="0"/>
                  <a:t>Accuracy : 98.28%</a:t>
                </a:r>
              </a:p>
              <a:p>
                <a:pPr marL="867833" lvl="1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𝑇𝑟𝑢𝑒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𝑃𝑜𝑠𝑖𝑡𝑖𝑣𝑒</m:t>
                            </m:r>
                          </m:e>
                        </m:nary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𝑇𝑟𝑢𝑒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𝑁𝑒𝑔𝑎𝑡𝑖𝑣𝑒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ko-KR" sz="3200" b="0" i="0" smtClean="0">
                                <a:latin typeface="Cambria Math" panose="02040503050406030204" pitchFamily="18" charset="0"/>
                              </a:rPr>
                              <m:t>Total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𝑃𝑜𝑝𝑢𝑙𝑎𝑡𝑖𝑜𝑛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ko-KR" sz="3200" b="1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ko-KR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𝟑𝟑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𝟑𝟏𝟎</m:t>
                        </m:r>
                      </m:num>
                      <m:den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𝟑𝟒𝟗</m:t>
                        </m:r>
                      </m:den>
                    </m:f>
                  </m:oMath>
                </a14:m>
                <a:endParaRPr lang="en-US" altLang="ko-KR" sz="2400" b="1" dirty="0" smtClean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9500" y="2043206"/>
                <a:ext cx="10845800" cy="7062374"/>
              </a:xfrm>
              <a:blipFill>
                <a:blip r:embed="rId2"/>
                <a:stretch>
                  <a:fillRect l="-1743" t="-15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Results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007793"/>
              </p:ext>
            </p:extLst>
          </p:nvPr>
        </p:nvGraphicFramePr>
        <p:xfrm>
          <a:off x="1581221" y="5835609"/>
          <a:ext cx="10088247" cy="32699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749">
                  <a:extLst>
                    <a:ext uri="{9D8B030D-6E8A-4147-A177-3AD203B41FA5}">
                      <a16:colId xmlns:a16="http://schemas.microsoft.com/office/drawing/2014/main" val="3753976267"/>
                    </a:ext>
                  </a:extLst>
                </a:gridCol>
                <a:gridCol w="3362749">
                  <a:extLst>
                    <a:ext uri="{9D8B030D-6E8A-4147-A177-3AD203B41FA5}">
                      <a16:colId xmlns:a16="http://schemas.microsoft.com/office/drawing/2014/main" val="555406816"/>
                    </a:ext>
                  </a:extLst>
                </a:gridCol>
                <a:gridCol w="3362749">
                  <a:extLst>
                    <a:ext uri="{9D8B030D-6E8A-4147-A177-3AD203B41FA5}">
                      <a16:colId xmlns:a16="http://schemas.microsoft.com/office/drawing/2014/main" val="909609356"/>
                    </a:ext>
                  </a:extLst>
                </a:gridCol>
              </a:tblGrid>
              <a:tr h="919627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Condition Positive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Condition Negative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47431"/>
                  </a:ext>
                </a:extLst>
              </a:tr>
              <a:tr h="1175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Test Outcome</a:t>
                      </a:r>
                    </a:p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Positive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True Positive</a:t>
                      </a: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33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False Positive</a:t>
                      </a: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173818"/>
                  </a:ext>
                </a:extLst>
              </a:tr>
              <a:tr h="1175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Test Outcome</a:t>
                      </a:r>
                    </a:p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Negative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False Negative</a:t>
                      </a: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True Negative</a:t>
                      </a: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310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89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1259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merican Typewriter"/>
        <a:ea typeface="American Typewriter"/>
        <a:cs typeface="American Typewriter"/>
      </a:majorFont>
      <a:minorFont>
        <a:latin typeface="American Typewriter"/>
        <a:ea typeface="American Typewriter"/>
        <a:cs typeface="American Typewrite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77800" dist="406400" dir="5400000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177800" dist="406400" dir="5400000" rotWithShape="0">
            <a:srgbClr val="000000">
              <a:alpha val="68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merican Typewriter"/>
        <a:ea typeface="American Typewriter"/>
        <a:cs typeface="American Typewriter"/>
      </a:majorFont>
      <a:minorFont>
        <a:latin typeface="American Typewriter"/>
        <a:ea typeface="American Typewriter"/>
        <a:cs typeface="American Typewrite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77800" dist="406400" dir="5400000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177800" dist="406400" dir="5400000" rotWithShape="0">
            <a:srgbClr val="000000">
              <a:alpha val="68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10703</TotalTime>
  <Words>323</Words>
  <Application>Microsoft Office PowerPoint</Application>
  <PresentationFormat>사용자 지정</PresentationFormat>
  <Paragraphs>144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American Typewriter</vt:lpstr>
      <vt:lpstr>Lucida Grande</vt:lpstr>
      <vt:lpstr>나눔고딕</vt:lpstr>
      <vt:lpstr>나눔고딕 ExtraBold</vt:lpstr>
      <vt:lpstr>나눔고딕OTF</vt:lpstr>
      <vt:lpstr>나눔손글씨 펜</vt:lpstr>
      <vt:lpstr>나눔손글씨 펜 OTF</vt:lpstr>
      <vt:lpstr>맑은 고딕</vt:lpstr>
      <vt:lpstr>Cambria Math</vt:lpstr>
      <vt:lpstr>Century Gothic</vt:lpstr>
      <vt:lpstr>Wingdings</vt:lpstr>
      <vt:lpstr>White</vt:lpstr>
      <vt:lpstr>Recalls &amp; Defects Classification Contest</vt:lpstr>
      <vt:lpstr>Tools Used</vt:lpstr>
      <vt:lpstr>Filters</vt:lpstr>
      <vt:lpstr>Data Analysis</vt:lpstr>
      <vt:lpstr>Naïve Bayesian </vt:lpstr>
      <vt:lpstr>Feature Selection</vt:lpstr>
      <vt:lpstr>Results</vt:lpstr>
      <vt:lpstr>Results</vt:lpstr>
      <vt:lpstr>Results</vt:lpstr>
      <vt:lpstr>SVM</vt:lpstr>
      <vt:lpstr>SVM</vt:lpstr>
      <vt:lpstr>SVM</vt:lpstr>
      <vt:lpstr>Reference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CS489: Computer Ethics &amp; Social Issues</dc:title>
  <dc:creator>Yoon Joon Lee</dc:creator>
  <cp:lastModifiedBy>Calvin Ihm</cp:lastModifiedBy>
  <cp:revision>235</cp:revision>
  <dcterms:modified xsi:type="dcterms:W3CDTF">2015-11-26T04:19:48Z</dcterms:modified>
</cp:coreProperties>
</file>