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460" r:id="rId3"/>
    <p:sldId id="464" r:id="rId4"/>
    <p:sldId id="459" r:id="rId5"/>
    <p:sldId id="461" r:id="rId6"/>
    <p:sldId id="462" r:id="rId7"/>
    <p:sldId id="463" r:id="rId8"/>
    <p:sldId id="465" r:id="rId9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7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079500" y="2921000"/>
            <a:ext cx="10845800" cy="2413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000000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079500" y="5359400"/>
            <a:ext cx="10845800" cy="3248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584200">
              <a:spcBef>
                <a:spcPts val="0"/>
              </a:spcBef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2424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5232400" cy="61087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marL="802738" indent="-459838" defTabSz="584200">
              <a:spcBef>
                <a:spcPts val="3200"/>
              </a:spcBef>
              <a:buSzPct val="12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  <a:lvl2pPr marL="1327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2pPr>
            <a:lvl3pPr marL="1835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3pPr>
            <a:lvl4pPr marL="2360605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4pPr>
            <a:lvl5pPr marL="2885538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772400" y="2527300"/>
            <a:ext cx="4152900" cy="61087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marL="802738" indent="-459838" defTabSz="584200">
              <a:spcBef>
                <a:spcPts val="3200"/>
              </a:spcBef>
              <a:buSzPct val="12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  <a:lvl2pPr marL="1327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2pPr>
            <a:lvl3pPr marL="1835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3pPr>
            <a:lvl4pPr marL="2360605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4pPr>
            <a:lvl5pPr marL="2885538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600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손글씨 펜 OTF"/>
              </a:defRPr>
            </a:lvl1pPr>
          </a:lstStyle>
          <a:p>
            <a:pPr lvl="0">
              <a:defRPr sz="1800"/>
            </a:pPr>
            <a:r>
              <a:rPr sz="8200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10845800" cy="61087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defRPr sz="3600">
                <a:solidFill>
                  <a:srgbClr val="42424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  <a:sym typeface="나눔고딕OTF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10845800" cy="6108700"/>
          </a:xfrm>
          <a:prstGeom prst="rect">
            <a:avLst/>
          </a:prstGeom>
        </p:spPr>
        <p:txBody>
          <a:bodyPr lIns="0" tIns="0" rIns="0" bIns="0" numCol="2" spcCol="542290">
            <a:noAutofit/>
          </a:bodyPr>
          <a:lstStyle>
            <a:lvl1pPr marL="802738" indent="-459838" defTabSz="584200">
              <a:spcBef>
                <a:spcPts val="3200"/>
              </a:spcBef>
              <a:buSzPct val="120000"/>
              <a:buChar char="•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  <a:lvl2pPr marL="1327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2pPr>
            <a:lvl3pPr marL="1835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3pPr>
            <a:lvl4pPr marL="2360605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4pPr>
            <a:lvl5pPr marL="2885538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5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10845800" cy="6108700"/>
          </a:xfrm>
          <a:prstGeom prst="rect">
            <a:avLst/>
          </a:prstGeom>
        </p:spPr>
        <p:txBody>
          <a:bodyPr lIns="0" tIns="0" rIns="0" bIns="0" numCol="2" spcCol="542290">
            <a:noAutofit/>
          </a:bodyPr>
          <a:lstStyle>
            <a:lvl1pPr marL="802738" indent="-459838" defTabSz="584200">
              <a:spcBef>
                <a:spcPts val="3200"/>
              </a:spcBef>
              <a:buSzPct val="120000"/>
              <a:buChar char="•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  <a:lvl2pPr marL="1327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2pPr>
            <a:lvl3pPr marL="1835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3pPr>
            <a:lvl4pPr marL="2360605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4pPr>
            <a:lvl5pPr marL="2885538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079500" y="2971800"/>
            <a:ext cx="10845800" cy="38100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079500" y="7480300"/>
            <a:ext cx="10845800" cy="1460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6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079500" y="7480300"/>
            <a:ext cx="10845800" cy="1460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8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95300" y="1663700"/>
            <a:ext cx="5651500" cy="330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 defTabSz="584200">
              <a:lnSpc>
                <a:spcPct val="100000"/>
              </a:lnSpc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95300" y="4991100"/>
            <a:ext cx="5651500" cy="3073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584200">
              <a:spcBef>
                <a:spcPts val="0"/>
              </a:spcBef>
              <a:defRPr sz="5000">
                <a:solidFill>
                  <a:srgbClr val="909696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  <a:lvl2pPr marL="0" indent="0" algn="ctr" defTabSz="584200">
              <a:spcBef>
                <a:spcPts val="0"/>
              </a:spcBef>
              <a:buSzTx/>
              <a:buNone/>
              <a:defRPr sz="5000">
                <a:solidFill>
                  <a:srgbClr val="909696"/>
                </a:solidFill>
                <a:latin typeface="+mn-lt"/>
                <a:ea typeface="+mn-ea"/>
                <a:cs typeface="+mn-cs"/>
                <a:sym typeface="American Typewriter"/>
              </a:defRPr>
            </a:lvl2pPr>
            <a:lvl3pPr marL="0" indent="0" algn="ctr" defTabSz="584200">
              <a:spcBef>
                <a:spcPts val="0"/>
              </a:spcBef>
              <a:buSzTx/>
              <a:buNone/>
              <a:defRPr sz="5000">
                <a:solidFill>
                  <a:srgbClr val="909696"/>
                </a:solidFill>
                <a:latin typeface="+mn-lt"/>
                <a:ea typeface="+mn-ea"/>
                <a:cs typeface="+mn-cs"/>
                <a:sym typeface="American Typewriter"/>
              </a:defRPr>
            </a:lvl3pPr>
            <a:lvl4pPr marL="0" indent="0" algn="ctr" defTabSz="584200">
              <a:spcBef>
                <a:spcPts val="0"/>
              </a:spcBef>
              <a:buSzTx/>
              <a:buNone/>
              <a:defRPr sz="5000">
                <a:solidFill>
                  <a:srgbClr val="909696"/>
                </a:solidFill>
                <a:latin typeface="+mn-lt"/>
                <a:ea typeface="+mn-ea"/>
                <a:cs typeface="+mn-cs"/>
                <a:sym typeface="American Typewriter"/>
              </a:defRPr>
            </a:lvl4pPr>
            <a:lvl5pPr marL="0" indent="0" algn="ctr" defTabSz="584200">
              <a:spcBef>
                <a:spcPts val="0"/>
              </a:spcBef>
              <a:buSzTx/>
              <a:buNone/>
              <a:defRPr sz="5000">
                <a:solidFill>
                  <a:srgbClr val="909696"/>
                </a:solidFill>
                <a:latin typeface="+mn-lt"/>
                <a:ea typeface="+mn-ea"/>
                <a:cs typeface="+mn-cs"/>
                <a:sym typeface="American Typewri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90969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90969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90969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90969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909696"/>
                </a:solidFill>
              </a:rP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079500" y="152400"/>
            <a:ext cx="10845800" cy="20955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algn="ctr" defTabSz="584200">
              <a:lnSpc>
                <a:spcPct val="100000"/>
              </a:lnSpc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1079500" y="2527300"/>
            <a:ext cx="5232400" cy="6108700"/>
          </a:xfrm>
          <a:prstGeom prst="rect">
            <a:avLst/>
          </a:prstGeom>
        </p:spPr>
        <p:txBody>
          <a:bodyPr lIns="50800" tIns="50800" rIns="50800" bIns="50800" anchor="ctr">
            <a:noAutofit/>
          </a:bodyPr>
          <a:lstStyle>
            <a:lvl1pPr marL="802738" indent="-459838" defTabSz="584200">
              <a:spcBef>
                <a:spcPts val="3200"/>
              </a:spcBef>
              <a:buSzPct val="120000"/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  <a:lvl2pPr marL="1327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2pPr>
            <a:lvl3pPr marL="1835671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3pPr>
            <a:lvl4pPr marL="2360605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4pPr>
            <a:lvl5pPr marL="2885538" indent="-459838" defTabSz="584200">
              <a:spcBef>
                <a:spcPts val="3200"/>
              </a:spcBef>
              <a:buSzPct val="12000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517226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709333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62626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xStyles>
    <p:titleStyle>
      <a:lvl1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79500" y="1849965"/>
            <a:ext cx="10845800" cy="3081799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lang="en-US" sz="7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Recalls &amp; Defects Classification </a:t>
            </a:r>
            <a:r>
              <a:rPr lang="en-US" sz="7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Contest</a:t>
            </a:r>
            <a:endParaRPr sz="7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</a:t>
            </a:r>
            <a:r>
              <a:rPr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 smtClean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141196" y="6150403"/>
            <a:ext cx="10845800" cy="138006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2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조</a:t>
            </a:r>
            <a:endParaRPr lang="en-US" altLang="ko-KR" sz="4200" dirty="0" smtClean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200" dirty="0" err="1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임석빈</a:t>
            </a:r>
            <a:r>
              <a:rPr lang="en-US" altLang="ko-KR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, </a:t>
            </a:r>
            <a:r>
              <a:rPr lang="ko-KR" altLang="en-US" sz="4200" dirty="0" smtClean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박민우</a:t>
            </a: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05533"/>
            <a:ext cx="10845800" cy="7269096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Software Recall vs. Non Software Recall</a:t>
            </a:r>
            <a:endParaRPr lang="en-US" altLang="ko-KR" sz="28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Data Analysis</a:t>
            </a:r>
            <a:endParaRPr lang="ko-KR" altLang="en-US" sz="5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726813"/>
            <a:ext cx="10845800" cy="64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Stop Words and 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Source :  NLTK, Python Stop </a:t>
            </a:r>
            <a:r>
              <a:rPr lang="en-US" altLang="ko-KR" sz="2400" dirty="0" err="1" smtClean="0"/>
              <a:t>Woard</a:t>
            </a:r>
            <a:r>
              <a:rPr lang="en-US" altLang="ko-KR" sz="2400" dirty="0" smtClean="0"/>
              <a:t> Library, Self-Defined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/>
              <a:t>Special Character : </a:t>
            </a:r>
            <a:r>
              <a:rPr lang="en-US" altLang="ko-KR" sz="2400" dirty="0" smtClean="0"/>
              <a:t>!"#$%&amp;()*+,./:;&lt;=&gt;?[\]^_`{|}~-@'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endParaRPr lang="en-US" altLang="ko-KR" sz="2800" b="1" dirty="0" smtClean="0"/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Short Word &amp; Unusual Words</a:t>
            </a:r>
            <a:endParaRPr lang="en-US" altLang="ko-KR" sz="2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Word Length : below 7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Count : 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Filters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7612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Naïve Bayesian </a:t>
            </a:r>
            <a:endParaRPr lang="ko-KR" altLang="en-US" sz="5400" dirty="0"/>
          </a:p>
        </p:txBody>
      </p:sp>
      <p:pic>
        <p:nvPicPr>
          <p:cNvPr id="1028" name="Picture 4" descr="&#10;p(\mathbf{x} \vert C_k) = \frac{(\sum_i x_i)!}{\prod_i x_i !} \prod_i {p_{ki}}^{x_i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76" y="3432470"/>
            <a:ext cx="3793022" cy="8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#10;p(\mathbf{x} \vert C_k) = \prod_{i=1}^n p_{ki}^{x_i} (1 - p_{ki})^{(1-x_i)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762" y="3376748"/>
            <a:ext cx="4378362" cy="9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25320" y="2434200"/>
            <a:ext cx="21015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Multinomial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2927" y="2414461"/>
            <a:ext cx="15597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American Typewriter"/>
              </a:rPr>
              <a:t>Bernoulli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나눔고딕" panose="020D0604000000000000" pitchFamily="50" charset="-127"/>
              <a:ea typeface="나눔고딕" panose="020D0604000000000000" pitchFamily="50" charset="-127"/>
              <a:sym typeface="American Typewrite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76" y="4633322"/>
            <a:ext cx="5060955" cy="4324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65" y="4633322"/>
            <a:ext cx="5060955" cy="4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128477"/>
            <a:ext cx="10845800" cy="6507523"/>
          </a:xfrm>
        </p:spPr>
        <p:txBody>
          <a:bodyPr anchor="t"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/>
              <a:t>Identify transformed data to improve the </a:t>
            </a:r>
            <a:r>
              <a:rPr lang="en-US" altLang="ko-KR" sz="2800" b="1" dirty="0" smtClean="0"/>
              <a:t>accuracy</a:t>
            </a:r>
            <a:endParaRPr lang="en-US" altLang="ko-KR" sz="28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상대적으로 </a:t>
            </a:r>
            <a:r>
              <a:rPr lang="en-US" altLang="ko-KR" sz="2400" dirty="0" smtClean="0"/>
              <a:t>Software Recall</a:t>
            </a:r>
            <a:r>
              <a:rPr lang="ko-KR" altLang="en-US" sz="2400" dirty="0" smtClean="0"/>
              <a:t>에 더 자주 나타난 단어를 </a:t>
            </a:r>
            <a:r>
              <a:rPr lang="en-US" altLang="ko-KR" sz="2400" dirty="0" smtClean="0"/>
              <a:t>Feature</a:t>
            </a:r>
            <a:r>
              <a:rPr lang="ko-KR" altLang="en-US" sz="2400" dirty="0" smtClean="0"/>
              <a:t>로 선택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Feature Selection</a:t>
            </a:r>
            <a:endParaRPr lang="ko-KR" altLang="en-US" sz="5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34460"/>
              </p:ext>
            </p:extLst>
          </p:nvPr>
        </p:nvGraphicFramePr>
        <p:xfrm>
          <a:off x="1079499" y="4072539"/>
          <a:ext cx="10845801" cy="51175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7317">
                  <a:extLst>
                    <a:ext uri="{9D8B030D-6E8A-4147-A177-3AD203B41FA5}">
                      <a16:colId xmlns:a16="http://schemas.microsoft.com/office/drawing/2014/main" val="2276419763"/>
                    </a:ext>
                  </a:extLst>
                </a:gridCol>
                <a:gridCol w="1563050">
                  <a:extLst>
                    <a:ext uri="{9D8B030D-6E8A-4147-A177-3AD203B41FA5}">
                      <a16:colId xmlns:a16="http://schemas.microsoft.com/office/drawing/2014/main" val="4217228757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3968401123"/>
                    </a:ext>
                  </a:extLst>
                </a:gridCol>
                <a:gridCol w="1859537">
                  <a:extLst>
                    <a:ext uri="{9D8B030D-6E8A-4147-A177-3AD203B41FA5}">
                      <a16:colId xmlns:a16="http://schemas.microsoft.com/office/drawing/2014/main" val="2384906110"/>
                    </a:ext>
                  </a:extLst>
                </a:gridCol>
                <a:gridCol w="2881192">
                  <a:extLst>
                    <a:ext uri="{9D8B030D-6E8A-4147-A177-3AD203B41FA5}">
                      <a16:colId xmlns:a16="http://schemas.microsoft.com/office/drawing/2014/main" val="327921841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words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software/non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92113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update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053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software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26.66667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86618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tpms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88297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monitoring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785171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programming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87584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tesla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697069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pscm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290460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reprogram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57588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signal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7.50000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998265"/>
                  </a:ext>
                </a:extLst>
              </a:tr>
              <a:tr h="449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altLang="ko-KR" sz="24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2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7.00000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60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4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500" y="2043206"/>
            <a:ext cx="10845800" cy="7062374"/>
          </a:xfrm>
        </p:spPr>
        <p:txBody>
          <a:bodyPr/>
          <a:lstStyle/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True Positive : 32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15E011000, 15E033000, 15V008000, 15V011000, 15V015000, </a:t>
            </a:r>
            <a:r>
              <a:rPr lang="en-US" altLang="ko-KR" sz="2400" dirty="0" smtClean="0"/>
              <a:t>	15V038000</a:t>
            </a:r>
            <a:r>
              <a:rPr lang="en-US" altLang="ko-KR" sz="2400" dirty="0"/>
              <a:t>, 15V041000, 15V064000, 15V075000, 15V085000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15V093000, 15V100000, 15V137000, 15V145000, 15V164000, </a:t>
            </a:r>
            <a:r>
              <a:rPr lang="en-US" altLang="ko-KR" sz="2400" dirty="0" smtClean="0"/>
              <a:t>	15V175000</a:t>
            </a:r>
            <a:r>
              <a:rPr lang="en-US" altLang="ko-KR" sz="2400" dirty="0"/>
              <a:t>, 15V179000, 15V200000, 15V202000, 15V206000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15V214000, 15V218000, 15V248000, 15V262000, 15V274000, </a:t>
            </a:r>
            <a:r>
              <a:rPr lang="en-US" altLang="ko-KR" sz="2400" dirty="0" smtClean="0"/>
              <a:t>	15V275000</a:t>
            </a:r>
            <a:r>
              <a:rPr lang="en-US" altLang="ko-KR" sz="2400" dirty="0"/>
              <a:t>, 15V276000, 15V280000, 15V281000, 15V288000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15V296000, 15V301000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Error : 7</a:t>
            </a:r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15V120000, 15V177000, 15V143000, 15V148000, 15E030000, </a:t>
            </a:r>
            <a:r>
              <a:rPr lang="en-US" altLang="ko-KR" sz="2400" dirty="0" smtClean="0"/>
              <a:t>	15V094000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15V227000</a:t>
            </a:r>
          </a:p>
          <a:p>
            <a:pPr marL="560388" indent="-560388">
              <a:buFont typeface="Wingdings" panose="05000000000000000000" pitchFamily="2" charset="2"/>
              <a:buChar char="v"/>
            </a:pPr>
            <a:r>
              <a:rPr lang="en-US" altLang="ko-KR" sz="2800" b="1" dirty="0" smtClean="0"/>
              <a:t>Missed </a:t>
            </a:r>
            <a:r>
              <a:rPr lang="en-US" altLang="ko-KR" sz="2800" b="1" dirty="0"/>
              <a:t>: </a:t>
            </a:r>
            <a:r>
              <a:rPr lang="en-US" altLang="ko-KR" sz="2800" b="1" dirty="0" smtClean="0"/>
              <a:t>4</a:t>
            </a:r>
            <a:endParaRPr lang="en-US" altLang="ko-KR" sz="2800" b="1" dirty="0"/>
          </a:p>
          <a:p>
            <a:pPr marL="714375" lvl="1" indent="357188">
              <a:spcBef>
                <a:spcPts val="1200"/>
              </a:spcBef>
              <a:buFont typeface="Wingdings" panose="05000000000000000000" pitchFamily="2" charset="2"/>
              <a:buChar char="ü"/>
              <a:tabLst>
                <a:tab pos="1076325" algn="l"/>
              </a:tabLst>
            </a:pPr>
            <a:r>
              <a:rPr lang="en-US" altLang="ko-KR" sz="2400" dirty="0"/>
              <a:t>15V013000, 15V043000, 15V045000, 15V046000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Results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67551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: 96.85%</a:t>
                </a:r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𝟑𝟎𝟔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Results</a:t>
            </a:r>
            <a:endParaRPr lang="ko-KR" altLang="en-US" sz="5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8404"/>
              </p:ext>
            </p:extLst>
          </p:nvPr>
        </p:nvGraphicFramePr>
        <p:xfrm>
          <a:off x="1291486" y="4429430"/>
          <a:ext cx="10088247" cy="3769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909609356"/>
                    </a:ext>
                  </a:extLst>
                </a:gridCol>
              </a:tblGrid>
              <a:tr h="106009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7431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3818"/>
                  </a:ext>
                </a:extLst>
              </a:tr>
              <a:tr h="1354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306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239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</p:spPr>
            <p:txBody>
              <a:bodyPr anchor="t"/>
              <a:lstStyle/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ko-KR" altLang="en-US" sz="2800" b="1" dirty="0" smtClean="0"/>
                  <a:t>정확도 개선을 위한 단어 </a:t>
                </a:r>
                <a:r>
                  <a:rPr lang="ko-KR" altLang="en-US" sz="2800" b="1" dirty="0" smtClean="0"/>
                  <a:t>추천</a:t>
                </a:r>
                <a:endParaRPr lang="en-US" altLang="ko-KR" sz="2800" b="1" dirty="0" smtClean="0"/>
              </a:p>
              <a:p>
                <a:pPr marL="1085321" lvl="1" indent="-560388">
                  <a:buFont typeface="Wingdings" panose="05000000000000000000" pitchFamily="2" charset="2"/>
                  <a:buChar char="ü"/>
                </a:pPr>
                <a:r>
                  <a:rPr lang="en-US" altLang="ko-KR" sz="2400" dirty="0" smtClean="0"/>
                  <a:t>False (Negative/Positive) </a:t>
                </a:r>
                <a:r>
                  <a:rPr lang="ko-KR" altLang="en-US" sz="2400" dirty="0" smtClean="0"/>
                  <a:t>판정 시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가중치를 적용할 수 있는 단어 추천</a:t>
                </a:r>
                <a:endParaRPr lang="en-US" altLang="ko-KR" sz="2000" dirty="0" smtClean="0"/>
              </a:p>
              <a:p>
                <a:pPr marL="560388" indent="-560388">
                  <a:buFont typeface="Wingdings" panose="05000000000000000000" pitchFamily="2" charset="2"/>
                  <a:buChar char="v"/>
                </a:pPr>
                <a:r>
                  <a:rPr lang="en-US" altLang="ko-KR" sz="2800" b="1" dirty="0" smtClean="0"/>
                  <a:t>Accuracy </a:t>
                </a:r>
                <a:r>
                  <a:rPr lang="en-US" altLang="ko-KR" sz="2800" b="1" dirty="0" smtClean="0"/>
                  <a:t>: </a:t>
                </a:r>
                <a:r>
                  <a:rPr lang="en-US" altLang="ko-KR" sz="2800" b="1" dirty="0" smtClean="0"/>
                  <a:t>98.28%</a:t>
                </a:r>
                <a:endParaRPr lang="en-US" altLang="ko-KR" sz="2800" b="1" dirty="0" smtClean="0"/>
              </a:p>
              <a:p>
                <a:pPr marL="867833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</m:e>
                        </m:nary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𝑃𝑜𝑝𝑢𝑙𝑎𝑡𝑖𝑜𝑛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32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ko-K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𝟑𝟒𝟗</m:t>
                        </m:r>
                      </m:den>
                    </m:f>
                  </m:oMath>
                </a14:m>
                <a:endParaRPr lang="en-US" altLang="ko-KR" sz="2400" b="1" dirty="0" smtClean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9500" y="2043206"/>
                <a:ext cx="10845800" cy="7062374"/>
              </a:xfrm>
              <a:blipFill>
                <a:blip r:embed="rId2"/>
                <a:stretch>
                  <a:fillRect l="-1743" t="-1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5400" dirty="0" smtClean="0"/>
              <a:t>Results</a:t>
            </a:r>
            <a:endParaRPr lang="ko-KR" altLang="en-US" sz="5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07793"/>
              </p:ext>
            </p:extLst>
          </p:nvPr>
        </p:nvGraphicFramePr>
        <p:xfrm>
          <a:off x="1581221" y="5835609"/>
          <a:ext cx="10088247" cy="32699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749">
                  <a:extLst>
                    <a:ext uri="{9D8B030D-6E8A-4147-A177-3AD203B41FA5}">
                      <a16:colId xmlns:a16="http://schemas.microsoft.com/office/drawing/2014/main" val="3753976267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555406816"/>
                    </a:ext>
                  </a:extLst>
                </a:gridCol>
                <a:gridCol w="3362749">
                  <a:extLst>
                    <a:ext uri="{9D8B030D-6E8A-4147-A177-3AD203B41FA5}">
                      <a16:colId xmlns:a16="http://schemas.microsoft.com/office/drawing/2014/main" val="909609356"/>
                    </a:ext>
                  </a:extLst>
                </a:gridCol>
              </a:tblGrid>
              <a:tr h="91962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Condition 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7431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Positive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173818"/>
                  </a:ext>
                </a:extLst>
              </a:tr>
              <a:tr h="117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Test Outcome</a:t>
                      </a:r>
                    </a:p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False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True Negative</a:t>
                      </a:r>
                    </a:p>
                    <a:p>
                      <a:pPr algn="ctr" latinLnBrk="1"/>
                      <a: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a:t>310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5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10435</TotalTime>
  <Words>221</Words>
  <Application>Microsoft Office PowerPoint</Application>
  <PresentationFormat>사용자 지정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American Typewriter</vt:lpstr>
      <vt:lpstr>Lucida Grande</vt:lpstr>
      <vt:lpstr>나눔고딕</vt:lpstr>
      <vt:lpstr>나눔고딕 ExtraBold</vt:lpstr>
      <vt:lpstr>나눔고딕OTF</vt:lpstr>
      <vt:lpstr>나눔손글씨 펜</vt:lpstr>
      <vt:lpstr>나눔손글씨 펜 OTF</vt:lpstr>
      <vt:lpstr>맑은 고딕</vt:lpstr>
      <vt:lpstr>Cambria Math</vt:lpstr>
      <vt:lpstr>Century Gothic</vt:lpstr>
      <vt:lpstr>Wingdings</vt:lpstr>
      <vt:lpstr>White</vt:lpstr>
      <vt:lpstr>Recalls &amp; Defects Classification Contest</vt:lpstr>
      <vt:lpstr>Data Analysis</vt:lpstr>
      <vt:lpstr>Filters</vt:lpstr>
      <vt:lpstr>Naïve Bayesian </vt:lpstr>
      <vt:lpstr>Feature Selection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Calvin Ihm</cp:lastModifiedBy>
  <cp:revision>225</cp:revision>
  <dcterms:modified xsi:type="dcterms:W3CDTF">2015-11-25T11:51:28Z</dcterms:modified>
</cp:coreProperties>
</file>