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91" r:id="rId6"/>
    <p:sldId id="296" r:id="rId7"/>
    <p:sldId id="311" r:id="rId8"/>
    <p:sldId id="303" r:id="rId9"/>
    <p:sldId id="313" r:id="rId10"/>
    <p:sldId id="310" r:id="rId11"/>
    <p:sldId id="305" r:id="rId12"/>
    <p:sldId id="306" r:id="rId13"/>
    <p:sldId id="307" r:id="rId14"/>
    <p:sldId id="308" r:id="rId15"/>
    <p:sldId id="314" r:id="rId16"/>
    <p:sldId id="315" r:id="rId17"/>
    <p:sldId id="302" r:id="rId18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1344" y="-84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Transformers &amp; Transformer Oil</a:t>
            </a:r>
            <a:endParaRPr lang="en-US" altLang="en-US" sz="3200" b="1" dirty="0" smtClean="0"/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933825"/>
            <a:ext cx="5545137" cy="2220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</a:t>
            </a:r>
            <a:r>
              <a:rPr lang="en-US" altLang="en-US" dirty="0" smtClean="0"/>
              <a:t>Teboho Richard Lekeno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Date: </a:t>
            </a:r>
            <a:r>
              <a:rPr lang="en-US" altLang="en-US" dirty="0" smtClean="0"/>
              <a:t>18</a:t>
            </a:r>
            <a:r>
              <a:rPr lang="en-US" altLang="en-US" dirty="0" smtClean="0"/>
              <a:t> </a:t>
            </a:r>
            <a:r>
              <a:rPr lang="en-US" altLang="en-US" dirty="0" smtClean="0"/>
              <a:t>May</a:t>
            </a:r>
            <a:r>
              <a:rPr lang="en-US" altLang="en-US" dirty="0" smtClean="0"/>
              <a:t> </a:t>
            </a:r>
            <a:r>
              <a:rPr lang="en-US" altLang="en-US" dirty="0" smtClean="0"/>
              <a:t>2020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80728"/>
            <a:ext cx="2314599" cy="4543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188640"/>
            <a:ext cx="529296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Radiator &amp; Cooling Fans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314599" cy="469106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Radiator – oil cooling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Fans – fasten cooling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Increases transformer loading</a:t>
            </a:r>
          </a:p>
          <a:p>
            <a:endParaRPr lang="en-US" dirty="0" smtClean="0"/>
          </a:p>
          <a:p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76872"/>
            <a:ext cx="440246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832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Transformer oil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Insulation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Cooling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Extinguish arcs</a:t>
            </a:r>
          </a:p>
          <a:p>
            <a:pPr marL="342900" indent="-342900">
              <a:buAutoNum type="arabicPeriod"/>
            </a:pPr>
            <a:r>
              <a:rPr lang="en-US" dirty="0" smtClean="0"/>
              <a:t>Dissolve gases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1435100"/>
            <a:ext cx="4762500" cy="41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66171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797925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….wrap up presentation and </a:t>
            </a:r>
            <a:r>
              <a:rPr lang="en-US" dirty="0" err="1" smtClean="0">
                <a:solidFill>
                  <a:srgbClr val="FF0000"/>
                </a:solidFill>
              </a:rPr>
              <a:t>vac</a:t>
            </a:r>
            <a:r>
              <a:rPr lang="en-US" dirty="0" smtClean="0">
                <a:solidFill>
                  <a:srgbClr val="FF0000"/>
                </a:solidFill>
              </a:rPr>
              <a:t> work period feedback from student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24314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Presentation Outline/Overview</a:t>
            </a:r>
            <a:endParaRPr lang="en-US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124744"/>
            <a:ext cx="8378825" cy="53570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200" dirty="0" smtClean="0"/>
              <a:t>Transformer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1.1. What is transformer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1.2. Windings</a:t>
            </a:r>
            <a:endParaRPr lang="en-US" altLang="en-US" sz="1200" dirty="0" smtClean="0"/>
          </a:p>
          <a:p>
            <a:pPr marL="450850" lvl="1" indent="0">
              <a:buNone/>
            </a:pPr>
            <a:r>
              <a:rPr lang="en-US" altLang="en-US" sz="1200" dirty="0" smtClean="0"/>
              <a:t>1.3. Core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1.4. Bushing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1.5. Conservator tank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1.6. Pressure relief valve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1.7. Buchholz relay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1.8.  Radiator &amp; cooling fans</a:t>
            </a:r>
            <a:endParaRPr lang="en-US" alt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en-US" sz="1200" dirty="0" smtClean="0"/>
              <a:t>Transformer oil 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2.1. Transformer oil functions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2.2. Dissolved gas analysis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2.3. Key gas method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2.4. Transformer diagnosing using individual and total dissolved key gas concentration</a:t>
            </a:r>
          </a:p>
          <a:p>
            <a:pPr marL="450850" lvl="1" indent="0">
              <a:buNone/>
            </a:pPr>
            <a:r>
              <a:rPr lang="en-US" altLang="en-US" sz="1200" dirty="0" smtClean="0"/>
              <a:t>2.5. Rogers method of DGA</a:t>
            </a:r>
          </a:p>
          <a:p>
            <a:pPr marL="450850" lvl="1" indent="0">
              <a:buNone/>
            </a:pPr>
            <a:endParaRPr lang="en-US" altLang="en-US" sz="1200" dirty="0" smtClean="0"/>
          </a:p>
          <a:p>
            <a:pPr marL="450850" lvl="1" indent="0">
              <a:buNone/>
            </a:pPr>
            <a:endParaRPr lang="en-US" altLang="en-US" sz="1400" dirty="0" smtClean="0"/>
          </a:p>
          <a:p>
            <a:pPr lvl="1"/>
            <a:endParaRPr lang="en-US" altLang="en-US" dirty="0" smtClean="0"/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>
                <a:solidFill>
                  <a:schemeClr val="accent4">
                    <a:lumMod val="50000"/>
                  </a:schemeClr>
                </a:solidFill>
              </a:rPr>
              <a:t>10 May 2020</a:t>
            </a:r>
            <a:endParaRPr lang="en-US" altLang="en-US" sz="1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000" dirty="0" smtClean="0"/>
              <a:t>2</a:t>
            </a:r>
            <a:endParaRPr lang="en-ZA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105631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3008313" cy="1395511"/>
          </a:xfrm>
        </p:spPr>
        <p:txBody>
          <a:bodyPr/>
          <a:lstStyle/>
          <a:p>
            <a:r>
              <a:rPr lang="en-US" dirty="0" smtClean="0"/>
              <a:t>1. To transform power </a:t>
            </a:r>
          </a:p>
          <a:p>
            <a:r>
              <a:rPr lang="en-US" dirty="0" smtClean="0"/>
              <a:t>2. Transmission – step-up</a:t>
            </a:r>
          </a:p>
          <a:p>
            <a:r>
              <a:rPr lang="en-US" dirty="0" smtClean="0"/>
              <a:t>3. Distribution – step-down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Transformer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56792"/>
            <a:ext cx="4895124" cy="410445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3063" y="3130442"/>
            <a:ext cx="3008313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Working principle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407368" y="3717032"/>
            <a:ext cx="3008313" cy="76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Electromagnetic induction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Mutual induction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3220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Purpose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Windings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Primary coil – excitation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Secondary coil – induction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196752"/>
            <a:ext cx="41910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5824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Purpose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Low reluctance path for flux</a:t>
            </a:r>
          </a:p>
          <a:p>
            <a:pPr marL="342900" indent="-342900">
              <a:buAutoNum type="arabicPeriod"/>
            </a:pPr>
            <a:r>
              <a:rPr lang="en-US" dirty="0" smtClean="0"/>
              <a:t>Links primary and secondary coils.</a:t>
            </a:r>
          </a:p>
          <a:p>
            <a:pPr marL="342900" indent="-342900">
              <a:buAutoNum type="arabicPeriod"/>
            </a:pPr>
            <a:r>
              <a:rPr lang="en-US" dirty="0" smtClean="0"/>
              <a:t>Induce secondary voltage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196752"/>
            <a:ext cx="41910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356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Purpose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Bushings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74863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Path for live wire to the winding through grounded tank.</a:t>
            </a:r>
            <a:endParaRPr lang="en-ZA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80728"/>
            <a:ext cx="3957921" cy="3072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442738"/>
            <a:ext cx="3916724" cy="199800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591684" y="2410917"/>
            <a:ext cx="3008313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Working Principle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551997" y="2996952"/>
            <a:ext cx="315590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dirty="0" smtClean="0"/>
              <a:t>Series capacitors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Voltage divider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Phase to ground voltage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Filled oil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31985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Conservator Tank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Insulation oil reservoir</a:t>
            </a:r>
          </a:p>
          <a:p>
            <a:pPr marL="342900" indent="-342900">
              <a:buAutoNum type="arabicPeriod"/>
            </a:pPr>
            <a:r>
              <a:rPr lang="en-US" dirty="0" smtClean="0"/>
              <a:t>  Allows transformer breathing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1196752"/>
            <a:ext cx="2752725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068959"/>
            <a:ext cx="4455570" cy="31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10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51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305909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Pressure Relief Valve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51" y="1467959"/>
            <a:ext cx="3008313" cy="124096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Pressure monitoring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Transformer tank protection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Internal fault detection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30625" y="2776961"/>
            <a:ext cx="3142797" cy="36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Working principle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465109" y="3284984"/>
            <a:ext cx="288275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Closes – pressure &lt;= set pressure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– pressure &gt; set pressure </a:t>
            </a:r>
          </a:p>
          <a:p>
            <a:pPr marL="342900" indent="-342900">
              <a:buFontTx/>
              <a:buAutoNum type="arabicPeriod"/>
            </a:pPr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4525"/>
            <a:ext cx="4482954" cy="35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11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9" y="3265038"/>
            <a:ext cx="3008313" cy="6480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When does it operates?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Buchholz Relay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5064"/>
            <a:ext cx="3008313" cy="119329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Gas bubble 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oil level falls</a:t>
            </a:r>
          </a:p>
          <a:p>
            <a:pPr marL="342900" indent="-342900">
              <a:buAutoNum type="arabicPeriod"/>
            </a:pPr>
            <a:r>
              <a:rPr lang="en-US" dirty="0" smtClean="0"/>
              <a:t>Rapid oil flow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 May 2020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96752"/>
            <a:ext cx="3600400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3356992"/>
            <a:ext cx="4536132" cy="30961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28399" y="908720"/>
            <a:ext cx="255942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28398" y="1644221"/>
            <a:ext cx="3008313" cy="11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dirty="0" smtClean="0"/>
              <a:t>Transformer internal faults protection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Located between MAIN and CONSERVATOR tank</a:t>
            </a:r>
          </a:p>
        </p:txBody>
      </p:sp>
    </p:spTree>
    <p:extLst>
      <p:ext uri="{BB962C8B-B14F-4D97-AF65-F5344CB8AC3E}">
        <p14:creationId xmlns:p14="http://schemas.microsoft.com/office/powerpoint/2010/main" val="310238721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Vac Students Review Template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>Vic Pretorius</DisplayName>
        <AccountId>47</AccountId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2c7ddca0-f18f-4514-89ec-cfc256175ba5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1772</TotalTime>
  <Words>304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Vac Students Review Template</vt:lpstr>
      <vt:lpstr>Transformers &amp; Transformer Oil</vt:lpstr>
      <vt:lpstr>Presentation Outline/Overview</vt:lpstr>
      <vt:lpstr>Purpose</vt:lpstr>
      <vt:lpstr>Purpose</vt:lpstr>
      <vt:lpstr>Purpose</vt:lpstr>
      <vt:lpstr>Purpose</vt:lpstr>
      <vt:lpstr>Purpose</vt:lpstr>
      <vt:lpstr>Purpose</vt:lpstr>
      <vt:lpstr>When does it operates?</vt:lpstr>
      <vt:lpstr>Purpose</vt:lpstr>
      <vt:lpstr>Purpose</vt:lpstr>
      <vt:lpstr>PowerPoint Presentation</vt:lpstr>
      <vt:lpstr>Conclusion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38</cp:revision>
  <dcterms:created xsi:type="dcterms:W3CDTF">2019-01-11T09:34:09Z</dcterms:created>
  <dcterms:modified xsi:type="dcterms:W3CDTF">2020-05-17T13:59:45Z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