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91" r:id="rId6"/>
    <p:sldId id="296" r:id="rId7"/>
    <p:sldId id="311" r:id="rId8"/>
    <p:sldId id="318" r:id="rId9"/>
    <p:sldId id="319" r:id="rId10"/>
    <p:sldId id="320" r:id="rId11"/>
    <p:sldId id="321" r:id="rId12"/>
    <p:sldId id="323" r:id="rId13"/>
    <p:sldId id="324" r:id="rId14"/>
    <p:sldId id="333" r:id="rId15"/>
    <p:sldId id="328" r:id="rId16"/>
    <p:sldId id="331" r:id="rId17"/>
    <p:sldId id="330" r:id="rId18"/>
    <p:sldId id="329" r:id="rId19"/>
    <p:sldId id="325" r:id="rId20"/>
    <p:sldId id="326" r:id="rId21"/>
    <p:sldId id="327" r:id="rId22"/>
    <p:sldId id="302" r:id="rId23"/>
    <p:sldId id="334" r:id="rId24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0F"/>
    <a:srgbClr val="83725B"/>
    <a:srgbClr val="003896"/>
    <a:srgbClr val="B2B2B2"/>
    <a:srgbClr val="C0C0C0"/>
    <a:srgbClr val="EAEAEA"/>
    <a:srgbClr val="C97A00"/>
    <a:srgbClr val="85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1344" y="-84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kenotr\Downloads\30489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overheated oil</c:v>
          </c:tx>
          <c:invertIfNegative val="0"/>
          <c:cat>
            <c:strRef>
              <c:f>Sheet1!$I$23:$N$23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Sheet1!$I$24:$N$24</c:f>
              <c:numCache>
                <c:formatCode>General</c:formatCode>
                <c:ptCount val="6"/>
                <c:pt idx="0">
                  <c:v>2</c:v>
                </c:pt>
                <c:pt idx="1">
                  <c:v>16</c:v>
                </c:pt>
                <c:pt idx="2">
                  <c:v>0</c:v>
                </c:pt>
                <c:pt idx="3">
                  <c:v>19</c:v>
                </c:pt>
                <c:pt idx="4">
                  <c:v>63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844864"/>
        <c:axId val="207846400"/>
      </c:barChart>
      <c:catAx>
        <c:axId val="2078448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46400"/>
        <c:crosses val="autoZero"/>
        <c:auto val="1"/>
        <c:lblAlgn val="ctr"/>
        <c:lblOffset val="100"/>
        <c:noMultiLvlLbl val="0"/>
      </c:catAx>
      <c:valAx>
        <c:axId val="207846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784486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Sheet1!$I$21</c:f>
              <c:strCache>
                <c:ptCount val="1"/>
                <c:pt idx="0">
                  <c:v>2013/11/07 00:00</c:v>
                </c:pt>
              </c:strCache>
            </c:strRef>
          </c:tx>
          <c:invertIfNegative val="0"/>
          <c:cat>
            <c:strRef>
              <c:f>Sheet1!$J$20:$O$20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Sheet1!$J$21:$O$21</c:f>
              <c:numCache>
                <c:formatCode>General</c:formatCode>
                <c:ptCount val="6"/>
                <c:pt idx="0">
                  <c:v>84</c:v>
                </c:pt>
                <c:pt idx="1">
                  <c:v>26</c:v>
                </c:pt>
                <c:pt idx="2">
                  <c:v>86</c:v>
                </c:pt>
                <c:pt idx="3">
                  <c:v>51</c:v>
                </c:pt>
                <c:pt idx="4">
                  <c:v>11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5499136"/>
        <c:axId val="215501440"/>
      </c:barChart>
      <c:catAx>
        <c:axId val="2154991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5501440"/>
        <c:crosses val="autoZero"/>
        <c:auto val="1"/>
        <c:lblAlgn val="ctr"/>
        <c:lblOffset val="100"/>
        <c:noMultiLvlLbl val="0"/>
      </c:catAx>
      <c:valAx>
        <c:axId val="215501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54991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overheated cellulose</c:v>
          </c:tx>
          <c:invertIfNegative val="0"/>
          <c:cat>
            <c:strRef>
              <c:f>Sheet1!$I$20:$N$20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Sheet1!$I$21:$N$21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93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285440"/>
        <c:axId val="244287360"/>
      </c:barChart>
      <c:catAx>
        <c:axId val="244285440"/>
        <c:scaling>
          <c:orientation val="minMax"/>
        </c:scaling>
        <c:delete val="0"/>
        <c:axPos val="b"/>
        <c:majorTickMark val="out"/>
        <c:minorTickMark val="none"/>
        <c:tickLblPos val="nextTo"/>
        <c:crossAx val="244287360"/>
        <c:crosses val="autoZero"/>
        <c:auto val="1"/>
        <c:lblAlgn val="ctr"/>
        <c:lblOffset val="100"/>
        <c:noMultiLvlLbl val="0"/>
      </c:catAx>
      <c:valAx>
        <c:axId val="2442873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42854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03275980088233"/>
          <c:y val="0.19112228670404077"/>
          <c:w val="0.78820991216029757"/>
          <c:h val="0.64491419774584169"/>
        </c:manualLayout>
      </c:layout>
      <c:barChart>
        <c:barDir val="col"/>
        <c:grouping val="clustered"/>
        <c:varyColors val="0"/>
        <c:ser>
          <c:idx val="0"/>
          <c:order val="0"/>
          <c:tx>
            <c:v>partial discharge in oil</c:v>
          </c:tx>
          <c:invertIfNegative val="0"/>
          <c:cat>
            <c:strRef>
              <c:f>Sheet1!$P$20:$U$20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Sheet1!$P$21:$U$21</c:f>
              <c:numCache>
                <c:formatCode>General</c:formatCode>
                <c:ptCount val="6"/>
                <c:pt idx="0">
                  <c:v>85</c:v>
                </c:pt>
                <c:pt idx="1">
                  <c:v>13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93280"/>
        <c:axId val="80603392"/>
      </c:barChart>
      <c:catAx>
        <c:axId val="80593280"/>
        <c:scaling>
          <c:orientation val="minMax"/>
        </c:scaling>
        <c:delete val="0"/>
        <c:axPos val="b"/>
        <c:majorTickMark val="out"/>
        <c:minorTickMark val="none"/>
        <c:tickLblPos val="nextTo"/>
        <c:crossAx val="80603392"/>
        <c:crosses val="autoZero"/>
        <c:auto val="1"/>
        <c:lblAlgn val="ctr"/>
        <c:lblOffset val="100"/>
        <c:noMultiLvlLbl val="0"/>
      </c:catAx>
      <c:valAx>
        <c:axId val="80603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059328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arcing in oil</c:v>
          </c:tx>
          <c:invertIfNegative val="0"/>
          <c:cat>
            <c:strRef>
              <c:f>Sheet1!$I$20:$N$20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Sheet1!$I$21:$N$21</c:f>
              <c:numCache>
                <c:formatCode>General</c:formatCode>
                <c:ptCount val="6"/>
                <c:pt idx="0">
                  <c:v>60</c:v>
                </c:pt>
                <c:pt idx="1">
                  <c:v>5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5809408"/>
        <c:axId val="216045824"/>
      </c:barChart>
      <c:catAx>
        <c:axId val="2158094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6045824"/>
        <c:crosses val="autoZero"/>
        <c:auto val="1"/>
        <c:lblAlgn val="ctr"/>
        <c:lblOffset val="100"/>
        <c:noMultiLvlLbl val="0"/>
      </c:catAx>
      <c:valAx>
        <c:axId val="216045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58094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2014/05/06 00:00</c:v>
                </c:pt>
              </c:strCache>
            </c:strRef>
          </c:tx>
          <c:invertIfNegative val="0"/>
          <c:cat>
            <c:strRef>
              <c:f>Sheet1!$B$15:$G$15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93</c:v>
                </c:pt>
                <c:pt idx="1">
                  <c:v>42</c:v>
                </c:pt>
                <c:pt idx="2">
                  <c:v>107</c:v>
                </c:pt>
                <c:pt idx="3">
                  <c:v>82</c:v>
                </c:pt>
                <c:pt idx="4">
                  <c:v>17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98176"/>
        <c:axId val="214899712"/>
      </c:barChart>
      <c:catAx>
        <c:axId val="21489817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899712"/>
        <c:crosses val="autoZero"/>
        <c:auto val="1"/>
        <c:lblAlgn val="ctr"/>
        <c:lblOffset val="100"/>
        <c:noMultiLvlLbl val="0"/>
      </c:catAx>
      <c:valAx>
        <c:axId val="2148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898176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2015/05/05 07:00</c:v>
                </c:pt>
              </c:strCache>
            </c:strRef>
          </c:tx>
          <c:invertIfNegative val="0"/>
          <c:cat>
            <c:strRef>
              <c:f>Sheet1!$B$15:$G$15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65</c:v>
                </c:pt>
                <c:pt idx="1">
                  <c:v>81</c:v>
                </c:pt>
                <c:pt idx="2">
                  <c:v>120</c:v>
                </c:pt>
                <c:pt idx="3">
                  <c:v>127</c:v>
                </c:pt>
                <c:pt idx="4">
                  <c:v>44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244480"/>
        <c:axId val="244246016"/>
      </c:barChart>
      <c:catAx>
        <c:axId val="244244480"/>
        <c:scaling>
          <c:orientation val="minMax"/>
        </c:scaling>
        <c:delete val="0"/>
        <c:axPos val="b"/>
        <c:majorTickMark val="out"/>
        <c:minorTickMark val="none"/>
        <c:tickLblPos val="nextTo"/>
        <c:crossAx val="244246016"/>
        <c:crosses val="autoZero"/>
        <c:auto val="1"/>
        <c:lblAlgn val="ctr"/>
        <c:lblOffset val="100"/>
        <c:noMultiLvlLbl val="0"/>
      </c:catAx>
      <c:valAx>
        <c:axId val="244246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4244480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2016/11/02 14:46</c:v>
                </c:pt>
              </c:strCache>
            </c:strRef>
          </c:tx>
          <c:invertIfNegative val="0"/>
          <c:cat>
            <c:strRef>
              <c:f>Sheet1!$B$15:$G$15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42</c:v>
                </c:pt>
                <c:pt idx="1">
                  <c:v>135</c:v>
                </c:pt>
                <c:pt idx="2">
                  <c:v>128</c:v>
                </c:pt>
                <c:pt idx="3">
                  <c:v>188</c:v>
                </c:pt>
                <c:pt idx="4">
                  <c:v>90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730304"/>
        <c:axId val="245748480"/>
      </c:barChart>
      <c:catAx>
        <c:axId val="245730304"/>
        <c:scaling>
          <c:orientation val="minMax"/>
        </c:scaling>
        <c:delete val="0"/>
        <c:axPos val="b"/>
        <c:majorTickMark val="out"/>
        <c:minorTickMark val="none"/>
        <c:tickLblPos val="nextTo"/>
        <c:crossAx val="245748480"/>
        <c:crosses val="autoZero"/>
        <c:auto val="1"/>
        <c:lblAlgn val="ctr"/>
        <c:lblOffset val="100"/>
        <c:noMultiLvlLbl val="0"/>
      </c:catAx>
      <c:valAx>
        <c:axId val="245748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5730304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2018/05/03 00:00</c:v>
                </c:pt>
              </c:strCache>
            </c:strRef>
          </c:tx>
          <c:invertIfNegative val="0"/>
          <c:cat>
            <c:strRef>
              <c:f>Sheet1!$B$15:$G$15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35</c:v>
                </c:pt>
                <c:pt idx="1">
                  <c:v>201</c:v>
                </c:pt>
                <c:pt idx="2">
                  <c:v>162</c:v>
                </c:pt>
                <c:pt idx="3">
                  <c:v>286</c:v>
                </c:pt>
                <c:pt idx="4">
                  <c:v>136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745920"/>
        <c:axId val="245750400"/>
      </c:barChart>
      <c:catAx>
        <c:axId val="245745920"/>
        <c:scaling>
          <c:orientation val="minMax"/>
        </c:scaling>
        <c:delete val="0"/>
        <c:axPos val="b"/>
        <c:majorTickMark val="out"/>
        <c:minorTickMark val="none"/>
        <c:tickLblPos val="nextTo"/>
        <c:crossAx val="245750400"/>
        <c:crosses val="autoZero"/>
        <c:auto val="1"/>
        <c:lblAlgn val="ctr"/>
        <c:lblOffset val="100"/>
        <c:noMultiLvlLbl val="0"/>
      </c:catAx>
      <c:valAx>
        <c:axId val="245750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5745920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Sheet1!$I$18</c:f>
              <c:strCache>
                <c:ptCount val="1"/>
                <c:pt idx="0">
                  <c:v>2014/11/04 00:00</c:v>
                </c:pt>
              </c:strCache>
            </c:strRef>
          </c:tx>
          <c:invertIfNegative val="0"/>
          <c:cat>
            <c:strRef>
              <c:f>Sheet1!$J$17:$O$17</c:f>
              <c:strCache>
                <c:ptCount val="6"/>
                <c:pt idx="0">
                  <c:v>H2</c:v>
                </c:pt>
                <c:pt idx="1">
                  <c:v>CH4</c:v>
                </c:pt>
                <c:pt idx="2">
                  <c:v>CO</c:v>
                </c:pt>
                <c:pt idx="3">
                  <c:v>C2H6</c:v>
                </c:pt>
                <c:pt idx="4">
                  <c:v>C2H4</c:v>
                </c:pt>
                <c:pt idx="5">
                  <c:v>C2H2</c:v>
                </c:pt>
              </c:strCache>
            </c:strRef>
          </c:cat>
          <c:val>
            <c:numRef>
              <c:f>Sheet1!$J$18:$O$18</c:f>
              <c:numCache>
                <c:formatCode>General</c:formatCode>
                <c:ptCount val="6"/>
                <c:pt idx="0">
                  <c:v>75</c:v>
                </c:pt>
                <c:pt idx="1">
                  <c:v>49</c:v>
                </c:pt>
                <c:pt idx="2">
                  <c:v>119</c:v>
                </c:pt>
                <c:pt idx="3">
                  <c:v>96</c:v>
                </c:pt>
                <c:pt idx="4">
                  <c:v>20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102336"/>
        <c:axId val="187104640"/>
      </c:barChart>
      <c:catAx>
        <c:axId val="187102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7104640"/>
        <c:crosses val="autoZero"/>
        <c:auto val="1"/>
        <c:lblAlgn val="ctr"/>
        <c:lblOffset val="100"/>
        <c:noMultiLvlLbl val="0"/>
      </c:catAx>
      <c:valAx>
        <c:axId val="187104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71023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5D2D664-703C-4AD7-8FF5-B6A829A22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0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3F514B0-DCC3-4770-9789-9AB125DF305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09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5" name="Picture 148" descr="logo sma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1"/>
            <p:cNvSpPr>
              <a:spLocks noChangeArrowheads="1"/>
            </p:cNvSpPr>
            <p:nvPr userDrawn="1"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pic>
          <p:nvPicPr>
            <p:cNvPr id="7" name="Picture 23" descr="dd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101"/>
            <p:cNvSpPr>
              <a:spLocks noChangeArrowheads="1"/>
            </p:cNvSpPr>
            <p:nvPr userDrawn="1"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02" descr="coolers"/>
            <p:cNvSpPr>
              <a:spLocks noChangeArrowheads="1"/>
            </p:cNvSpPr>
            <p:nvPr userDrawn="1"/>
          </p:nvSpPr>
          <p:spPr bwMode="auto">
            <a:xfrm>
              <a:off x="275" y="858"/>
              <a:ext cx="1362" cy="136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03"/>
            <p:cNvSpPr>
              <a:spLocks noChangeArrowheads="1"/>
            </p:cNvSpPr>
            <p:nvPr userDrawn="1"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04"/>
            <p:cNvSpPr>
              <a:spLocks noChangeArrowheads="1"/>
            </p:cNvSpPr>
            <p:nvPr userDrawn="1"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05"/>
            <p:cNvSpPr>
              <a:spLocks noChangeArrowheads="1"/>
            </p:cNvSpPr>
            <p:nvPr userDrawn="1"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06"/>
            <p:cNvSpPr>
              <a:spLocks noChangeArrowheads="1"/>
            </p:cNvSpPr>
            <p:nvPr userDrawn="1"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07"/>
            <p:cNvSpPr>
              <a:spLocks noChangeArrowheads="1"/>
            </p:cNvSpPr>
            <p:nvPr userDrawn="1"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08"/>
            <p:cNvSpPr>
              <a:spLocks noChangeArrowheads="1"/>
            </p:cNvSpPr>
            <p:nvPr userDrawn="1"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09"/>
            <p:cNvSpPr>
              <a:spLocks noChangeArrowheads="1"/>
            </p:cNvSpPr>
            <p:nvPr userDrawn="1"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110"/>
            <p:cNvSpPr>
              <a:spLocks noChangeArrowheads="1"/>
            </p:cNvSpPr>
            <p:nvPr userDrawn="1"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111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112"/>
            <p:cNvSpPr>
              <a:spLocks noChangeArrowheads="1"/>
            </p:cNvSpPr>
            <p:nvPr userDrawn="1"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113"/>
            <p:cNvSpPr>
              <a:spLocks noChangeArrowheads="1"/>
            </p:cNvSpPr>
            <p:nvPr userDrawn="1"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114"/>
            <p:cNvSpPr>
              <a:spLocks noChangeArrowheads="1"/>
            </p:cNvSpPr>
            <p:nvPr userDrawn="1"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115"/>
            <p:cNvSpPr>
              <a:spLocks noChangeArrowheads="1"/>
            </p:cNvSpPr>
            <p:nvPr userDrawn="1"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116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117"/>
            <p:cNvSpPr>
              <a:spLocks noChangeArrowheads="1"/>
            </p:cNvSpPr>
            <p:nvPr userDrawn="1"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118" descr="face"/>
            <p:cNvSpPr>
              <a:spLocks noChangeArrowheads="1"/>
            </p:cNvSpPr>
            <p:nvPr userDrawn="1"/>
          </p:nvSpPr>
          <p:spPr bwMode="auto">
            <a:xfrm>
              <a:off x="633" y="445"/>
              <a:ext cx="700" cy="701"/>
            </a:xfrm>
            <a:prstGeom prst="ellipse">
              <a:avLst/>
            </a:prstGeom>
            <a:blipFill dpi="0" rotWithShape="1">
              <a:blip r:embed="rId5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119"/>
            <p:cNvSpPr>
              <a:spLocks noChangeArrowheads="1"/>
            </p:cNvSpPr>
            <p:nvPr userDrawn="1"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120"/>
            <p:cNvSpPr>
              <a:spLocks noChangeArrowheads="1"/>
            </p:cNvSpPr>
            <p:nvPr userDrawn="1"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121"/>
            <p:cNvSpPr>
              <a:spLocks noChangeArrowheads="1"/>
            </p:cNvSpPr>
            <p:nvPr userDrawn="1"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122"/>
            <p:cNvSpPr>
              <a:spLocks noChangeArrowheads="1"/>
            </p:cNvSpPr>
            <p:nvPr userDrawn="1"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123"/>
            <p:cNvSpPr>
              <a:spLocks noChangeArrowheads="1"/>
            </p:cNvSpPr>
            <p:nvPr userDrawn="1"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124"/>
            <p:cNvSpPr>
              <a:spLocks noChangeArrowheads="1"/>
            </p:cNvSpPr>
            <p:nvPr userDrawn="1"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125"/>
            <p:cNvSpPr>
              <a:spLocks noChangeArrowheads="1"/>
            </p:cNvSpPr>
            <p:nvPr userDrawn="1"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126"/>
            <p:cNvSpPr>
              <a:spLocks noChangeArrowheads="1"/>
            </p:cNvSpPr>
            <p:nvPr userDrawn="1"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127"/>
            <p:cNvSpPr>
              <a:spLocks noChangeArrowheads="1"/>
            </p:cNvSpPr>
            <p:nvPr userDrawn="1"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128" descr="new smal workers"/>
            <p:cNvSpPr>
              <a:spLocks noChangeArrowheads="1"/>
            </p:cNvSpPr>
            <p:nvPr userDrawn="1"/>
          </p:nvSpPr>
          <p:spPr bwMode="auto">
            <a:xfrm>
              <a:off x="304" y="2033"/>
              <a:ext cx="1135" cy="1143"/>
            </a:xfrm>
            <a:prstGeom prst="ellipse">
              <a:avLst/>
            </a:prstGeom>
            <a:blipFill dpi="0" rotWithShape="1">
              <a:blip r:embed="rId6">
                <a:lum contrast="12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129"/>
            <p:cNvSpPr>
              <a:spLocks noChangeArrowheads="1"/>
            </p:cNvSpPr>
            <p:nvPr userDrawn="1"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130"/>
            <p:cNvSpPr>
              <a:spLocks noChangeArrowheads="1"/>
            </p:cNvSpPr>
            <p:nvPr userDrawn="1"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131"/>
            <p:cNvSpPr>
              <a:spLocks noChangeArrowheads="1"/>
            </p:cNvSpPr>
            <p:nvPr userDrawn="1"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132"/>
            <p:cNvSpPr>
              <a:spLocks noChangeArrowheads="1"/>
            </p:cNvSpPr>
            <p:nvPr userDrawn="1"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133"/>
            <p:cNvSpPr>
              <a:spLocks noChangeArrowheads="1"/>
            </p:cNvSpPr>
            <p:nvPr userDrawn="1"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134"/>
            <p:cNvSpPr>
              <a:spLocks noChangeArrowheads="1"/>
            </p:cNvSpPr>
            <p:nvPr userDrawn="1"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135"/>
            <p:cNvSpPr>
              <a:spLocks noChangeArrowheads="1"/>
            </p:cNvSpPr>
            <p:nvPr userDrawn="1"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136"/>
            <p:cNvSpPr>
              <a:spLocks noChangeArrowheads="1"/>
            </p:cNvSpPr>
            <p:nvPr userDrawn="1"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137"/>
            <p:cNvSpPr>
              <a:spLocks noChangeArrowheads="1"/>
            </p:cNvSpPr>
            <p:nvPr userDrawn="1"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138" descr="boom"/>
            <p:cNvSpPr>
              <a:spLocks noChangeArrowheads="1"/>
            </p:cNvSpPr>
            <p:nvPr userDrawn="1"/>
          </p:nvSpPr>
          <p:spPr bwMode="auto">
            <a:xfrm>
              <a:off x="638" y="3018"/>
              <a:ext cx="949" cy="957"/>
            </a:xfrm>
            <a:prstGeom prst="ellipse">
              <a:avLst/>
            </a:prstGeom>
            <a:blipFill dpi="0" rotWithShape="1">
              <a:blip r:embed="rId7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139"/>
            <p:cNvSpPr>
              <a:spLocks noChangeArrowheads="1"/>
            </p:cNvSpPr>
            <p:nvPr userDrawn="1"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140"/>
            <p:cNvSpPr>
              <a:spLocks noChangeArrowheads="1"/>
            </p:cNvSpPr>
            <p:nvPr userDrawn="1"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141"/>
            <p:cNvSpPr>
              <a:spLocks noChangeArrowheads="1"/>
            </p:cNvSpPr>
            <p:nvPr userDrawn="1"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092575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3177039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98D4-4229-444F-964B-26B09C4B281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8078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A62C-F830-46AA-9F5D-2A77E5A02E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4056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3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5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1048-D90A-430E-96B1-6DB480279ED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687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94FF-9BB9-4EE7-BBDD-374D2EE6265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1039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21E-2320-4424-B6A0-4F677B21A88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2216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8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436688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EA7BB-FCF0-4BEA-8D46-B7E251D02D1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881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80BA3-F13E-47A3-9EB1-A51AA6588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54081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AF20-F498-4F11-9A8E-2C86028BD1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6128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8A8A-58B4-41F6-8395-DC3686EAC8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8336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3F8A-D13E-436D-B166-F51F3F2B72A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19861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05E-2176-4075-98D4-84D3783F045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6964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3"/>
            <a:ext cx="1173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436688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3188"/>
            <a:ext cx="9350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A5B23574-C3EE-4A6B-8CB3-D5256AECCE0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8435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8491" name="Picture 23" descr="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2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18493" name="Picture 161" descr="logo 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155"/>
          <p:cNvGrpSpPr>
            <a:grpSpLocks/>
          </p:cNvGrpSpPr>
          <p:nvPr/>
        </p:nvGrpSpPr>
        <p:grpSpPr bwMode="auto">
          <a:xfrm>
            <a:off x="257175" y="1201738"/>
            <a:ext cx="2482850" cy="2444750"/>
            <a:chOff x="162" y="757"/>
            <a:chExt cx="1564" cy="1540"/>
          </a:xfrm>
        </p:grpSpPr>
        <p:sp>
          <p:nvSpPr>
            <p:cNvPr id="18486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7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8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9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90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3" y="1362075"/>
            <a:ext cx="2162175" cy="217328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8440" name="Group 156"/>
          <p:cNvGrpSpPr>
            <a:grpSpLocks/>
          </p:cNvGrpSpPr>
          <p:nvPr/>
        </p:nvGrpSpPr>
        <p:grpSpPr bwMode="auto">
          <a:xfrm>
            <a:off x="171450" y="1201738"/>
            <a:ext cx="2643188" cy="2493962"/>
            <a:chOff x="108" y="757"/>
            <a:chExt cx="1665" cy="1571"/>
          </a:xfrm>
        </p:grpSpPr>
        <p:sp>
          <p:nvSpPr>
            <p:cNvPr id="18483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4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5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1" name="Group 146"/>
          <p:cNvGrpSpPr>
            <a:grpSpLocks/>
          </p:cNvGrpSpPr>
          <p:nvPr/>
        </p:nvGrpSpPr>
        <p:grpSpPr bwMode="auto">
          <a:xfrm>
            <a:off x="912813" y="620713"/>
            <a:ext cx="1284287" cy="1260475"/>
            <a:chOff x="575" y="391"/>
            <a:chExt cx="809" cy="794"/>
          </a:xfrm>
        </p:grpSpPr>
        <p:sp>
          <p:nvSpPr>
            <p:cNvPr id="18475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6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7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8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1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2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2" name="Oval 118"/>
          <p:cNvSpPr>
            <a:spLocks noChangeArrowheads="1"/>
          </p:cNvSpPr>
          <p:nvPr/>
        </p:nvSpPr>
        <p:spPr bwMode="auto">
          <a:xfrm>
            <a:off x="1004888" y="706438"/>
            <a:ext cx="1111250" cy="11128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>
              <a:solidFill>
                <a:schemeClr val="tx1"/>
              </a:solidFill>
            </a:endParaRPr>
          </a:p>
        </p:txBody>
      </p:sp>
      <p:grpSp>
        <p:nvGrpSpPr>
          <p:cNvPr id="18443" name="Group 145"/>
          <p:cNvGrpSpPr>
            <a:grpSpLocks/>
          </p:cNvGrpSpPr>
          <p:nvPr/>
        </p:nvGrpSpPr>
        <p:grpSpPr bwMode="auto">
          <a:xfrm>
            <a:off x="863600" y="620713"/>
            <a:ext cx="1370013" cy="1284287"/>
            <a:chOff x="544" y="391"/>
            <a:chExt cx="863" cy="809"/>
          </a:xfrm>
        </p:grpSpPr>
        <p:sp>
          <p:nvSpPr>
            <p:cNvPr id="18472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3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4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4" name="Group 157"/>
          <p:cNvGrpSpPr>
            <a:grpSpLocks/>
          </p:cNvGrpSpPr>
          <p:nvPr/>
        </p:nvGrpSpPr>
        <p:grpSpPr bwMode="auto">
          <a:xfrm>
            <a:off x="331788" y="3090863"/>
            <a:ext cx="2074862" cy="2038350"/>
            <a:chOff x="209" y="1947"/>
            <a:chExt cx="1307" cy="1284"/>
          </a:xfrm>
        </p:grpSpPr>
        <p:sp>
          <p:nvSpPr>
            <p:cNvPr id="18466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7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8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9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0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1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C0C0C0"/>
              </a:solidFill>
            </a:endParaRPr>
          </a:p>
        </p:txBody>
      </p:sp>
      <p:grpSp>
        <p:nvGrpSpPr>
          <p:cNvPr id="18446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8463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4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5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7" name="Group 159"/>
          <p:cNvGrpSpPr>
            <a:grpSpLocks/>
          </p:cNvGrpSpPr>
          <p:nvPr/>
        </p:nvGrpSpPr>
        <p:grpSpPr bwMode="auto">
          <a:xfrm>
            <a:off x="900113" y="4684713"/>
            <a:ext cx="1717675" cy="1692275"/>
            <a:chOff x="567" y="2951"/>
            <a:chExt cx="1082" cy="1066"/>
          </a:xfrm>
        </p:grpSpPr>
        <p:sp>
          <p:nvSpPr>
            <p:cNvPr id="18457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8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0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1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71" name="Oval 138"/>
          <p:cNvSpPr>
            <a:spLocks noChangeArrowheads="1"/>
          </p:cNvSpPr>
          <p:nvPr/>
        </p:nvSpPr>
        <p:spPr bwMode="auto">
          <a:xfrm>
            <a:off x="1014413" y="4791075"/>
            <a:ext cx="1506537" cy="151923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8451" name="Group 160"/>
          <p:cNvGrpSpPr>
            <a:grpSpLocks/>
          </p:cNvGrpSpPr>
          <p:nvPr/>
        </p:nvGrpSpPr>
        <p:grpSpPr bwMode="auto">
          <a:xfrm>
            <a:off x="838200" y="4684713"/>
            <a:ext cx="1828800" cy="1728787"/>
            <a:chOff x="528" y="2951"/>
            <a:chExt cx="1152" cy="1089"/>
          </a:xfrm>
        </p:grpSpPr>
        <p:sp>
          <p:nvSpPr>
            <p:cNvPr id="18454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5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6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9" y="2492375"/>
            <a:ext cx="5789612" cy="676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Diagnosis of Gassing Transformer using DGA</a:t>
            </a:r>
            <a:endParaRPr lang="en-US" altLang="en-US" sz="3200" b="1" dirty="0" smtClean="0"/>
          </a:p>
        </p:txBody>
      </p:sp>
      <p:sp>
        <p:nvSpPr>
          <p:cNvPr id="184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3933825"/>
            <a:ext cx="5545137" cy="2220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Presented by: Teboho Richard Lekeno</a:t>
            </a:r>
          </a:p>
          <a:p>
            <a:pPr eaLnBrk="1" hangingPunct="1"/>
            <a:r>
              <a:rPr lang="en-US" altLang="en-US" dirty="0" smtClean="0"/>
              <a:t>Date: </a:t>
            </a:r>
            <a:r>
              <a:rPr lang="en-US" altLang="en-US" dirty="0" smtClean="0"/>
              <a:t>26</a:t>
            </a:r>
            <a:r>
              <a:rPr lang="en-US" altLang="en-US" dirty="0" smtClean="0"/>
              <a:t> </a:t>
            </a:r>
            <a:r>
              <a:rPr lang="en-US" altLang="en-US" dirty="0" smtClean="0"/>
              <a:t>May 2020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Detection Using Key-Gas Method</a:t>
            </a:r>
            <a:endParaRPr lang="en-ZA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084984"/>
              </p:ext>
            </p:extLst>
          </p:nvPr>
        </p:nvGraphicFramePr>
        <p:xfrm>
          <a:off x="3059832" y="1034480"/>
          <a:ext cx="28620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973283"/>
              </p:ext>
            </p:extLst>
          </p:nvPr>
        </p:nvGraphicFramePr>
        <p:xfrm>
          <a:off x="251520" y="3789040"/>
          <a:ext cx="2664296" cy="234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451691"/>
              </p:ext>
            </p:extLst>
          </p:nvPr>
        </p:nvGraphicFramePr>
        <p:xfrm>
          <a:off x="3059832" y="3789040"/>
          <a:ext cx="2952328" cy="2312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300622"/>
              </p:ext>
            </p:extLst>
          </p:nvPr>
        </p:nvGraphicFramePr>
        <p:xfrm>
          <a:off x="6156176" y="3645024"/>
          <a:ext cx="2694586" cy="245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494647"/>
              </p:ext>
            </p:extLst>
          </p:nvPr>
        </p:nvGraphicFramePr>
        <p:xfrm>
          <a:off x="6156176" y="1045840"/>
          <a:ext cx="2483768" cy="245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754113"/>
              </p:ext>
            </p:extLst>
          </p:nvPr>
        </p:nvGraphicFramePr>
        <p:xfrm>
          <a:off x="251520" y="1034480"/>
          <a:ext cx="280831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810401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Detection Using Individual &amp; Total              	Dissolved Key-Gas Concentration Method 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101254"/>
                  </p:ext>
                </p:extLst>
              </p:nvPr>
            </p:nvGraphicFramePr>
            <p:xfrm>
              <a:off x="457200" y="1268760"/>
              <a:ext cx="7607765" cy="3805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897"/>
                    <a:gridCol w="475485"/>
                    <a:gridCol w="543412"/>
                    <a:gridCol w="611338"/>
                    <a:gridCol w="475485"/>
                    <a:gridCol w="543412"/>
                    <a:gridCol w="611338"/>
                    <a:gridCol w="611338"/>
                    <a:gridCol w="543412"/>
                    <a:gridCol w="543412"/>
                    <a:gridCol w="208280"/>
                    <a:gridCol w="629869"/>
                    <a:gridCol w="792087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CO</a:t>
                          </a:r>
                          <a:endParaRPr lang="en-ZA" sz="12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TDCG</a:t>
                          </a:r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1" i="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1" i="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2013/11/07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55661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1.581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2014/05/06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43697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0.804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2247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41555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389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3.269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49238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4.400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2687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49813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2560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54990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2016/11/02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4.883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2017/05/04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4576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57925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608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2017/11/01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3197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59794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734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4.309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2018/05/03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58770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</a:t>
                          </a:r>
                          <a:r>
                            <a:rPr lang="en-US" sz="1200" baseline="0" dirty="0" smtClean="0"/>
                            <a:t> 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820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1.858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101254"/>
                  </p:ext>
                </p:extLst>
              </p:nvPr>
            </p:nvGraphicFramePr>
            <p:xfrm>
              <a:off x="457200" y="1268760"/>
              <a:ext cx="7607765" cy="3805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897"/>
                    <a:gridCol w="475485"/>
                    <a:gridCol w="543412"/>
                    <a:gridCol w="611338"/>
                    <a:gridCol w="475485"/>
                    <a:gridCol w="543412"/>
                    <a:gridCol w="611338"/>
                    <a:gridCol w="611338"/>
                    <a:gridCol w="543412"/>
                    <a:gridCol w="543412"/>
                    <a:gridCol w="208280"/>
                    <a:gridCol w="629869"/>
                    <a:gridCol w="792087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CO</a:t>
                          </a:r>
                          <a:endParaRPr lang="en-ZA" sz="12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TDCG</a:t>
                          </a:r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0000" t="-1136" b="-610227"/>
                          </a:stretch>
                        </a:blipFill>
                      </a:tcPr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2013/11/07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55661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1.581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2014/05/06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43697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0.804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2247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41555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389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3.269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49238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4.400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2687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49813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2560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54990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2016/11/02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4.883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2017/05/04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4576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57925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608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2017/11/01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3197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59794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734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4.309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2018/05/03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58770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</a:t>
                          </a:r>
                          <a:r>
                            <a:rPr lang="en-US" sz="1200" baseline="0" dirty="0" smtClean="0"/>
                            <a:t> 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820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1.858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0962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8" y="260648"/>
            <a:ext cx="6624736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Detection Using Individual &amp; Total              Dissolved Key-Gas Concentration Method  Continue</a:t>
            </a:r>
            <a:endParaRPr lang="en-Z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12116"/>
              </p:ext>
            </p:extLst>
          </p:nvPr>
        </p:nvGraphicFramePr>
        <p:xfrm>
          <a:off x="457200" y="1268760"/>
          <a:ext cx="8219256" cy="420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6912768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1: Operating satisfactorily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should be investigated, exceed limits)</a:t>
                      </a:r>
                      <a:endParaRPr lang="en-ZA" sz="1200" dirty="0" smtClean="0"/>
                    </a:p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should be investigated, exceed limits)</a:t>
                      </a:r>
                      <a:endParaRPr lang="en-ZA" sz="1200" dirty="0" smtClean="0"/>
                    </a:p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should be investigated, exceed limits)</a:t>
                      </a:r>
                      <a:endParaRPr lang="en-ZA" sz="1200" dirty="0" smtClean="0"/>
                    </a:p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 </a:t>
                      </a:r>
                      <a:r>
                        <a:rPr lang="en-US" sz="1200" dirty="0" smtClean="0"/>
                        <a:t>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2: A fault may be present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2: A fault may be present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48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Analysis Using Rogers Ratio     			          Method 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402792"/>
                  </p:ext>
                </p:extLst>
              </p:nvPr>
            </p:nvGraphicFramePr>
            <p:xfrm>
              <a:off x="1547664" y="1700808"/>
              <a:ext cx="5735555" cy="3847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43"/>
                    <a:gridCol w="420548"/>
                    <a:gridCol w="504056"/>
                    <a:gridCol w="576064"/>
                    <a:gridCol w="576064"/>
                    <a:gridCol w="576064"/>
                    <a:gridCol w="216024"/>
                    <a:gridCol w="576064"/>
                    <a:gridCol w="576064"/>
                    <a:gridCol w="576064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253361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2013/11/07</a:t>
                          </a:r>
                          <a:endParaRPr lang="en-ZA" sz="12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2014/05/06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0.452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0.207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0.653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1.246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0.346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49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2.041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41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3.122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2016/11/02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42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2017/05/04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28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0.412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2017/11/01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5.057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2018/05/03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5.743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402792"/>
                  </p:ext>
                </p:extLst>
              </p:nvPr>
            </p:nvGraphicFramePr>
            <p:xfrm>
              <a:off x="1547664" y="1700808"/>
              <a:ext cx="5735555" cy="3847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43"/>
                    <a:gridCol w="420548"/>
                    <a:gridCol w="504056"/>
                    <a:gridCol w="576064"/>
                    <a:gridCol w="576064"/>
                    <a:gridCol w="576064"/>
                    <a:gridCol w="216024"/>
                    <a:gridCol w="576064"/>
                    <a:gridCol w="576064"/>
                    <a:gridCol w="576064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2632" t="-1136" r="-198947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1064" t="-1136" r="-101064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1579" t="-1136" b="-61818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2013/11/07</a:t>
                          </a:r>
                          <a:endParaRPr lang="en-ZA" sz="12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2014/05/06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0.452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0.207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0.653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1.246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0.346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49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2.041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41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3.122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2016/11/02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42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2017/05/04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28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0.412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2017/11/01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5.057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2018/05/03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5.743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653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Analysis Using Rogers Ratio     			   Method Continue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9623"/>
              </p:ext>
            </p:extLst>
          </p:nvPr>
        </p:nvGraphicFramePr>
        <p:xfrm>
          <a:off x="395536" y="1412776"/>
          <a:ext cx="8352929" cy="393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432048"/>
                <a:gridCol w="504056"/>
                <a:gridCol w="576064"/>
                <a:gridCol w="576064"/>
                <a:gridCol w="576064"/>
                <a:gridCol w="216024"/>
                <a:gridCol w="1728192"/>
                <a:gridCol w="2592288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Fault Type</a:t>
                      </a:r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Problem found</a:t>
                      </a:r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336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fault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  <a:endParaRPr lang="en-ZA" sz="18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fault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-This issue could be stray flux in the tank.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-overheating</a:t>
                      </a:r>
                      <a:r>
                        <a:rPr lang="en-US" sz="1200" baseline="0" dirty="0" smtClean="0"/>
                        <a:t> of copper conductor from eddy current</a:t>
                      </a: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-This issue involves</a:t>
                      </a:r>
                      <a:r>
                        <a:rPr lang="en-US" sz="1200" baseline="0" dirty="0" smtClean="0"/>
                        <a:t> cellulose insulation, which will produce CO and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</a:t>
                      </a:r>
                      <a:r>
                        <a:rPr lang="en-US" sz="1200" baseline="0" dirty="0" smtClean="0"/>
                        <a:t> F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29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Fault Analysis Using Duval Triangle Method 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99052"/>
              </p:ext>
            </p:extLst>
          </p:nvPr>
        </p:nvGraphicFramePr>
        <p:xfrm>
          <a:off x="492626" y="1268760"/>
          <a:ext cx="7751781" cy="38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07"/>
                <a:gridCol w="480672"/>
                <a:gridCol w="618004"/>
                <a:gridCol w="549337"/>
                <a:gridCol w="549337"/>
                <a:gridCol w="208280"/>
                <a:gridCol w="982894"/>
                <a:gridCol w="666650"/>
                <a:gridCol w="666650"/>
                <a:gridCol w="666650"/>
                <a:gridCol w="666650"/>
                <a:gridCol w="666650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57.14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42.86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51.35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48.65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193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60.87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39.13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188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41.18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58.82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55.56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44.44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177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243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78.72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21.28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286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42.86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57.14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904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Fault Analysis Using Duval Triangle Method 			Continue </a:t>
            </a:r>
            <a:endParaRPr lang="en-Z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2448272" cy="23468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46650"/>
            <a:ext cx="2592288" cy="23468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1176"/>
            <a:ext cx="2784772" cy="2232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9" y="3717032"/>
            <a:ext cx="2495465" cy="26778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57" y="3717032"/>
            <a:ext cx="2775380" cy="27361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1" y="3717031"/>
            <a:ext cx="2808313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7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Fault Analysis Using Duval Triangle Method 			Continue 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6475"/>
              </p:ext>
            </p:extLst>
          </p:nvPr>
        </p:nvGraphicFramePr>
        <p:xfrm>
          <a:off x="492626" y="1268760"/>
          <a:ext cx="5951582" cy="38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07"/>
                <a:gridCol w="480672"/>
                <a:gridCol w="618004"/>
                <a:gridCol w="549337"/>
                <a:gridCol w="549337"/>
                <a:gridCol w="208280"/>
                <a:gridCol w="2515945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Fault level</a:t>
                      </a:r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193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188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T3: thermal fault &gt;</a:t>
                      </a:r>
                      <a:r>
                        <a:rPr lang="en-US" sz="1200" baseline="0" dirty="0" smtClean="0"/>
                        <a:t> 700°C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177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243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</a:t>
                      </a:r>
                      <a:r>
                        <a:rPr lang="en-US" sz="1200" dirty="0" smtClean="0"/>
                        <a:t>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286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T3: thermal fault &gt;</a:t>
                      </a:r>
                      <a:r>
                        <a:rPr lang="en-US" sz="1200" baseline="0" dirty="0" smtClean="0"/>
                        <a:t> 700°C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45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Critical Analysis of Results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Both the analyzing methods results shows the transformer to experience the thermal fault.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This faults involve the cellulose insulation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According to IEC 60599-2007,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𝐶𝑂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𝐶𝑂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&lt; 3, there is excessive paper degradation due to conductor overheating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Moisture reading also increasing (paper release OH when heated), this will further reduce the life of the transformer. 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 transformer can continue service under guided operating procedures. </a:t>
                </a:r>
              </a:p>
              <a:p>
                <a:pPr marL="457200" indent="-457200"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 root cause (factor causing the conductor to overheat) should be found and eliminated. </a:t>
                </a:r>
              </a:p>
              <a:p>
                <a:pPr marL="457200" indent="-457200">
                  <a:buAutoNum type="arabicPeriod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5" t="-1088" r="-29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 May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243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    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Different DGA method for detecting and analyzing transformer faults for presented.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The gassing transformer data was presented and DGA analysis was used to identify the problem.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Both the analyzing method (RRM &amp; DTM) results showed the thermal fault to be occurring inside the transformer. 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The transformer can continue with service and root cause should be eliminated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 May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735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Presentation Outline/Overview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124744"/>
            <a:ext cx="8378825" cy="53570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100" dirty="0" smtClean="0"/>
              <a:t>1.     What is dissolved gas analysis?</a:t>
            </a:r>
          </a:p>
          <a:p>
            <a:pPr marL="0" indent="0">
              <a:buNone/>
            </a:pPr>
            <a:r>
              <a:rPr lang="en-US" altLang="en-US" sz="1100" dirty="0" smtClean="0"/>
              <a:t>2.     Faults and generate gases</a:t>
            </a:r>
          </a:p>
          <a:p>
            <a:pPr marL="0" indent="0">
              <a:buNone/>
            </a:pPr>
            <a:r>
              <a:rPr lang="en-US" altLang="en-US" sz="1100" dirty="0" smtClean="0"/>
              <a:t>3.     DGA methods to be used</a:t>
            </a:r>
            <a:endParaRPr lang="en-US" altLang="en-US" sz="1100" dirty="0" smtClean="0"/>
          </a:p>
          <a:p>
            <a:pPr marL="0" indent="0">
              <a:buNone/>
            </a:pPr>
            <a:r>
              <a:rPr lang="en-US" altLang="en-US" sz="1100" dirty="0" smtClean="0"/>
              <a:t>       3.1.     Key-gas method</a:t>
            </a:r>
          </a:p>
          <a:p>
            <a:pPr marL="0" indent="0">
              <a:buNone/>
            </a:pPr>
            <a:r>
              <a:rPr lang="en-US" altLang="en-US" sz="1100" dirty="0" smtClean="0"/>
              <a:t>       3.2.     Individual and total  dissolved key-gas concentration method</a:t>
            </a:r>
          </a:p>
          <a:p>
            <a:pPr marL="0" indent="0">
              <a:buNone/>
            </a:pPr>
            <a:r>
              <a:rPr lang="en-US" altLang="en-US" sz="1100" dirty="0" smtClean="0"/>
              <a:t>       3.3.     Rogers ratio method</a:t>
            </a:r>
          </a:p>
          <a:p>
            <a:pPr marL="0" indent="0">
              <a:buNone/>
            </a:pPr>
            <a:r>
              <a:rPr lang="en-US" altLang="en-US" sz="1100" dirty="0" smtClean="0"/>
              <a:t>       3.4.     Duval triangle method </a:t>
            </a:r>
          </a:p>
          <a:p>
            <a:pPr marL="0" indent="0">
              <a:buNone/>
            </a:pPr>
            <a:r>
              <a:rPr lang="en-US" altLang="en-US" sz="1100" dirty="0"/>
              <a:t>4</a:t>
            </a:r>
            <a:r>
              <a:rPr lang="en-US" altLang="en-US" sz="1100" dirty="0" smtClean="0"/>
              <a:t>.    Transformer samples data</a:t>
            </a:r>
          </a:p>
          <a:p>
            <a:pPr marL="0" indent="0">
              <a:buNone/>
            </a:pPr>
            <a:r>
              <a:rPr lang="en-US" altLang="en-US" sz="1100" dirty="0" smtClean="0"/>
              <a:t>5.    Transformer fault detection</a:t>
            </a:r>
          </a:p>
          <a:p>
            <a:pPr marL="0" indent="0">
              <a:buNone/>
            </a:pPr>
            <a:r>
              <a:rPr lang="en-US" altLang="en-US" sz="1100" dirty="0"/>
              <a:t> </a:t>
            </a:r>
            <a:r>
              <a:rPr lang="en-US" altLang="en-US" sz="1100" dirty="0" smtClean="0"/>
              <a:t>      5.1.     Key-gas method </a:t>
            </a:r>
          </a:p>
          <a:p>
            <a:pPr marL="0" indent="0">
              <a:buNone/>
            </a:pPr>
            <a:r>
              <a:rPr lang="en-US" altLang="en-US" sz="1100" dirty="0" smtClean="0"/>
              <a:t>       5.2. </a:t>
            </a:r>
            <a:r>
              <a:rPr lang="en-US" altLang="en-US" sz="1100" dirty="0"/>
              <a:t>Individual and total  dissolved key-gas concentration </a:t>
            </a:r>
            <a:r>
              <a:rPr lang="en-US" altLang="en-US" sz="1100" dirty="0" smtClean="0"/>
              <a:t>method</a:t>
            </a:r>
          </a:p>
          <a:p>
            <a:pPr marL="0" indent="0">
              <a:buNone/>
            </a:pPr>
            <a:r>
              <a:rPr lang="en-US" altLang="en-US" sz="1100" dirty="0" smtClean="0"/>
              <a:t>6.    Transformer fault analysis </a:t>
            </a:r>
          </a:p>
          <a:p>
            <a:pPr marL="0" indent="0">
              <a:buNone/>
            </a:pPr>
            <a:r>
              <a:rPr lang="en-US" altLang="en-US" sz="1100" dirty="0"/>
              <a:t> </a:t>
            </a:r>
            <a:r>
              <a:rPr lang="en-US" altLang="en-US" sz="1100" dirty="0" smtClean="0"/>
              <a:t>      6.1.     Rogers </a:t>
            </a:r>
            <a:r>
              <a:rPr lang="en-US" altLang="en-US" sz="1100" dirty="0"/>
              <a:t>ratio </a:t>
            </a:r>
            <a:r>
              <a:rPr lang="en-US" altLang="en-US" sz="1100" dirty="0" smtClean="0"/>
              <a:t>method</a:t>
            </a:r>
          </a:p>
          <a:p>
            <a:pPr marL="0" indent="0">
              <a:buNone/>
            </a:pPr>
            <a:r>
              <a:rPr lang="en-US" altLang="en-US" sz="1100" dirty="0"/>
              <a:t> </a:t>
            </a:r>
            <a:r>
              <a:rPr lang="en-US" altLang="en-US" sz="1100" dirty="0" smtClean="0"/>
              <a:t>      6.2.     Duval </a:t>
            </a:r>
            <a:r>
              <a:rPr lang="en-US" altLang="en-US" sz="1100" dirty="0"/>
              <a:t>triangle method </a:t>
            </a:r>
            <a:endParaRPr lang="en-US" altLang="en-US" sz="1100" dirty="0" smtClean="0"/>
          </a:p>
          <a:p>
            <a:pPr marL="0" indent="0">
              <a:buNone/>
            </a:pPr>
            <a:r>
              <a:rPr lang="en-US" altLang="en-US" sz="1100" dirty="0" smtClean="0"/>
              <a:t>7. Critical Analysis</a:t>
            </a:r>
          </a:p>
          <a:p>
            <a:pPr marL="0" indent="0">
              <a:buNone/>
            </a:pPr>
            <a:r>
              <a:rPr lang="en-US" altLang="en-US" sz="1200" dirty="0" smtClean="0"/>
              <a:t>8. </a:t>
            </a:r>
            <a:r>
              <a:rPr lang="en-US" altLang="en-US" sz="1100" dirty="0" smtClean="0"/>
              <a:t>Conclusion</a:t>
            </a:r>
            <a:endParaRPr lang="en-US" altLang="en-US" sz="1100" dirty="0"/>
          </a:p>
          <a:p>
            <a:pPr marL="0" indent="0">
              <a:buNone/>
            </a:pPr>
            <a:endParaRPr lang="en-US" altLang="en-US" sz="1200" dirty="0" smtClean="0"/>
          </a:p>
          <a:p>
            <a:pPr marL="0" indent="0">
              <a:buNone/>
            </a:pPr>
            <a:endParaRPr lang="en-US" altLang="en-US" sz="1200" dirty="0"/>
          </a:p>
          <a:p>
            <a:pPr marL="342900" indent="-342900">
              <a:buAutoNum type="arabicPeriod"/>
            </a:pPr>
            <a:endParaRPr lang="en-US" altLang="en-US" sz="1200" dirty="0" smtClean="0"/>
          </a:p>
          <a:p>
            <a:pPr marL="342900" indent="-342900">
              <a:buAutoNum type="arabicPeriod"/>
            </a:pPr>
            <a:endParaRPr lang="en-US" altLang="en-US" sz="1200" dirty="0" smtClean="0"/>
          </a:p>
          <a:p>
            <a:pPr marL="450850" lvl="1" indent="0">
              <a:buNone/>
            </a:pPr>
            <a:endParaRPr lang="en-US" altLang="en-US" sz="1200" dirty="0" smtClean="0"/>
          </a:p>
          <a:p>
            <a:pPr marL="450850" lvl="1" indent="0">
              <a:buNone/>
            </a:pPr>
            <a:endParaRPr lang="en-US" altLang="en-US" sz="1400" dirty="0" smtClean="0"/>
          </a:p>
          <a:p>
            <a:pPr lvl="1"/>
            <a:endParaRPr lang="en-US" altLang="en-US" dirty="0" smtClean="0"/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000" dirty="0" smtClean="0">
                <a:solidFill>
                  <a:schemeClr val="accent4">
                    <a:lumMod val="50000"/>
                  </a:schemeClr>
                </a:solidFill>
              </a:rPr>
              <a:t>26</a:t>
            </a:r>
            <a:r>
              <a:rPr lang="en-US" altLang="en-US" sz="1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1000" dirty="0" smtClean="0">
                <a:solidFill>
                  <a:schemeClr val="accent4">
                    <a:lumMod val="50000"/>
                  </a:schemeClr>
                </a:solidFill>
              </a:rPr>
              <a:t>May 2020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000" dirty="0" smtClean="0"/>
              <a:t>2</a:t>
            </a:r>
            <a:endParaRPr lang="en-ZA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105631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2974569" cy="19939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Detect incipient faults</a:t>
            </a:r>
          </a:p>
          <a:p>
            <a:pPr marL="342900" indent="-342900">
              <a:buAutoNum type="arabicPeriod"/>
            </a:pPr>
            <a:r>
              <a:rPr lang="en-US" dirty="0" smtClean="0"/>
              <a:t>Supervise suspect transformers</a:t>
            </a:r>
          </a:p>
          <a:p>
            <a:pPr marL="342900" indent="-342900">
              <a:buAutoNum type="arabicPeriod"/>
            </a:pPr>
            <a:r>
              <a:rPr lang="en-US" dirty="0" smtClean="0"/>
              <a:t>Fault explanation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Assuring health of new transformers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May </a:t>
            </a:r>
            <a:r>
              <a:rPr lang="en-US" dirty="0" smtClean="0"/>
              <a:t>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907286"/>
              </p:ext>
            </p:extLst>
          </p:nvPr>
        </p:nvGraphicFramePr>
        <p:xfrm>
          <a:off x="3707904" y="1732280"/>
          <a:ext cx="4895850" cy="393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</a:tblGrid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Gas Name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ZA" sz="1600" dirty="0"/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Hydrogen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Methane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Ethylene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Ethane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Acetylene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Carbon monoxide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Carbon dioxide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Nitrogen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1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Oxygen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65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dissolved combustible gases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All</a:t>
                      </a:r>
                      <a:r>
                        <a:rPr lang="en-US" sz="1600" baseline="0" dirty="0" smtClean="0"/>
                        <a:t> mentioned gases accept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ZA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6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179512" y="3613437"/>
            <a:ext cx="3008313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Working principle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203920" y="4152032"/>
            <a:ext cx="3008313" cy="208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smtClean="0"/>
              <a:t>Oil and cellulose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Decomposition gases generation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Normal (aging)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Abnormal (faults)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	</a:t>
            </a:r>
            <a:r>
              <a:rPr lang="en-US" dirty="0" smtClean="0"/>
              <a:t>	Dissolve Gas Analysis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8322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2974569" cy="163386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Detect presence of faults</a:t>
            </a:r>
          </a:p>
          <a:p>
            <a:pPr marL="342900" indent="-342900">
              <a:buAutoNum type="arabicPeriod"/>
            </a:pPr>
            <a:r>
              <a:rPr lang="en-US" dirty="0" smtClean="0"/>
              <a:t>Uses individual gases or key gases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Correlate DGA results with 4 sets of charts.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	</a:t>
            </a:r>
            <a:r>
              <a:rPr lang="en-US" dirty="0" smtClean="0"/>
              <a:t>	Key Gas Method </a:t>
            </a:r>
            <a:endParaRPr lang="en-ZA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370762"/>
              </p:ext>
            </p:extLst>
          </p:nvPr>
        </p:nvGraphicFramePr>
        <p:xfrm>
          <a:off x="4139952" y="1052736"/>
          <a:ext cx="3385070" cy="226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95534"/>
              </p:ext>
            </p:extLst>
          </p:nvPr>
        </p:nvGraphicFramePr>
        <p:xfrm>
          <a:off x="457200" y="3501008"/>
          <a:ext cx="23866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22238"/>
              </p:ext>
            </p:extLst>
          </p:nvPr>
        </p:nvGraphicFramePr>
        <p:xfrm>
          <a:off x="2843808" y="3521088"/>
          <a:ext cx="2664296" cy="272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69907"/>
              </p:ext>
            </p:extLst>
          </p:nvPr>
        </p:nvGraphicFramePr>
        <p:xfrm>
          <a:off x="5652120" y="3521088"/>
          <a:ext cx="3024336" cy="25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045221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3224939" cy="27859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Used for detecting faults</a:t>
            </a:r>
          </a:p>
          <a:p>
            <a:pPr marL="342900" indent="-342900">
              <a:buAutoNum type="arabicPeriod"/>
            </a:pPr>
            <a:r>
              <a:rPr lang="en-US" dirty="0" smtClean="0"/>
              <a:t>Independent &amp; assumes no previous tests made</a:t>
            </a:r>
          </a:p>
          <a:p>
            <a:pPr marL="342900" indent="-342900">
              <a:buAutoNum type="arabicPeriod"/>
            </a:pPr>
            <a:r>
              <a:rPr lang="en-US" dirty="0" smtClean="0"/>
              <a:t>Uses the highest level individual gas or TDCG</a:t>
            </a:r>
          </a:p>
          <a:p>
            <a:pPr marL="342900" indent="-342900">
              <a:buAutoNum type="arabicPeriod"/>
            </a:pPr>
            <a:r>
              <a:rPr lang="en-US" dirty="0" smtClean="0"/>
              <a:t>TDCG = condition 3 but a specific                                             gas = condition 4 then           transformer = condition 4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 </a:t>
            </a:r>
            <a:r>
              <a:rPr lang="en-US" dirty="0" smtClean="0"/>
              <a:t>May </a:t>
            </a:r>
            <a:r>
              <a:rPr lang="en-US" dirty="0" smtClean="0"/>
              <a:t>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78042"/>
              </p:ext>
            </p:extLst>
          </p:nvPr>
        </p:nvGraphicFramePr>
        <p:xfrm>
          <a:off x="611560" y="4365104"/>
          <a:ext cx="78334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86"/>
                <a:gridCol w="864096"/>
                <a:gridCol w="864096"/>
                <a:gridCol w="648072"/>
                <a:gridCol w="792088"/>
                <a:gridCol w="792088"/>
                <a:gridCol w="864096"/>
                <a:gridCol w="1080120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TDCG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720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101-700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121-400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36-50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51-100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66-100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351-570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2500-4000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721-1920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701-1800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401-1000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51-80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101-200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101-150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571-1400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4001-10000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1921-4630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&gt;1800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&gt;80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&gt;200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&gt;150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&gt;1400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&gt;10000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&gt;4630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Individual and Total Dissolved Key-Gas 		Concentration Method </a:t>
            </a:r>
            <a:endParaRPr lang="en-Z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23987"/>
              </p:ext>
            </p:extLst>
          </p:nvPr>
        </p:nvGraphicFramePr>
        <p:xfrm>
          <a:off x="4138524" y="1628800"/>
          <a:ext cx="430648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40"/>
                <a:gridCol w="3296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</a:t>
                      </a:r>
                      <a:r>
                        <a:rPr lang="en-US" sz="1200" baseline="0" dirty="0" smtClean="0"/>
                        <a:t> 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Satisfactory (investigate excessive gases)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Possible fault (investigate</a:t>
                      </a:r>
                      <a:r>
                        <a:rPr lang="en-US" sz="1200" baseline="0" dirty="0" smtClean="0"/>
                        <a:t> excessive gases)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Excessive decomposition</a:t>
                      </a:r>
                      <a:r>
                        <a:rPr lang="en-US" sz="1200" baseline="0" dirty="0" smtClean="0"/>
                        <a:t> of cellulose/oil (take frequent samples for testing)</a:t>
                      </a:r>
                      <a:endParaRPr lang="en-Z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Excessive decomposition</a:t>
                      </a:r>
                      <a:r>
                        <a:rPr lang="en-US" sz="1200" baseline="0" dirty="0" smtClean="0"/>
                        <a:t> of cellulose/oil (continuing operation may lead to failure)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325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2974569" cy="1633860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	Rogers Ratio Method </a:t>
            </a:r>
            <a:endParaRPr lang="en-Z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54744"/>
              </p:ext>
            </p:extLst>
          </p:nvPr>
        </p:nvGraphicFramePr>
        <p:xfrm>
          <a:off x="3491880" y="1052736"/>
          <a:ext cx="5111750" cy="527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42"/>
                <a:gridCol w="936104"/>
                <a:gridCol w="720080"/>
                <a:gridCol w="936104"/>
                <a:gridCol w="540340"/>
                <a:gridCol w="540340"/>
                <a:gridCol w="540340"/>
              </a:tblGrid>
              <a:tr h="297180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Code Range of Ratios</a:t>
                      </a:r>
                      <a:endParaRPr lang="en-ZA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 limits</a:t>
                      </a: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29718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  <a:endParaRPr lang="en-ZA" sz="1100" b="1" kern="120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x10</a:t>
                      </a:r>
                      <a:endParaRPr lang="en-ZA" sz="1100" b="1" kern="120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</a:t>
                      </a:r>
                      <a:endParaRPr lang="en-ZA" sz="1100" b="1" kern="1200" dirty="0" smtClean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</a:t>
                      </a:r>
                      <a:r>
                        <a:rPr lang="en-US" sz="1100" baseline="0" dirty="0" smtClean="0"/>
                        <a:t> 0.1</a:t>
                      </a:r>
                    </a:p>
                    <a:p>
                      <a:r>
                        <a:rPr lang="en-US" sz="1100" baseline="0" dirty="0" smtClean="0"/>
                        <a:t>   0.1-1</a:t>
                      </a:r>
                    </a:p>
                    <a:p>
                      <a:r>
                        <a:rPr lang="en-US" sz="1100" baseline="0" dirty="0" smtClean="0"/>
                        <a:t>   1-3</a:t>
                      </a:r>
                    </a:p>
                    <a:p>
                      <a:r>
                        <a:rPr lang="en-US" sz="1100" baseline="0" dirty="0" smtClean="0"/>
                        <a:t> &gt;3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2</a:t>
                      </a: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2</a:t>
                      </a:r>
                      <a:endParaRPr lang="en-ZA" sz="11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ppm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10 ppm  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ppm    10 ppm   C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ppm    10 ppm   CH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ppm    10 ppm   C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ppm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50 ppm  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case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100" b="1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100" b="1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-250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100" b="1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Suggested</a:t>
                      </a:r>
                      <a:r>
                        <a:rPr lang="en-US" sz="1100" b="1" kern="1200" baseline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Fault Type</a:t>
                      </a:r>
                      <a:endParaRPr lang="en-ZA" sz="1100" b="1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2815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</a:t>
                      </a:r>
                      <a:endParaRPr lang="en-ZA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No fault</a:t>
                      </a:r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L</a:t>
                      </a:r>
                      <a:r>
                        <a:rPr lang="en-US" sz="1100" baseline="0" dirty="0" smtClean="0"/>
                        <a:t>ow energy </a:t>
                      </a:r>
                    </a:p>
                    <a:p>
                      <a:r>
                        <a:rPr lang="en-US" sz="1100" baseline="0" dirty="0" smtClean="0"/>
                        <a:t>PD</a:t>
                      </a:r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2933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High energy PD</a:t>
                      </a:r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1-2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1-2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Low energy arcing, sparking, discharge</a:t>
                      </a:r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653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High energy discharge, arcing</a:t>
                      </a:r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2986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Thermal fault</a:t>
                      </a:r>
                      <a:r>
                        <a:rPr lang="en-US" sz="1100" baseline="0" dirty="0" smtClean="0"/>
                        <a:t> &lt;150°C</a:t>
                      </a:r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Thermal F</a:t>
                      </a:r>
                      <a:r>
                        <a:rPr lang="en-US" sz="1100" baseline="0" dirty="0" smtClean="0"/>
                        <a:t> 150</a:t>
                      </a:r>
                      <a:r>
                        <a:rPr lang="en-US" sz="1100" dirty="0" smtClean="0"/>
                        <a:t>-</a:t>
                      </a:r>
                      <a:r>
                        <a:rPr lang="en-US" sz="1100" baseline="0" dirty="0" smtClean="0"/>
                        <a:t>300°C</a:t>
                      </a:r>
                      <a:endParaRPr lang="en-ZA" sz="1100" dirty="0" smtClean="0"/>
                    </a:p>
                    <a:p>
                      <a:endParaRPr lang="en-ZA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Thermal F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300-</a:t>
                      </a:r>
                      <a:r>
                        <a:rPr lang="en-US" sz="1100" baseline="0" dirty="0" smtClean="0"/>
                        <a:t>700°C</a:t>
                      </a:r>
                      <a:endParaRPr lang="en-ZA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ZA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/>
                        <a:t>Thermal fault</a:t>
                      </a:r>
                      <a:r>
                        <a:rPr lang="en-US" sz="1100" baseline="0" smtClean="0"/>
                        <a:t> &gt;700°C</a:t>
                      </a:r>
                      <a:endParaRPr lang="en-ZA" sz="11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338949" y="1435100"/>
            <a:ext cx="3080923" cy="307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dirty="0" smtClean="0"/>
              <a:t>Fault analyzing not fault detecting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Uses 3 ratios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Denominator = gas detection limit if gas (denominator) = 0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Derived from Doernenburg ratio method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Accuracy drops with gas used &lt; 10x chromatograph can detect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843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2974569" cy="1633860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	Duval Triangle Method 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3"/>
              <p:cNvSpPr txBox="1">
                <a:spLocks/>
              </p:cNvSpPr>
              <p:nvPr/>
            </p:nvSpPr>
            <p:spPr bwMode="auto">
              <a:xfrm>
                <a:off x="338949" y="1435100"/>
                <a:ext cx="3873011" cy="4802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1400">
                    <a:solidFill>
                      <a:srgbClr val="003896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1200">
                    <a:solidFill>
                      <a:srgbClr val="003896"/>
                    </a:solidFill>
                    <a:latin typeface="+mn-lt"/>
                    <a:cs typeface="+mn-cs"/>
                  </a:defRPr>
                </a:lvl2pPr>
                <a:lvl3pPr marL="9144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1000">
                    <a:solidFill>
                      <a:srgbClr val="003896"/>
                    </a:solidFill>
                    <a:latin typeface="+mn-lt"/>
                    <a:cs typeface="+mn-cs"/>
                  </a:defRPr>
                </a:lvl3pPr>
                <a:lvl4pPr marL="13716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900">
                    <a:solidFill>
                      <a:srgbClr val="003896"/>
                    </a:solidFill>
                    <a:latin typeface="+mn-lt"/>
                    <a:cs typeface="+mn-cs"/>
                  </a:defRPr>
                </a:lvl4pPr>
                <a:lvl5pPr marL="18288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900">
                    <a:solidFill>
                      <a:srgbClr val="003896"/>
                    </a:solidFill>
                    <a:latin typeface="+mn-lt"/>
                    <a:cs typeface="+mn-cs"/>
                  </a:defRPr>
                </a:lvl5pPr>
                <a:lvl6pPr marL="22860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900">
                    <a:solidFill>
                      <a:srgbClr val="003896"/>
                    </a:solidFill>
                    <a:latin typeface="+mn-lt"/>
                    <a:cs typeface="+mn-cs"/>
                  </a:defRPr>
                </a:lvl6pPr>
                <a:lvl7pPr marL="27432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900">
                    <a:solidFill>
                      <a:srgbClr val="003896"/>
                    </a:solidFill>
                    <a:latin typeface="+mn-lt"/>
                    <a:cs typeface="+mn-cs"/>
                  </a:defRPr>
                </a:lvl7pPr>
                <a:lvl8pPr marL="32004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900">
                    <a:solidFill>
                      <a:srgbClr val="003896"/>
                    </a:solidFill>
                    <a:latin typeface="+mn-lt"/>
                    <a:cs typeface="+mn-cs"/>
                  </a:defRPr>
                </a:lvl8pPr>
                <a:lvl9pPr marL="3657600" indent="0" algn="l" rtl="0" eaLnBrk="1" fontAlgn="base" hangingPunct="1">
                  <a:lnSpc>
                    <a:spcPct val="90000"/>
                  </a:lnSpc>
                  <a:spcBef>
                    <a:spcPct val="100000"/>
                  </a:spcBef>
                  <a:spcAft>
                    <a:spcPct val="0"/>
                  </a:spcAft>
                  <a:buClr>
                    <a:srgbClr val="8C7F6D"/>
                  </a:buClr>
                  <a:buNone/>
                  <a:defRPr sz="900">
                    <a:solidFill>
                      <a:srgbClr val="003896"/>
                    </a:solidFill>
                    <a:latin typeface="+mn-lt"/>
                    <a:cs typeface="+mn-cs"/>
                  </a:defRPr>
                </a:lvl9pPr>
              </a:lstStyle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Fault analyzing not fault detecting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Uses 3 gases percentage contributions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The analysis depends on past results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Highly accurate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/>
                  <a:t>Fault is three lines intersection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%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=100×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%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100×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%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100×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1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949" y="1435100"/>
                <a:ext cx="3873011" cy="4802212"/>
              </a:xfrm>
              <a:prstGeom prst="rect">
                <a:avLst/>
              </a:prstGeom>
              <a:blipFill rotWithShape="1">
                <a:blip r:embed="rId2"/>
                <a:stretch>
                  <a:fillRect l="-315" t="-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1340768"/>
            <a:ext cx="3528392" cy="2520280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11628"/>
              </p:ext>
            </p:extLst>
          </p:nvPr>
        </p:nvGraphicFramePr>
        <p:xfrm>
          <a:off x="4536448" y="4022020"/>
          <a:ext cx="4176465" cy="243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3"/>
              </a:tblGrid>
              <a:tr h="4236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Zone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Fault Indication</a:t>
                      </a:r>
                    </a:p>
                  </a:txBody>
                  <a:tcPr/>
                </a:tc>
              </a:tr>
              <a:tr h="2541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Thermal fault ≤ 300°C</a:t>
                      </a:r>
                      <a:endParaRPr lang="en-ZA" sz="1200" dirty="0"/>
                    </a:p>
                  </a:txBody>
                  <a:tcPr/>
                </a:tc>
              </a:tr>
              <a:tr h="2541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Thermal fault &gt; 300°C, </a:t>
                      </a:r>
                      <a:r>
                        <a:rPr lang="en-US" sz="1200" dirty="0" smtClean="0"/>
                        <a:t>≤ 700°C</a:t>
                      </a:r>
                      <a:endParaRPr lang="en-ZA" sz="1200" dirty="0"/>
                    </a:p>
                  </a:txBody>
                  <a:tcPr/>
                </a:tc>
              </a:tr>
              <a:tr h="2541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Thermal fault</a:t>
                      </a:r>
                      <a:r>
                        <a:rPr lang="en-US" sz="1200" baseline="0" dirty="0" smtClean="0"/>
                        <a:t> &gt; </a:t>
                      </a:r>
                      <a:r>
                        <a:rPr lang="en-US" sz="1200" baseline="0" dirty="0" smtClean="0"/>
                        <a:t>700</a:t>
                      </a:r>
                      <a:r>
                        <a:rPr lang="en-US" sz="1200" dirty="0" smtClean="0"/>
                        <a:t>°C</a:t>
                      </a:r>
                      <a:endParaRPr lang="en-ZA" sz="1200" dirty="0"/>
                    </a:p>
                  </a:txBody>
                  <a:tcPr/>
                </a:tc>
              </a:tr>
              <a:tr h="2541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energy discharge (sparking)</a:t>
                      </a:r>
                      <a:endParaRPr lang="en-ZA" sz="1200" dirty="0"/>
                    </a:p>
                  </a:txBody>
                  <a:tcPr/>
                </a:tc>
              </a:tr>
              <a:tr h="2541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energy discharge (Arcing)</a:t>
                      </a:r>
                      <a:endParaRPr lang="en-ZA" sz="1200" dirty="0"/>
                    </a:p>
                  </a:txBody>
                  <a:tcPr/>
                </a:tc>
              </a:tr>
              <a:tr h="36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DT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Combination</a:t>
                      </a:r>
                      <a:r>
                        <a:rPr lang="en-US" sz="1200" baseline="0" dirty="0" smtClean="0"/>
                        <a:t> of thermal and electrical faults</a:t>
                      </a:r>
                      <a:endParaRPr lang="en-ZA" sz="1200" dirty="0"/>
                    </a:p>
                  </a:txBody>
                  <a:tcPr/>
                </a:tc>
              </a:tr>
              <a:tr h="2541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PD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Partial discharge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10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487" y="1077990"/>
            <a:ext cx="8409515" cy="40972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b="1" dirty="0" smtClean="0"/>
              <a:t>Requirements to us the DTM</a:t>
            </a:r>
          </a:p>
          <a:p>
            <a:pPr marL="342900" indent="-342900">
              <a:buAutoNum type="arabicPeriod"/>
            </a:pPr>
            <a:r>
              <a:rPr lang="en-US" dirty="0" smtClean="0"/>
              <a:t>A problem with the transformer should exist</a:t>
            </a:r>
          </a:p>
          <a:p>
            <a:pPr marL="342900" indent="-342900">
              <a:buAutoNum type="arabicPeriod"/>
            </a:pPr>
            <a:r>
              <a:rPr lang="en-US" dirty="0" smtClean="0"/>
              <a:t>One of the hydrocarbons or hydrogen should on condition 3 or</a:t>
            </a:r>
          </a:p>
          <a:p>
            <a:pPr marL="342900" indent="-342900">
              <a:buAutoNum type="arabicPeriod"/>
            </a:pPr>
            <a:r>
              <a:rPr lang="en-US" dirty="0" smtClean="0"/>
              <a:t>At least one individual gas must be at L1 level or above</a:t>
            </a:r>
          </a:p>
          <a:p>
            <a:pPr marL="342900" indent="-342900">
              <a:buAutoNum type="arabicPeriod"/>
            </a:pPr>
            <a:r>
              <a:rPr lang="en-US" dirty="0" smtClean="0"/>
              <a:t>ABB (and the gas generation rate at G2)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Duval </a:t>
            </a:r>
            <a:r>
              <a:rPr lang="en-US" dirty="0"/>
              <a:t>Triangle Method  Continue</a:t>
            </a:r>
            <a:endParaRPr lang="en-Z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530480"/>
              </p:ext>
            </p:extLst>
          </p:nvPr>
        </p:nvGraphicFramePr>
        <p:xfrm>
          <a:off x="457200" y="3140968"/>
          <a:ext cx="3610744" cy="2478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648072"/>
                <a:gridCol w="1152128"/>
                <a:gridCol w="1224136"/>
              </a:tblGrid>
              <a:tr h="4422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 limit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G1 limits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(ppm/month)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G2 limits</a:t>
                      </a:r>
                      <a:r>
                        <a:rPr lang="en-ZA" sz="1200" baseline="0" dirty="0" smtClean="0"/>
                        <a:t> (ppm/month)</a:t>
                      </a:r>
                      <a:endParaRPr lang="en-US" sz="1200" dirty="0" smtClean="0"/>
                    </a:p>
                  </a:txBody>
                  <a:tcPr/>
                </a:tc>
              </a:tr>
              <a:tr h="265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ZA" sz="1200" dirty="0"/>
                    </a:p>
                  </a:txBody>
                  <a:tcPr/>
                </a:tc>
              </a:tr>
              <a:tr h="267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</a:t>
                      </a:r>
                      <a:endParaRPr lang="en-ZA" sz="1200" dirty="0"/>
                    </a:p>
                  </a:txBody>
                  <a:tcPr/>
                </a:tc>
              </a:tr>
              <a:tr h="278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ZA" sz="1200" dirty="0"/>
                    </a:p>
                  </a:txBody>
                  <a:tcPr/>
                </a:tc>
              </a:tr>
              <a:tr h="278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</a:t>
                      </a:r>
                      <a:endParaRPr lang="en-ZA" sz="1200" dirty="0"/>
                    </a:p>
                  </a:txBody>
                  <a:tcPr/>
                </a:tc>
              </a:tr>
              <a:tr h="278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</a:t>
                      </a:r>
                      <a:endParaRPr lang="en-ZA" sz="1200" dirty="0"/>
                    </a:p>
                  </a:txBody>
                  <a:tcPr/>
                </a:tc>
              </a:tr>
              <a:tr h="2786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350</a:t>
                      </a:r>
                      <a:endParaRPr lang="en-ZA" sz="1200" dirty="0"/>
                    </a:p>
                  </a:txBody>
                  <a:tcPr/>
                </a:tc>
              </a:tr>
              <a:tr h="358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3500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83959"/>
              </p:ext>
            </p:extLst>
          </p:nvPr>
        </p:nvGraphicFramePr>
        <p:xfrm>
          <a:off x="4421629" y="3717033"/>
          <a:ext cx="4344144" cy="1320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43"/>
                <a:gridCol w="936104"/>
                <a:gridCol w="1241445"/>
                <a:gridCol w="1368152"/>
              </a:tblGrid>
              <a:tr h="4132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correct</a:t>
                      </a:r>
                      <a:r>
                        <a:rPr lang="en-US" sz="1200" baseline="0" dirty="0" smtClean="0"/>
                        <a:t> diagnosis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unresolved diagnosis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wrong diagnosis</a:t>
                      </a:r>
                      <a:endParaRPr lang="en-ZA" sz="1200" dirty="0"/>
                    </a:p>
                  </a:txBody>
                  <a:tcPr/>
                </a:tc>
              </a:tr>
              <a:tr h="2479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KGM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</a:t>
                      </a:r>
                      <a:endParaRPr lang="en-ZA" sz="1200" dirty="0"/>
                    </a:p>
                  </a:txBody>
                  <a:tcPr/>
                </a:tc>
              </a:tr>
              <a:tr h="2479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RRM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ZA" sz="1200" dirty="0"/>
                    </a:p>
                  </a:txBody>
                  <a:tcPr/>
                </a:tc>
              </a:tr>
              <a:tr h="3150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DTM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693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	Transformer Samples Data 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464"/>
              </p:ext>
            </p:extLst>
          </p:nvPr>
        </p:nvGraphicFramePr>
        <p:xfrm>
          <a:off x="492629" y="1268760"/>
          <a:ext cx="7272808" cy="380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04056"/>
                <a:gridCol w="576064"/>
                <a:gridCol w="648072"/>
                <a:gridCol w="504056"/>
                <a:gridCol w="576064"/>
                <a:gridCol w="648072"/>
                <a:gridCol w="648072"/>
                <a:gridCol w="576064"/>
                <a:gridCol w="576064"/>
                <a:gridCol w="936104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</a:t>
                      </a:r>
                      <a:endParaRPr lang="en-ZA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Moisture</a:t>
                      </a:r>
                    </a:p>
                    <a:p>
                      <a:r>
                        <a:rPr lang="en-US" sz="1200" dirty="0" smtClean="0"/>
                        <a:t>reading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2013/11/07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55661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2014/05/06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43697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2014/11/04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2247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41555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2015/05/05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2801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49238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2015/11/04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2687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49813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2016/05/05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2560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54990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2016/11/02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52823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2017/05/04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4576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57925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2017/11/01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3197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59794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2018/05/03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58770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301</a:t>
                      </a:r>
                      <a:r>
                        <a:rPr lang="en-US" sz="1200" baseline="0" dirty="0" smtClean="0"/>
                        <a:t> 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9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c Students Review Template">
  <a:themeElements>
    <a:clrScheme name="">
      <a:dk1>
        <a:srgbClr val="003896"/>
      </a:dk1>
      <a:lt1>
        <a:srgbClr val="FFFFFF"/>
      </a:lt1>
      <a:dk2>
        <a:srgbClr val="FFFFFF"/>
      </a:dk2>
      <a:lt2>
        <a:srgbClr val="DDDDDD"/>
      </a:lt2>
      <a:accent1>
        <a:srgbClr val="003896"/>
      </a:accent1>
      <a:accent2>
        <a:srgbClr val="83725B"/>
      </a:accent2>
      <a:accent3>
        <a:srgbClr val="FFFFFF"/>
      </a:accent3>
      <a:accent4>
        <a:srgbClr val="002E7F"/>
      </a:accent4>
      <a:accent5>
        <a:srgbClr val="AAAEC9"/>
      </a:accent5>
      <a:accent6>
        <a:srgbClr val="766752"/>
      </a:accent6>
      <a:hlink>
        <a:srgbClr val="83725B"/>
      </a:hlink>
      <a:folHlink>
        <a:srgbClr val="858705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Khoro Minimum metadata" ma:contentTypeID="0x0101000D8B3899A4805C44A2FA507CBAF83E58007A63E5F34A1C904ABF73B4A044044531" ma:contentTypeVersion="3" ma:contentTypeDescription="" ma:contentTypeScope="" ma:versionID="17327965f7291ab7bae5024c4d883bde">
  <xsd:schema xmlns:xsd="http://www.w3.org/2001/XMLSchema" xmlns:xs="http://www.w3.org/2001/XMLSchema" xmlns:p="http://schemas.microsoft.com/office/2006/metadata/properties" xmlns:ns2="2c7ddca0-f18f-4514-89ec-cfc256175ba5" targetNamespace="http://schemas.microsoft.com/office/2006/metadata/properties" ma:root="true" ma:fieldsID="7a3511da6a4f6d92aec1b7a4f9927643" ns2:_="">
    <xsd:import namespace="2c7ddca0-f18f-4514-89ec-cfc256175ba5"/>
    <xsd:element name="properties">
      <xsd:complexType>
        <xsd:sequence>
          <xsd:element name="documentManagement">
            <xsd:complexType>
              <xsd:all>
                <xsd:element ref="ns2:Own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ca0-f18f-4514-89ec-cfc256175ba5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69b1b3ef-f17b-48c7-a7c8-8ad8b283852f" ContentTypeId="0x0101000D8B3899A4805C44A2FA507CBAF83E58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c7ddca0-f18f-4514-89ec-cfc256175ba5">
      <UserInfo>
        <DisplayName>Vic Pretorius</DisplayName>
        <AccountId>47</AccountId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A5974E60-4E64-4BF8-809A-803CB3F56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5548A-49CC-4DD3-97A6-ADDB7AC438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DE91D45-6C4F-4399-9B6A-D398D837D76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CA9C866-F84E-4B7A-90D2-1590EA6EFE17}">
  <ds:schemaRefs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2c7ddca0-f18f-4514-89ec-cfc256175b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Vac Students Review Template</Template>
  <TotalTime>4225</TotalTime>
  <Words>1947</Words>
  <Application>Microsoft Office PowerPoint</Application>
  <PresentationFormat>On-screen Show (4:3)</PresentationFormat>
  <Paragraphs>1001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Vac Students Review Template</vt:lpstr>
      <vt:lpstr>Diagnosis of Gassing Transformer using DGA</vt:lpstr>
      <vt:lpstr>Presentation Outline/Overview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Critical Analysis of Results</vt:lpstr>
      <vt:lpstr>           Conclusion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Student Review Electrical &amp; C&amp;I CoE</dc:title>
  <dc:creator>Tshego Cornelius</dc:creator>
  <cp:lastModifiedBy>Teboho Lekeno</cp:lastModifiedBy>
  <cp:revision>118</cp:revision>
  <dcterms:created xsi:type="dcterms:W3CDTF">2019-01-11T09:34:09Z</dcterms:created>
  <dcterms:modified xsi:type="dcterms:W3CDTF">2020-05-26T09:29:07Z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0x0101000D8B3899A4805C44A2FA507CBAF83E58007A63E5F34A1C904ABF73B4A044044531</vt:lpwstr>
  </property>
</Properties>
</file>