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291" r:id="rId6"/>
    <p:sldId id="333" r:id="rId7"/>
    <p:sldId id="311" r:id="rId8"/>
    <p:sldId id="332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18" r:id="rId20"/>
  </p:sldIdLst>
  <p:sldSz cx="9144000" cy="6858000" type="screen4x3"/>
  <p:notesSz cx="10020300" cy="6888163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30F"/>
    <a:srgbClr val="83725B"/>
    <a:srgbClr val="003896"/>
    <a:srgbClr val="B2B2B2"/>
    <a:srgbClr val="C0C0C0"/>
    <a:srgbClr val="EAEAEA"/>
    <a:srgbClr val="C97A00"/>
    <a:srgbClr val="858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7410" autoAdjust="0"/>
  </p:normalViewPr>
  <p:slideViewPr>
    <p:cSldViewPr snapToObjects="1">
      <p:cViewPr>
        <p:scale>
          <a:sx n="60" d="100"/>
          <a:sy n="60" d="100"/>
        </p:scale>
        <p:origin x="-2370" y="-726"/>
      </p:cViewPr>
      <p:guideLst>
        <p:guide orient="horz" pos="1253"/>
        <p:guide orient="horz" pos="890"/>
        <p:guide orient="horz" pos="3657"/>
        <p:guide orient="horz" pos="1752"/>
        <p:guide orient="horz" pos="4156"/>
        <p:guide orient="horz" pos="3475"/>
        <p:guide pos="5556"/>
        <p:guide pos="5420"/>
        <p:guide pos="340"/>
        <p:guide pos="576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5D2D664-703C-4AD7-8FF5-B6A829A222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04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15938"/>
            <a:ext cx="3446462" cy="2584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8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713" y="3271838"/>
            <a:ext cx="8016875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 smtClean="0"/>
              <a:t>Click to edit Master text styles</a:t>
            </a:r>
          </a:p>
          <a:p>
            <a:pPr lvl="1"/>
            <a:r>
              <a:rPr lang="en-ZA" noProof="0" smtClean="0"/>
              <a:t>Second level</a:t>
            </a:r>
          </a:p>
          <a:p>
            <a:pPr lvl="2"/>
            <a:r>
              <a:rPr lang="en-ZA" noProof="0" smtClean="0"/>
              <a:t>Third level</a:t>
            </a:r>
          </a:p>
          <a:p>
            <a:pPr lvl="3"/>
            <a:r>
              <a:rPr lang="en-ZA" noProof="0" smtClean="0"/>
              <a:t>Fourth level</a:t>
            </a:r>
          </a:p>
          <a:p>
            <a:pPr lvl="4"/>
            <a:r>
              <a:rPr lang="en-ZA" noProof="0" smtClean="0"/>
              <a:t>Fifth level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3F514B0-DCC3-4770-9789-9AB125DF305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5093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514B0-DCC3-4770-9789-9AB125DF3059}" type="slidenum">
              <a:rPr lang="en-ZA" smtClean="0"/>
              <a:pPr>
                <a:defRPr/>
              </a:pPr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7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The Outcomes are not meant to be stand-alone units to be used in an isolated nature, but to be used as a interrelated and connected set of skills that inform and support each other in the process of being a competent engineer.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514B0-DCC3-4770-9789-9AB125DF3059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198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514B0-DCC3-4770-9789-9AB125DF3059}" type="slidenum">
              <a:rPr lang="en-ZA" smtClean="0"/>
              <a:pPr>
                <a:defRPr/>
              </a:pPr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996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Competency {(a). discharge their duties to employers, clients, associates</a:t>
            </a:r>
            <a:r>
              <a:rPr lang="en-US" baseline="0" dirty="0" smtClean="0"/>
              <a:t> and the public with due care, skills &amp; </a:t>
            </a:r>
            <a:r>
              <a:rPr lang="en-US" baseline="0" dirty="0" err="1" smtClean="0"/>
              <a:t>deligence</a:t>
            </a:r>
            <a:r>
              <a:rPr lang="en-US" baseline="0" dirty="0" smtClean="0"/>
              <a:t>. (b). Do work which my training allows and within my specific category of registration. (c) adhere to norms of the profession</a:t>
            </a:r>
            <a:r>
              <a:rPr lang="en-US" dirty="0" smtClean="0"/>
              <a:t>}</a:t>
            </a:r>
          </a:p>
          <a:p>
            <a:pPr marL="228600" indent="-228600">
              <a:buAutoNum type="arabicPeriod"/>
            </a:pPr>
            <a:r>
              <a:rPr lang="en-US" dirty="0" smtClean="0"/>
              <a:t>Integrity {(a). Must engage</a:t>
            </a:r>
            <a:r>
              <a:rPr lang="en-US" baseline="0" dirty="0" smtClean="0"/>
              <a:t> in any act of dishonesty, corruption or bribery, (b) disclose conflict of interest, (c) forgery  of </a:t>
            </a:r>
            <a:r>
              <a:rPr lang="en-US" baseline="0" dirty="0" err="1" smtClean="0"/>
              <a:t>qualications</a:t>
            </a:r>
            <a:r>
              <a:rPr lang="en-US" dirty="0" smtClean="0"/>
              <a:t>}</a:t>
            </a:r>
          </a:p>
          <a:p>
            <a:pPr marL="228600" indent="-228600">
              <a:buAutoNum type="arabicPeriod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514B0-DCC3-4770-9789-9AB125DF3059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934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making</a:t>
            </a:r>
            <a:r>
              <a:rPr lang="en-US" baseline="0" dirty="0" smtClean="0"/>
              <a:t> a decision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514B0-DCC3-4770-9789-9AB125DF3059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139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 userDrawn="1"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5" name="Picture 148" descr="logo sma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1"/>
            <p:cNvSpPr>
              <a:spLocks noChangeArrowheads="1"/>
            </p:cNvSpPr>
            <p:nvPr userDrawn="1"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pic>
          <p:nvPicPr>
            <p:cNvPr id="7" name="Picture 23" descr="dd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101"/>
            <p:cNvSpPr>
              <a:spLocks noChangeArrowheads="1"/>
            </p:cNvSpPr>
            <p:nvPr userDrawn="1"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02" descr="coolers"/>
            <p:cNvSpPr>
              <a:spLocks noChangeArrowheads="1"/>
            </p:cNvSpPr>
            <p:nvPr userDrawn="1"/>
          </p:nvSpPr>
          <p:spPr bwMode="auto">
            <a:xfrm>
              <a:off x="275" y="858"/>
              <a:ext cx="1362" cy="1369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03"/>
            <p:cNvSpPr>
              <a:spLocks noChangeArrowheads="1"/>
            </p:cNvSpPr>
            <p:nvPr userDrawn="1"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04"/>
            <p:cNvSpPr>
              <a:spLocks noChangeArrowheads="1"/>
            </p:cNvSpPr>
            <p:nvPr userDrawn="1"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05"/>
            <p:cNvSpPr>
              <a:spLocks noChangeArrowheads="1"/>
            </p:cNvSpPr>
            <p:nvPr userDrawn="1"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06"/>
            <p:cNvSpPr>
              <a:spLocks noChangeArrowheads="1"/>
            </p:cNvSpPr>
            <p:nvPr userDrawn="1"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07"/>
            <p:cNvSpPr>
              <a:spLocks noChangeArrowheads="1"/>
            </p:cNvSpPr>
            <p:nvPr userDrawn="1"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08"/>
            <p:cNvSpPr>
              <a:spLocks noChangeArrowheads="1"/>
            </p:cNvSpPr>
            <p:nvPr userDrawn="1"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09"/>
            <p:cNvSpPr>
              <a:spLocks noChangeArrowheads="1"/>
            </p:cNvSpPr>
            <p:nvPr userDrawn="1"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110"/>
            <p:cNvSpPr>
              <a:spLocks noChangeArrowheads="1"/>
            </p:cNvSpPr>
            <p:nvPr userDrawn="1"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111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112"/>
            <p:cNvSpPr>
              <a:spLocks noChangeArrowheads="1"/>
            </p:cNvSpPr>
            <p:nvPr userDrawn="1"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113"/>
            <p:cNvSpPr>
              <a:spLocks noChangeArrowheads="1"/>
            </p:cNvSpPr>
            <p:nvPr userDrawn="1"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114"/>
            <p:cNvSpPr>
              <a:spLocks noChangeArrowheads="1"/>
            </p:cNvSpPr>
            <p:nvPr userDrawn="1"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115"/>
            <p:cNvSpPr>
              <a:spLocks noChangeArrowheads="1"/>
            </p:cNvSpPr>
            <p:nvPr userDrawn="1"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116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117"/>
            <p:cNvSpPr>
              <a:spLocks noChangeArrowheads="1"/>
            </p:cNvSpPr>
            <p:nvPr userDrawn="1"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118" descr="face"/>
            <p:cNvSpPr>
              <a:spLocks noChangeArrowheads="1"/>
            </p:cNvSpPr>
            <p:nvPr userDrawn="1"/>
          </p:nvSpPr>
          <p:spPr bwMode="auto">
            <a:xfrm>
              <a:off x="633" y="445"/>
              <a:ext cx="700" cy="701"/>
            </a:xfrm>
            <a:prstGeom prst="ellipse">
              <a:avLst/>
            </a:prstGeom>
            <a:blipFill dpi="0" rotWithShape="1">
              <a:blip r:embed="rId5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119"/>
            <p:cNvSpPr>
              <a:spLocks noChangeArrowheads="1"/>
            </p:cNvSpPr>
            <p:nvPr userDrawn="1"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120"/>
            <p:cNvSpPr>
              <a:spLocks noChangeArrowheads="1"/>
            </p:cNvSpPr>
            <p:nvPr userDrawn="1"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121"/>
            <p:cNvSpPr>
              <a:spLocks noChangeArrowheads="1"/>
            </p:cNvSpPr>
            <p:nvPr userDrawn="1"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122"/>
            <p:cNvSpPr>
              <a:spLocks noChangeArrowheads="1"/>
            </p:cNvSpPr>
            <p:nvPr userDrawn="1"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123"/>
            <p:cNvSpPr>
              <a:spLocks noChangeArrowheads="1"/>
            </p:cNvSpPr>
            <p:nvPr userDrawn="1"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124"/>
            <p:cNvSpPr>
              <a:spLocks noChangeArrowheads="1"/>
            </p:cNvSpPr>
            <p:nvPr userDrawn="1"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125"/>
            <p:cNvSpPr>
              <a:spLocks noChangeArrowheads="1"/>
            </p:cNvSpPr>
            <p:nvPr userDrawn="1"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126"/>
            <p:cNvSpPr>
              <a:spLocks noChangeArrowheads="1"/>
            </p:cNvSpPr>
            <p:nvPr userDrawn="1"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127"/>
            <p:cNvSpPr>
              <a:spLocks noChangeArrowheads="1"/>
            </p:cNvSpPr>
            <p:nvPr userDrawn="1"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128" descr="new smal workers"/>
            <p:cNvSpPr>
              <a:spLocks noChangeArrowheads="1"/>
            </p:cNvSpPr>
            <p:nvPr userDrawn="1"/>
          </p:nvSpPr>
          <p:spPr bwMode="auto">
            <a:xfrm>
              <a:off x="304" y="2033"/>
              <a:ext cx="1135" cy="1143"/>
            </a:xfrm>
            <a:prstGeom prst="ellipse">
              <a:avLst/>
            </a:prstGeom>
            <a:blipFill dpi="0" rotWithShape="1">
              <a:blip r:embed="rId6">
                <a:lum contrast="12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129"/>
            <p:cNvSpPr>
              <a:spLocks noChangeArrowheads="1"/>
            </p:cNvSpPr>
            <p:nvPr userDrawn="1"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7" name="Oval 130"/>
            <p:cNvSpPr>
              <a:spLocks noChangeArrowheads="1"/>
            </p:cNvSpPr>
            <p:nvPr userDrawn="1"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8" name="Oval 131"/>
            <p:cNvSpPr>
              <a:spLocks noChangeArrowheads="1"/>
            </p:cNvSpPr>
            <p:nvPr userDrawn="1"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9" name="Oval 132"/>
            <p:cNvSpPr>
              <a:spLocks noChangeArrowheads="1"/>
            </p:cNvSpPr>
            <p:nvPr userDrawn="1"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0" name="Oval 133"/>
            <p:cNvSpPr>
              <a:spLocks noChangeArrowheads="1"/>
            </p:cNvSpPr>
            <p:nvPr userDrawn="1"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1" name="Oval 134"/>
            <p:cNvSpPr>
              <a:spLocks noChangeArrowheads="1"/>
            </p:cNvSpPr>
            <p:nvPr userDrawn="1"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2" name="Oval 135"/>
            <p:cNvSpPr>
              <a:spLocks noChangeArrowheads="1"/>
            </p:cNvSpPr>
            <p:nvPr userDrawn="1"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3" name="Oval 136"/>
            <p:cNvSpPr>
              <a:spLocks noChangeArrowheads="1"/>
            </p:cNvSpPr>
            <p:nvPr userDrawn="1"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4" name="Oval 137"/>
            <p:cNvSpPr>
              <a:spLocks noChangeArrowheads="1"/>
            </p:cNvSpPr>
            <p:nvPr userDrawn="1"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5" name="Oval 138" descr="boom"/>
            <p:cNvSpPr>
              <a:spLocks noChangeArrowheads="1"/>
            </p:cNvSpPr>
            <p:nvPr userDrawn="1"/>
          </p:nvSpPr>
          <p:spPr bwMode="auto">
            <a:xfrm>
              <a:off x="638" y="3018"/>
              <a:ext cx="949" cy="957"/>
            </a:xfrm>
            <a:prstGeom prst="ellipse">
              <a:avLst/>
            </a:prstGeom>
            <a:blipFill dpi="0" rotWithShape="1">
              <a:blip r:embed="rId7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6" name="Oval 139"/>
            <p:cNvSpPr>
              <a:spLocks noChangeArrowheads="1"/>
            </p:cNvSpPr>
            <p:nvPr userDrawn="1"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7" name="Oval 140"/>
            <p:cNvSpPr>
              <a:spLocks noChangeArrowheads="1"/>
            </p:cNvSpPr>
            <p:nvPr userDrawn="1"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8" name="Oval 141"/>
            <p:cNvSpPr>
              <a:spLocks noChangeArrowheads="1"/>
            </p:cNvSpPr>
            <p:nvPr userDrawn="1"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59113" y="3271838"/>
            <a:ext cx="5545137" cy="676275"/>
          </a:xfrm>
        </p:spPr>
        <p:txBody>
          <a:bodyPr anchor="b"/>
          <a:lstStyle>
            <a:lvl1pPr>
              <a:defRPr>
                <a:solidFill>
                  <a:srgbClr val="003896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ZA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092575"/>
            <a:ext cx="5545137" cy="222091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83725B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ZA" noProof="0" smtClean="0"/>
          </a:p>
        </p:txBody>
      </p:sp>
    </p:spTree>
    <p:extLst>
      <p:ext uri="{BB962C8B-B14F-4D97-AF65-F5344CB8AC3E}">
        <p14:creationId xmlns:p14="http://schemas.microsoft.com/office/powerpoint/2010/main" val="317703975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F98D4-4229-444F-964B-26B09C4B281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80785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66688"/>
            <a:ext cx="2093913" cy="6315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166688"/>
            <a:ext cx="6132512" cy="6315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A62C-F830-46AA-9F5D-2A77E5A02E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954056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6563" y="166688"/>
            <a:ext cx="8378825" cy="6315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51275" y="6453188"/>
            <a:ext cx="1008063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31048-D90A-430E-96B1-6DB480279ED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796872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294FF-9BB9-4EE7-BBDD-374D2EE6265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1039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FC21E-2320-4424-B6A0-4F677B21A88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822167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436688"/>
            <a:ext cx="4113212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436688"/>
            <a:ext cx="41132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EA7BB-FCF0-4BEA-8D46-B7E251D02D18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498812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80BA3-F13E-47A3-9EB1-A51AA6588B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540812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AF20-F498-4F11-9A8E-2C86028BD17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16128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F8A8A-58B4-41F6-8395-DC3686EAC8C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83364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23F8A-D13E-436D-B166-F51F3F2B72A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219861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705E-2176-4075-98D4-84D3783F045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369643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3" descr="logo 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341313"/>
            <a:ext cx="1173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7" descr="topsoli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914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66688"/>
            <a:ext cx="65198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436688"/>
            <a:ext cx="8378825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ZA" altLang="en-US" smtClean="0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1738313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4300" y="6453188"/>
            <a:ext cx="9350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fld id="{A5B23574-C3EE-4A6B-8CB3-D5256AECCE04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6700" indent="-266700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2000">
          <a:solidFill>
            <a:srgbClr val="003896"/>
          </a:solidFill>
          <a:latin typeface="+mn-lt"/>
          <a:ea typeface="+mn-ea"/>
          <a:cs typeface="+mn-cs"/>
        </a:defRPr>
      </a:lvl1pPr>
      <a:lvl2pPr marL="717550" indent="-271463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>
          <a:solidFill>
            <a:srgbClr val="003896"/>
          </a:solidFill>
          <a:latin typeface="+mn-lt"/>
          <a:cs typeface="+mn-cs"/>
        </a:defRPr>
      </a:lvl2pPr>
      <a:lvl3pPr marL="107632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600">
          <a:solidFill>
            <a:srgbClr val="003896"/>
          </a:solidFill>
          <a:latin typeface="+mn-lt"/>
          <a:cs typeface="+mn-cs"/>
        </a:defRPr>
      </a:lvl3pPr>
      <a:lvl4pPr marL="1435100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4pPr>
      <a:lvl5pPr marL="17938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5pPr>
      <a:lvl6pPr marL="22510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6pPr>
      <a:lvl7pPr marL="27082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7pPr>
      <a:lvl8pPr marL="31654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8pPr>
      <a:lvl9pPr marL="36226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0591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8435" name="Group 162"/>
          <p:cNvGrpSpPr>
            <a:grpSpLocks/>
          </p:cNvGrpSpPr>
          <p:nvPr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18491" name="Picture 23" descr="d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92" name="Rectangle 91"/>
            <p:cNvSpPr>
              <a:spLocks noChangeArrowheads="1"/>
            </p:cNvSpPr>
            <p:nvPr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18493" name="Picture 161" descr="logo 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6" name="Group 155"/>
          <p:cNvGrpSpPr>
            <a:grpSpLocks/>
          </p:cNvGrpSpPr>
          <p:nvPr/>
        </p:nvGrpSpPr>
        <p:grpSpPr bwMode="auto">
          <a:xfrm>
            <a:off x="257175" y="1201738"/>
            <a:ext cx="2482850" cy="2444750"/>
            <a:chOff x="162" y="757"/>
            <a:chExt cx="1564" cy="1540"/>
          </a:xfrm>
        </p:grpSpPr>
        <p:sp>
          <p:nvSpPr>
            <p:cNvPr id="18486" name="Oval 101"/>
            <p:cNvSpPr>
              <a:spLocks noChangeArrowheads="1"/>
            </p:cNvSpPr>
            <p:nvPr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7" name="Oval 103"/>
            <p:cNvSpPr>
              <a:spLocks noChangeArrowheads="1"/>
            </p:cNvSpPr>
            <p:nvPr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8" name="Oval 104"/>
            <p:cNvSpPr>
              <a:spLocks noChangeArrowheads="1"/>
            </p:cNvSpPr>
            <p:nvPr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9" name="Oval 105"/>
            <p:cNvSpPr>
              <a:spLocks noChangeArrowheads="1"/>
            </p:cNvSpPr>
            <p:nvPr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90" name="Oval 106"/>
            <p:cNvSpPr>
              <a:spLocks noChangeArrowheads="1"/>
            </p:cNvSpPr>
            <p:nvPr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62" name="Oval 102"/>
          <p:cNvSpPr>
            <a:spLocks noChangeArrowheads="1"/>
          </p:cNvSpPr>
          <p:nvPr/>
        </p:nvSpPr>
        <p:spPr bwMode="auto">
          <a:xfrm>
            <a:off x="436563" y="1362075"/>
            <a:ext cx="2162175" cy="217328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6" b="-166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1000" dirty="0"/>
          </a:p>
        </p:txBody>
      </p:sp>
      <p:grpSp>
        <p:nvGrpSpPr>
          <p:cNvPr id="18440" name="Group 156"/>
          <p:cNvGrpSpPr>
            <a:grpSpLocks/>
          </p:cNvGrpSpPr>
          <p:nvPr/>
        </p:nvGrpSpPr>
        <p:grpSpPr bwMode="auto">
          <a:xfrm>
            <a:off x="171450" y="1201738"/>
            <a:ext cx="2643188" cy="2493962"/>
            <a:chOff x="108" y="757"/>
            <a:chExt cx="1665" cy="1571"/>
          </a:xfrm>
        </p:grpSpPr>
        <p:sp>
          <p:nvSpPr>
            <p:cNvPr id="18483" name="Oval 107"/>
            <p:cNvSpPr>
              <a:spLocks noChangeArrowheads="1"/>
            </p:cNvSpPr>
            <p:nvPr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4" name="Oval 108"/>
            <p:cNvSpPr>
              <a:spLocks noChangeArrowheads="1"/>
            </p:cNvSpPr>
            <p:nvPr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5" name="Oval 109"/>
            <p:cNvSpPr>
              <a:spLocks noChangeArrowheads="1"/>
            </p:cNvSpPr>
            <p:nvPr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1" name="Group 146"/>
          <p:cNvGrpSpPr>
            <a:grpSpLocks/>
          </p:cNvGrpSpPr>
          <p:nvPr/>
        </p:nvGrpSpPr>
        <p:grpSpPr bwMode="auto">
          <a:xfrm>
            <a:off x="912813" y="620713"/>
            <a:ext cx="1284287" cy="1260475"/>
            <a:chOff x="575" y="391"/>
            <a:chExt cx="809" cy="794"/>
          </a:xfrm>
        </p:grpSpPr>
        <p:sp>
          <p:nvSpPr>
            <p:cNvPr id="18475" name="Oval 147"/>
            <p:cNvSpPr>
              <a:spLocks noChangeArrowheads="1"/>
            </p:cNvSpPr>
            <p:nvPr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6" name="Oval 148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7" name="Oval 149"/>
            <p:cNvSpPr>
              <a:spLocks noChangeArrowheads="1"/>
            </p:cNvSpPr>
            <p:nvPr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8" name="Oval 150"/>
            <p:cNvSpPr>
              <a:spLocks noChangeArrowheads="1"/>
            </p:cNvSpPr>
            <p:nvPr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9" name="Oval 151"/>
            <p:cNvSpPr>
              <a:spLocks noChangeArrowheads="1"/>
            </p:cNvSpPr>
            <p:nvPr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0" name="Oval 152"/>
            <p:cNvSpPr>
              <a:spLocks noChangeArrowheads="1"/>
            </p:cNvSpPr>
            <p:nvPr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1" name="Oval 153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2" name="Oval 154"/>
            <p:cNvSpPr>
              <a:spLocks noChangeArrowheads="1"/>
            </p:cNvSpPr>
            <p:nvPr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2" name="Oval 118"/>
          <p:cNvSpPr>
            <a:spLocks noChangeArrowheads="1"/>
          </p:cNvSpPr>
          <p:nvPr/>
        </p:nvSpPr>
        <p:spPr bwMode="auto">
          <a:xfrm>
            <a:off x="1004888" y="706438"/>
            <a:ext cx="1111250" cy="111283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600">
              <a:solidFill>
                <a:schemeClr val="tx1"/>
              </a:solidFill>
            </a:endParaRPr>
          </a:p>
        </p:txBody>
      </p:sp>
      <p:grpSp>
        <p:nvGrpSpPr>
          <p:cNvPr id="18443" name="Group 145"/>
          <p:cNvGrpSpPr>
            <a:grpSpLocks/>
          </p:cNvGrpSpPr>
          <p:nvPr/>
        </p:nvGrpSpPr>
        <p:grpSpPr bwMode="auto">
          <a:xfrm>
            <a:off x="863600" y="620713"/>
            <a:ext cx="1370013" cy="1284287"/>
            <a:chOff x="544" y="391"/>
            <a:chExt cx="863" cy="809"/>
          </a:xfrm>
        </p:grpSpPr>
        <p:sp>
          <p:nvSpPr>
            <p:cNvPr id="18472" name="Oval 119"/>
            <p:cNvSpPr>
              <a:spLocks noChangeArrowheads="1"/>
            </p:cNvSpPr>
            <p:nvPr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3" name="Oval 120"/>
            <p:cNvSpPr>
              <a:spLocks noChangeArrowheads="1"/>
            </p:cNvSpPr>
            <p:nvPr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4" name="Oval 121"/>
            <p:cNvSpPr>
              <a:spLocks noChangeArrowheads="1"/>
            </p:cNvSpPr>
            <p:nvPr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4" name="Group 157"/>
          <p:cNvGrpSpPr>
            <a:grpSpLocks/>
          </p:cNvGrpSpPr>
          <p:nvPr/>
        </p:nvGrpSpPr>
        <p:grpSpPr bwMode="auto">
          <a:xfrm>
            <a:off x="331788" y="3090863"/>
            <a:ext cx="2074862" cy="2038350"/>
            <a:chOff x="209" y="1947"/>
            <a:chExt cx="1307" cy="1284"/>
          </a:xfrm>
        </p:grpSpPr>
        <p:sp>
          <p:nvSpPr>
            <p:cNvPr id="18466" name="Oval 122"/>
            <p:cNvSpPr>
              <a:spLocks noChangeArrowheads="1"/>
            </p:cNvSpPr>
            <p:nvPr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7" name="Oval 123"/>
            <p:cNvSpPr>
              <a:spLocks noChangeArrowheads="1"/>
            </p:cNvSpPr>
            <p:nvPr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8" name="Oval 124"/>
            <p:cNvSpPr>
              <a:spLocks noChangeArrowheads="1"/>
            </p:cNvSpPr>
            <p:nvPr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9" name="Oval 125"/>
            <p:cNvSpPr>
              <a:spLocks noChangeArrowheads="1"/>
            </p:cNvSpPr>
            <p:nvPr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0" name="Oval 126"/>
            <p:cNvSpPr>
              <a:spLocks noChangeArrowheads="1"/>
            </p:cNvSpPr>
            <p:nvPr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1" name="Oval 127"/>
            <p:cNvSpPr>
              <a:spLocks noChangeArrowheads="1"/>
            </p:cNvSpPr>
            <p:nvPr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5" name="Oval 128"/>
          <p:cNvSpPr>
            <a:spLocks noChangeArrowheads="1"/>
          </p:cNvSpPr>
          <p:nvPr/>
        </p:nvSpPr>
        <p:spPr bwMode="auto">
          <a:xfrm>
            <a:off x="482600" y="3227388"/>
            <a:ext cx="1801813" cy="1814512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C0C0C0"/>
              </a:solidFill>
            </a:endParaRPr>
          </a:p>
        </p:txBody>
      </p:sp>
      <p:grpSp>
        <p:nvGrpSpPr>
          <p:cNvPr id="18446" name="Group 158"/>
          <p:cNvGrpSpPr>
            <a:grpSpLocks/>
          </p:cNvGrpSpPr>
          <p:nvPr/>
        </p:nvGrpSpPr>
        <p:grpSpPr bwMode="auto">
          <a:xfrm>
            <a:off x="257175" y="3090863"/>
            <a:ext cx="2211388" cy="2087562"/>
            <a:chOff x="162" y="1947"/>
            <a:chExt cx="1393" cy="1315"/>
          </a:xfrm>
        </p:grpSpPr>
        <p:sp>
          <p:nvSpPr>
            <p:cNvPr id="18463" name="Oval 129"/>
            <p:cNvSpPr>
              <a:spLocks noChangeArrowheads="1"/>
            </p:cNvSpPr>
            <p:nvPr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4" name="Oval 130"/>
            <p:cNvSpPr>
              <a:spLocks noChangeArrowheads="1"/>
            </p:cNvSpPr>
            <p:nvPr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5" name="Oval 131"/>
            <p:cNvSpPr>
              <a:spLocks noChangeArrowheads="1"/>
            </p:cNvSpPr>
            <p:nvPr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7" name="Group 159"/>
          <p:cNvGrpSpPr>
            <a:grpSpLocks/>
          </p:cNvGrpSpPr>
          <p:nvPr/>
        </p:nvGrpSpPr>
        <p:grpSpPr bwMode="auto">
          <a:xfrm>
            <a:off x="900113" y="4684713"/>
            <a:ext cx="1717675" cy="1692275"/>
            <a:chOff x="567" y="2951"/>
            <a:chExt cx="1082" cy="1066"/>
          </a:xfrm>
        </p:grpSpPr>
        <p:sp>
          <p:nvSpPr>
            <p:cNvPr id="18457" name="Oval 132"/>
            <p:cNvSpPr>
              <a:spLocks noChangeArrowheads="1"/>
            </p:cNvSpPr>
            <p:nvPr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8" name="Oval 133"/>
            <p:cNvSpPr>
              <a:spLocks noChangeArrowheads="1"/>
            </p:cNvSpPr>
            <p:nvPr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9" name="Oval 134"/>
            <p:cNvSpPr>
              <a:spLocks noChangeArrowheads="1"/>
            </p:cNvSpPr>
            <p:nvPr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0" name="Oval 135"/>
            <p:cNvSpPr>
              <a:spLocks noChangeArrowheads="1"/>
            </p:cNvSpPr>
            <p:nvPr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1" name="Oval 136"/>
            <p:cNvSpPr>
              <a:spLocks noChangeArrowheads="1"/>
            </p:cNvSpPr>
            <p:nvPr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2" name="Oval 137"/>
            <p:cNvSpPr>
              <a:spLocks noChangeArrowheads="1"/>
            </p:cNvSpPr>
            <p:nvPr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71" name="Oval 138"/>
          <p:cNvSpPr>
            <a:spLocks noChangeArrowheads="1"/>
          </p:cNvSpPr>
          <p:nvPr/>
        </p:nvSpPr>
        <p:spPr bwMode="auto">
          <a:xfrm>
            <a:off x="1014413" y="4791075"/>
            <a:ext cx="1506537" cy="1519238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9" r="-219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900" dirty="0">
              <a:solidFill>
                <a:srgbClr val="C0C0C0"/>
              </a:solidFill>
            </a:endParaRPr>
          </a:p>
        </p:txBody>
      </p:sp>
      <p:grpSp>
        <p:nvGrpSpPr>
          <p:cNvPr id="18451" name="Group 160"/>
          <p:cNvGrpSpPr>
            <a:grpSpLocks/>
          </p:cNvGrpSpPr>
          <p:nvPr/>
        </p:nvGrpSpPr>
        <p:grpSpPr bwMode="auto">
          <a:xfrm>
            <a:off x="838200" y="4684713"/>
            <a:ext cx="1828800" cy="1728787"/>
            <a:chOff x="528" y="2951"/>
            <a:chExt cx="1152" cy="1089"/>
          </a:xfrm>
        </p:grpSpPr>
        <p:sp>
          <p:nvSpPr>
            <p:cNvPr id="18454" name="Oval 139"/>
            <p:cNvSpPr>
              <a:spLocks noChangeArrowheads="1"/>
            </p:cNvSpPr>
            <p:nvPr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5" name="Oval 140"/>
            <p:cNvSpPr>
              <a:spLocks noChangeArrowheads="1"/>
            </p:cNvSpPr>
            <p:nvPr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6" name="Oval 141"/>
            <p:cNvSpPr>
              <a:spLocks noChangeArrowheads="1"/>
            </p:cNvSpPr>
            <p:nvPr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9" y="2492375"/>
            <a:ext cx="5789612" cy="6762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Understanding ECSA 11   		   Outcomes</a:t>
            </a:r>
          </a:p>
        </p:txBody>
      </p:sp>
      <p:sp>
        <p:nvSpPr>
          <p:cNvPr id="184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3933825"/>
            <a:ext cx="5545137" cy="22209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Presented by: Teboho Richard Lekeno</a:t>
            </a:r>
          </a:p>
          <a:p>
            <a:pPr eaLnBrk="1" hangingPunct="1"/>
            <a:r>
              <a:rPr lang="en-US" altLang="en-US" dirty="0" smtClean="0"/>
              <a:t>Date: </a:t>
            </a:r>
            <a:r>
              <a:rPr lang="en-US" altLang="en-US" dirty="0"/>
              <a:t>1</a:t>
            </a:r>
            <a:r>
              <a:rPr lang="en-US" altLang="en-US" dirty="0" smtClean="0"/>
              <a:t>9 February 2021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207" y="2564904"/>
            <a:ext cx="8193491" cy="187220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Identify applicable legal, regulatory, health and safety requirements for the engineering activity</a:t>
            </a:r>
          </a:p>
          <a:p>
            <a:pPr marL="342900" indent="-342900">
              <a:buAutoNum type="arabicPeriod"/>
            </a:pPr>
            <a:r>
              <a:rPr lang="en-US" dirty="0" smtClean="0"/>
              <a:t>Select safe and sustainable materials, components and systems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risk and apply defined, widely accepted risk management strategies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 7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265521" y="1124744"/>
            <a:ext cx="8193491" cy="53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ZA" b="1" dirty="0"/>
              <a:t>Outcome 7:- </a:t>
            </a:r>
            <a:r>
              <a:rPr lang="en-ZA" dirty="0"/>
              <a:t>Meet all legal and regulatory requirements and protect the health and safety of persons in the course of his or her </a:t>
            </a:r>
            <a:r>
              <a:rPr lang="en-ZA" i="1" dirty="0"/>
              <a:t>complex engineering activities.</a:t>
            </a:r>
            <a:endParaRPr lang="en-ZA" dirty="0"/>
          </a:p>
          <a:p>
            <a:endParaRPr lang="en-ZA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400985" y="2132856"/>
            <a:ext cx="26515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/>
              <a:t>Requirements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9991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861" y="1628800"/>
            <a:ext cx="8193491" cy="91378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keep all activities and decisions clear and within the boundaries of the Engineer’s Code of </a:t>
            </a:r>
            <a:r>
              <a:rPr lang="en-US" dirty="0" smtClean="0"/>
              <a:t>Conduct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 8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400985" y="2708920"/>
            <a:ext cx="26515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/>
              <a:t>Requirements</a:t>
            </a:r>
            <a:endParaRPr lang="en-US" dirty="0" smtClean="0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400985" y="3284984"/>
            <a:ext cx="8193491" cy="174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dirty="0" smtClean="0"/>
              <a:t>Competency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Integrity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Preserve environment &amp; public interests – environmental sustainability </a:t>
            </a:r>
            <a:endParaRPr lang="en-ZA" dirty="0" smtClean="0"/>
          </a:p>
          <a:p>
            <a:pPr marL="342900" indent="-342900">
              <a:buFontTx/>
              <a:buAutoNum type="arabicPeriod"/>
            </a:pPr>
            <a:endParaRPr lang="en-US" dirty="0" smtClean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265521" y="1097386"/>
            <a:ext cx="8193491" cy="26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ZA" b="1" dirty="0"/>
              <a:t>Outcome 8:- </a:t>
            </a:r>
            <a:r>
              <a:rPr lang="en-ZA" dirty="0"/>
              <a:t>Conduct engineering activities ethically</a:t>
            </a:r>
          </a:p>
        </p:txBody>
      </p:sp>
    </p:spTree>
    <p:extLst>
      <p:ext uri="{BB962C8B-B14F-4D97-AF65-F5344CB8AC3E}">
        <p14:creationId xmlns:p14="http://schemas.microsoft.com/office/powerpoint/2010/main" val="2910159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052" y="2708920"/>
            <a:ext cx="8193491" cy="25922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Consider several factors, some of which may not be well defined or may be unknown</a:t>
            </a:r>
          </a:p>
          <a:p>
            <a:pPr marL="342900" indent="-342900">
              <a:buAutoNum type="arabicPeriod"/>
            </a:pPr>
            <a:r>
              <a:rPr lang="en-US" dirty="0" smtClean="0"/>
              <a:t>Consider interactions and importance of factors</a:t>
            </a:r>
          </a:p>
          <a:p>
            <a:pPr marL="342900" indent="-342900">
              <a:buAutoNum type="arabicPeriod"/>
            </a:pPr>
            <a:r>
              <a:rPr lang="en-US" dirty="0" smtClean="0"/>
              <a:t>Foresee consequences of actions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Evaluate a situation in the absence of full evidence</a:t>
            </a:r>
          </a:p>
          <a:p>
            <a:pPr marL="342900" indent="-342900">
              <a:buAutoNum type="arabicPeriod"/>
            </a:pPr>
            <a:r>
              <a:rPr lang="en-US" dirty="0" smtClean="0"/>
              <a:t>Draw on experience and knowledge</a:t>
            </a:r>
          </a:p>
          <a:p>
            <a:pPr marL="342900" indent="-342900">
              <a:buAutoNum type="arabicPeriod"/>
            </a:pPr>
            <a:r>
              <a:rPr lang="en-US" dirty="0" smtClean="0"/>
              <a:t>Justify judgments on risk associated with decisions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 9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265521" y="1097386"/>
            <a:ext cx="8193491" cy="26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ZA" b="1" dirty="0"/>
              <a:t>Outcome 9:- </a:t>
            </a:r>
            <a:r>
              <a:rPr lang="en-ZA" dirty="0"/>
              <a:t>Exercise sound judgement in the course of </a:t>
            </a:r>
            <a:r>
              <a:rPr lang="en-ZA" i="1" dirty="0"/>
              <a:t>complex engineering activities.</a:t>
            </a:r>
            <a:endParaRPr lang="en-ZA" dirty="0"/>
          </a:p>
          <a:p>
            <a:endParaRPr lang="en-ZA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265521" y="2237999"/>
            <a:ext cx="26515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/>
              <a:t>Requirements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181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028" y="2924944"/>
            <a:ext cx="8193491" cy="216024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Demonstrate professional approach at all times: competency (11 outcomes)</a:t>
            </a:r>
          </a:p>
          <a:p>
            <a:pPr marL="342900" indent="-342900">
              <a:buAutoNum type="arabicPeriod"/>
            </a:pPr>
            <a:r>
              <a:rPr lang="en-US" dirty="0" smtClean="0"/>
              <a:t>Have due regards to social, environmental and sustainable development considerations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Seek advice from responsible authority on any matter considered to be outside area of competence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decisions and take responsibility for work output.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13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 10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265521" y="1097386"/>
            <a:ext cx="8193491" cy="26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ZA" b="1" dirty="0"/>
              <a:t>Outcome 10:- </a:t>
            </a:r>
            <a:r>
              <a:rPr lang="en-ZA" dirty="0"/>
              <a:t>Be responsible for making decisions on part or all of </a:t>
            </a:r>
            <a:r>
              <a:rPr lang="en-ZA" i="1" dirty="0"/>
              <a:t>complex engineering activities.</a:t>
            </a:r>
            <a:endParaRPr lang="en-ZA" dirty="0"/>
          </a:p>
          <a:p>
            <a:endParaRPr lang="en-ZA" dirty="0"/>
          </a:p>
          <a:p>
            <a:r>
              <a:rPr lang="en-US" dirty="0" smtClean="0"/>
              <a:t>This outcome combines all the other outcomes</a:t>
            </a:r>
            <a:endParaRPr lang="en-ZA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265521" y="2404782"/>
            <a:ext cx="26515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/>
              <a:t>Requirements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7834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521" y="4637558"/>
            <a:ext cx="8193491" cy="174377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ZA" dirty="0" smtClean="0"/>
              <a:t>Candidate to progressively </a:t>
            </a:r>
            <a:r>
              <a:rPr lang="en-ZA" dirty="0"/>
              <a:t>perform more demanding work and handle more </a:t>
            </a:r>
            <a:r>
              <a:rPr lang="en-ZA" dirty="0" smtClean="0"/>
              <a:t>responsibility</a:t>
            </a:r>
          </a:p>
          <a:p>
            <a:pPr marL="342900" indent="-342900">
              <a:buAutoNum type="arabicPeriod"/>
            </a:pPr>
            <a:r>
              <a:rPr lang="en-ZA" dirty="0"/>
              <a:t>After the training the candidate should be on the position of doing work done by registered individual but under the supervision of the registered </a:t>
            </a:r>
            <a:r>
              <a:rPr lang="en-ZA" dirty="0" smtClean="0"/>
              <a:t>individual</a:t>
            </a:r>
          </a:p>
          <a:p>
            <a:pPr marL="342900" indent="-342900">
              <a:buAutoNum type="arabicPeriod"/>
            </a:pPr>
            <a:r>
              <a:rPr lang="en-ZA" dirty="0"/>
              <a:t>Degree of responsibility should be used by candidates to measure their </a:t>
            </a:r>
            <a:r>
              <a:rPr lang="en-ZA" dirty="0" smtClean="0"/>
              <a:t>progress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 11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265521" y="4231638"/>
            <a:ext cx="26515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/>
              <a:t>Requirements</a:t>
            </a:r>
            <a:endParaRPr lang="en-US" dirty="0" smtClean="0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417920" y="1772816"/>
            <a:ext cx="819349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Outcome 11 ensures that the engineer maintains and enhances his/her knowledge, skills and keeps up-to-date</a:t>
            </a:r>
          </a:p>
          <a:p>
            <a:pPr marL="342900" indent="-342900">
              <a:buAutoNum type="arabicPeriod"/>
            </a:pPr>
            <a:endParaRPr lang="en-ZA" dirty="0" smtClean="0"/>
          </a:p>
          <a:p>
            <a:endParaRPr lang="en-US" dirty="0" smtClean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265521" y="1097386"/>
            <a:ext cx="8193491" cy="60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ZA" b="1" dirty="0"/>
              <a:t>Outcome 11:-</a:t>
            </a:r>
            <a:r>
              <a:rPr lang="en-ZA" dirty="0"/>
              <a:t>Undertake professional development activities sufficient to maintain and extend his or her competence.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417921" y="2636912"/>
            <a:ext cx="819349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lnSpc>
                <a:spcPct val="50000"/>
              </a:lnSpc>
              <a:buAutoNum type="arabicPeriod"/>
            </a:pPr>
            <a:r>
              <a:rPr lang="en-US" dirty="0" smtClean="0"/>
              <a:t>Plan own professional development strategy</a:t>
            </a:r>
          </a:p>
          <a:p>
            <a:pPr marL="342900" indent="-342900">
              <a:lnSpc>
                <a:spcPct val="50000"/>
              </a:lnSpc>
              <a:buAutoNum type="arabicPeriod"/>
            </a:pPr>
            <a:r>
              <a:rPr lang="en-US" dirty="0" smtClean="0"/>
              <a:t>Select appropriate professional development activities</a:t>
            </a:r>
          </a:p>
          <a:p>
            <a:pPr marL="342900" indent="-342900">
              <a:lnSpc>
                <a:spcPct val="50000"/>
              </a:lnSpc>
              <a:buAutoNum type="arabicPeriod"/>
            </a:pPr>
            <a:r>
              <a:rPr lang="en-US" dirty="0"/>
              <a:t>Keeping record of professional development strategy and activities </a:t>
            </a:r>
            <a:endParaRPr lang="en-US" dirty="0" smtClean="0"/>
          </a:p>
          <a:p>
            <a:pPr marL="342900" indent="-342900">
              <a:lnSpc>
                <a:spcPct val="50000"/>
              </a:lnSpc>
              <a:buAutoNum type="arabicPeriod"/>
            </a:pPr>
            <a:r>
              <a:rPr lang="en-ZA" dirty="0"/>
              <a:t>Displaying independent learning </a:t>
            </a:r>
            <a:r>
              <a:rPr lang="en-ZA" dirty="0" smtClean="0"/>
              <a:t>ability</a:t>
            </a:r>
          </a:p>
          <a:p>
            <a:pPr marL="342900" indent="-342900">
              <a:lnSpc>
                <a:spcPct val="50000"/>
              </a:lnSpc>
              <a:buAutoNum type="arabicPeriod"/>
            </a:pPr>
            <a:r>
              <a:rPr lang="en-ZA" dirty="0"/>
              <a:t>Completing professional development activities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27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 smtClean="0"/>
              <a:t>     Thank You </a:t>
            </a:r>
            <a:endParaRPr lang="en-ZA" sz="8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 February 2021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6393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949" y="1435101"/>
            <a:ext cx="8193491" cy="91378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8949" y="244787"/>
            <a:ext cx="8120063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Complex Engineering Problem 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82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949" y="1435101"/>
            <a:ext cx="8193491" cy="91378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Outcomes are not meant to be </a:t>
            </a:r>
            <a:r>
              <a:rPr lang="en-US" dirty="0" smtClean="0"/>
              <a:t>stand-alone units</a:t>
            </a:r>
          </a:p>
          <a:p>
            <a:pPr marL="342900" indent="-342900">
              <a:buAutoNum type="arabicPeriod"/>
            </a:pPr>
            <a:r>
              <a:rPr lang="en-US" dirty="0"/>
              <a:t>Each Outcome draws from the others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8949" y="188640"/>
            <a:ext cx="8120063" cy="59092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		     Outcomes 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220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228" y="4725144"/>
            <a:ext cx="8193491" cy="137275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Demonstration of complex </a:t>
            </a:r>
            <a:r>
              <a:rPr lang="en-US" dirty="0" smtClean="0"/>
              <a:t>engineering </a:t>
            </a:r>
            <a:r>
              <a:rPr lang="en-US" dirty="0" smtClean="0"/>
              <a:t>problem solving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Show understanding of the problem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sound engineering decision 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 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264229" y="4293096"/>
            <a:ext cx="26515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/>
              <a:t>Requirements</a:t>
            </a:r>
            <a:endParaRPr lang="en-US" dirty="0" smtClean="0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318684" y="1097386"/>
            <a:ext cx="8193491" cy="33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ZA" b="1" dirty="0"/>
              <a:t>Outcome 1:- </a:t>
            </a:r>
            <a:r>
              <a:rPr lang="en-ZA" dirty="0"/>
              <a:t>Define, investigate and analyse </a:t>
            </a:r>
            <a:r>
              <a:rPr lang="en-ZA" i="1" dirty="0"/>
              <a:t>complex engineering problems.</a:t>
            </a:r>
            <a:endParaRPr lang="en-ZA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2144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84" y="1097386"/>
            <a:ext cx="8193491" cy="337715"/>
          </a:xfrm>
        </p:spPr>
        <p:txBody>
          <a:bodyPr/>
          <a:lstStyle/>
          <a:p>
            <a:r>
              <a:rPr lang="en-ZA" b="1" dirty="0"/>
              <a:t>Outcome 2:- </a:t>
            </a:r>
            <a:r>
              <a:rPr lang="en-ZA" dirty="0"/>
              <a:t>Design or develop solutions to </a:t>
            </a:r>
            <a:r>
              <a:rPr lang="en-ZA" i="1" dirty="0"/>
              <a:t>complex engineering problems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 2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460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949" y="1700808"/>
            <a:ext cx="8193491" cy="360040"/>
          </a:xfrm>
        </p:spPr>
        <p:txBody>
          <a:bodyPr/>
          <a:lstStyle/>
          <a:p>
            <a:r>
              <a:rPr lang="en-US" dirty="0" smtClean="0"/>
              <a:t>Normally demonstrated in during design, investigation or operation.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 3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318684" y="1097386"/>
            <a:ext cx="8193491" cy="33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ZA" b="1" dirty="0"/>
              <a:t>Outcome 3:- </a:t>
            </a:r>
            <a:r>
              <a:rPr lang="en-ZA" dirty="0"/>
              <a:t>Comprehend and apply advanced knowledge: principles, specialist knowledge, jurisdictional and local knowledge</a:t>
            </a:r>
            <a:endParaRPr lang="en-US" dirty="0" smtClean="0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318684" y="2101863"/>
            <a:ext cx="26515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/>
              <a:t>Steps/Requirements</a:t>
            </a:r>
            <a:endParaRPr lang="en-US" dirty="0" smtClean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323528" y="2533910"/>
            <a:ext cx="8352928" cy="226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Mastery of engineering principles, practice  and technologies in practice area</a:t>
            </a:r>
          </a:p>
          <a:p>
            <a:pPr marL="342900" indent="-342900">
              <a:buAutoNum type="arabicPeriod"/>
            </a:pPr>
            <a:r>
              <a:rPr lang="en-US" dirty="0" smtClean="0"/>
              <a:t>Application of general and underpinning engineering knowledge to support analysis and give insight</a:t>
            </a:r>
          </a:p>
          <a:p>
            <a:pPr marL="342900" indent="-342900">
              <a:buAutoNum type="arabicPeriod"/>
            </a:pPr>
            <a:r>
              <a:rPr lang="en-US" dirty="0" smtClean="0"/>
              <a:t>Uses first principles analytical &amp; approach building models as required</a:t>
            </a:r>
          </a:p>
          <a:p>
            <a:pPr marL="342900" indent="-342900">
              <a:buAutoNum type="arabicPeriod"/>
            </a:pPr>
            <a:r>
              <a:rPr lang="en-US" dirty="0" smtClean="0"/>
              <a:t>Display working knowledge of areas that interact with the practice are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Apply related knowledge: financial, statutory, safety, management</a:t>
            </a:r>
          </a:p>
        </p:txBody>
      </p:sp>
    </p:spTree>
    <p:extLst>
      <p:ext uri="{BB962C8B-B14F-4D97-AF65-F5344CB8AC3E}">
        <p14:creationId xmlns:p14="http://schemas.microsoft.com/office/powerpoint/2010/main" val="24276022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521" y="1097386"/>
            <a:ext cx="8193491" cy="337715"/>
          </a:xfrm>
        </p:spPr>
        <p:txBody>
          <a:bodyPr/>
          <a:lstStyle/>
          <a:p>
            <a:r>
              <a:rPr lang="en-ZA" b="1" dirty="0"/>
              <a:t>Outcome 4:- </a:t>
            </a:r>
            <a:r>
              <a:rPr lang="en-ZA" dirty="0"/>
              <a:t>Manage part or all of one or more </a:t>
            </a:r>
            <a:r>
              <a:rPr lang="en-ZA" i="1" dirty="0"/>
              <a:t>complex engineering activities</a:t>
            </a:r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 4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670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302" y="2247068"/>
            <a:ext cx="8193491" cy="237626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Write </a:t>
            </a:r>
            <a:r>
              <a:rPr lang="en-US" dirty="0" smtClean="0"/>
              <a:t>clear, </a:t>
            </a:r>
            <a:r>
              <a:rPr lang="en-US" dirty="0"/>
              <a:t>effective, technically</a:t>
            </a:r>
            <a:r>
              <a:rPr lang="en-US" dirty="0" smtClean="0"/>
              <a:t>, </a:t>
            </a:r>
            <a:r>
              <a:rPr lang="en-US" dirty="0"/>
              <a:t>and editorially correct communication </a:t>
            </a:r>
            <a:r>
              <a:rPr lang="en-US" dirty="0" smtClean="0"/>
              <a:t>which meets user </a:t>
            </a:r>
            <a:r>
              <a:rPr lang="en-US" dirty="0"/>
              <a:t>requirements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 &amp; evaluate technical &amp; legal matter</a:t>
            </a:r>
          </a:p>
          <a:p>
            <a:pPr marL="342900" indent="-342900">
              <a:buAutoNum type="arabicPeriod"/>
            </a:pPr>
            <a:r>
              <a:rPr lang="en-US" dirty="0" smtClean="0"/>
              <a:t>Should receive instructions &amp; ensure correct interpretation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Issue clear instructions using appropriate language &amp; communication aid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oral presentation using structure, style, language &amp; supporting documents appropriate to audience &amp; purpose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 5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265521" y="1097386"/>
            <a:ext cx="8193491" cy="33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ZA" b="1" dirty="0"/>
              <a:t>Outcome 5:- </a:t>
            </a:r>
            <a:r>
              <a:rPr lang="en-ZA" dirty="0"/>
              <a:t>Communicate clearly with others in the course of his or her engineering activities.</a:t>
            </a:r>
          </a:p>
          <a:p>
            <a:endParaRPr lang="en-ZA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425302" y="1815020"/>
            <a:ext cx="26515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/>
              <a:t>Steps/Requirements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4718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921" y="1772816"/>
            <a:ext cx="8193491" cy="432048"/>
          </a:xfrm>
        </p:spPr>
        <p:txBody>
          <a:bodyPr/>
          <a:lstStyle/>
          <a:p>
            <a:r>
              <a:rPr lang="en-US" dirty="0" smtClean="0"/>
              <a:t>This outcome is usually displayed in the course of analysis and solution of problems.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dirty="0" smtClean="0"/>
              <a:t>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9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Outcome 6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265521" y="1097386"/>
            <a:ext cx="8193491" cy="53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30000"/>
              </a:spcBef>
              <a:buClrTx/>
              <a:defRPr/>
            </a:pPr>
            <a:r>
              <a:rPr lang="en-ZA" b="1" dirty="0">
                <a:solidFill>
                  <a:schemeClr val="tx1"/>
                </a:solidFill>
                <a:latin typeface="Arial" charset="0"/>
                <a:cs typeface="Arial" charset="0"/>
              </a:rPr>
              <a:t>Outcome 6:- </a:t>
            </a:r>
            <a:r>
              <a:rPr lang="en-ZA" dirty="0">
                <a:solidFill>
                  <a:schemeClr val="tx1"/>
                </a:solidFill>
                <a:latin typeface="Arial" charset="0"/>
                <a:cs typeface="Arial" charset="0"/>
              </a:rPr>
              <a:t>Recognise and address the reasonably foreseeable social, cultural and environmental effects of </a:t>
            </a:r>
            <a:r>
              <a:rPr lang="en-ZA" i="1" dirty="0">
                <a:solidFill>
                  <a:schemeClr val="tx1"/>
                </a:solidFill>
                <a:latin typeface="Arial" charset="0"/>
                <a:cs typeface="Arial" charset="0"/>
              </a:rPr>
              <a:t>complex engineering activities.</a:t>
            </a:r>
            <a:endParaRPr lang="en-ZA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ZA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457200" y="2886071"/>
            <a:ext cx="8193491" cy="274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Identification of interested and affected parties and their expectations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Identification of  interactions between technical and social, cultural and environmental factors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Identification of environmental impact of the engineering activity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Identification of sustainability issues</a:t>
            </a:r>
          </a:p>
          <a:p>
            <a:pPr marL="342900" indent="-342900">
              <a:buAutoNum type="arabicPeriod"/>
            </a:pPr>
            <a:r>
              <a:rPr lang="en-US" dirty="0" smtClean="0"/>
              <a:t>Proposition and evaluation of measures to mitigate negative effects on engineering activity </a:t>
            </a:r>
          </a:p>
          <a:p>
            <a:pPr marL="342900" indent="-342900">
              <a:buAutoNum type="arabicPeriod"/>
            </a:pPr>
            <a:r>
              <a:rPr lang="en-US" dirty="0" smtClean="0"/>
              <a:t>Communicate with stakeholders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441434" y="2454023"/>
            <a:ext cx="26515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/>
              <a:t>Requirements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8238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c Students Review Template">
  <a:themeElements>
    <a:clrScheme name="">
      <a:dk1>
        <a:srgbClr val="003896"/>
      </a:dk1>
      <a:lt1>
        <a:srgbClr val="FFFFFF"/>
      </a:lt1>
      <a:dk2>
        <a:srgbClr val="FFFFFF"/>
      </a:dk2>
      <a:lt2>
        <a:srgbClr val="DDDDDD"/>
      </a:lt2>
      <a:accent1>
        <a:srgbClr val="003896"/>
      </a:accent1>
      <a:accent2>
        <a:srgbClr val="83725B"/>
      </a:accent2>
      <a:accent3>
        <a:srgbClr val="FFFFFF"/>
      </a:accent3>
      <a:accent4>
        <a:srgbClr val="002E7F"/>
      </a:accent4>
      <a:accent5>
        <a:srgbClr val="AAAEC9"/>
      </a:accent5>
      <a:accent6>
        <a:srgbClr val="766752"/>
      </a:accent6>
      <a:hlink>
        <a:srgbClr val="83725B"/>
      </a:hlink>
      <a:folHlink>
        <a:srgbClr val="858705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8587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69b1b3ef-f17b-48c7-a7c8-8ad8b283852f" ContentTypeId="0x0101000D8B3899A4805C44A2FA507CBAF83E58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Khoro Minimum metadata" ma:contentTypeID="0x0101000D8B3899A4805C44A2FA507CBAF83E58007A63E5F34A1C904ABF73B4A044044531" ma:contentTypeVersion="3" ma:contentTypeDescription="" ma:contentTypeScope="" ma:versionID="17327965f7291ab7bae5024c4d883bde">
  <xsd:schema xmlns:xsd="http://www.w3.org/2001/XMLSchema" xmlns:xs="http://www.w3.org/2001/XMLSchema" xmlns:p="http://schemas.microsoft.com/office/2006/metadata/properties" xmlns:ns2="2c7ddca0-f18f-4514-89ec-cfc256175ba5" targetNamespace="http://schemas.microsoft.com/office/2006/metadata/properties" ma:root="true" ma:fieldsID="7a3511da6a4f6d92aec1b7a4f9927643" ns2:_="">
    <xsd:import namespace="2c7ddca0-f18f-4514-89ec-cfc256175ba5"/>
    <xsd:element name="properties">
      <xsd:complexType>
        <xsd:sequence>
          <xsd:element name="documentManagement">
            <xsd:complexType>
              <xsd:all>
                <xsd:element ref="ns2:Own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ddca0-f18f-4514-89ec-cfc256175ba5" elementFormDefault="qualified">
    <xsd:import namespace="http://schemas.microsoft.com/office/2006/documentManagement/types"/>
    <xsd:import namespace="http://schemas.microsoft.com/office/infopath/2007/PartnerControls"/>
    <xsd:element name="Owner" ma:index="8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2c7ddca0-f18f-4514-89ec-cfc256175ba5">
      <UserInfo>
        <DisplayName/>
        <AccountId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CDE91D45-6C4F-4399-9B6A-D398D837D7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5548A-49CC-4DD3-97A6-ADDB7AC4387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5974E60-4E64-4BF8-809A-803CB3F56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ddca0-f18f-4514-89ec-cfc256175b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CA9C866-F84E-4B7A-90D2-1590EA6EFE17}">
  <ds:schemaRefs>
    <ds:schemaRef ds:uri="2c7ddca0-f18f-4514-89ec-cfc256175ba5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Vac Students Review Template</Template>
  <TotalTime>5450</TotalTime>
  <Words>890</Words>
  <Application>Microsoft Office PowerPoint</Application>
  <PresentationFormat>On-screen Show (4:3)</PresentationFormat>
  <Paragraphs>127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Vac Students Review Template</vt:lpstr>
      <vt:lpstr>Understanding ECSA 11       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</vt:lpstr>
    </vt:vector>
  </TitlesOfParts>
  <Company>Eskom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Student Review Electrical &amp; C&amp;I CoE</dc:title>
  <dc:creator>Tshego Cornelius</dc:creator>
  <cp:lastModifiedBy>Teboho Lekeno</cp:lastModifiedBy>
  <cp:revision>100</cp:revision>
  <dcterms:created xsi:type="dcterms:W3CDTF">2019-01-11T09:34:09Z</dcterms:created>
  <dcterms:modified xsi:type="dcterms:W3CDTF">2021-03-17T15:21:21Z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0x0101000D8B3899A4805C44A2FA507CBAF83E58007A63E5F34A1C904ABF73B4A044044531</vt:lpwstr>
  </property>
</Properties>
</file>