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71" r:id="rId6"/>
    <p:sldId id="268" r:id="rId7"/>
    <p:sldId id="265" r:id="rId8"/>
    <p:sldId id="262" r:id="rId9"/>
    <p:sldId id="269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939" autoAdjust="0"/>
  </p:normalViewPr>
  <p:slideViewPr>
    <p:cSldViewPr snapToGrid="0">
      <p:cViewPr varScale="1">
        <p:scale>
          <a:sx n="62" d="100"/>
          <a:sy n="62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25C07-FD74-47F7-AF72-C385CFA9C619}" type="datetimeFigureOut">
              <a:rPr lang="en-ZA" smtClean="0"/>
              <a:t>2019/05/02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06B75-C535-4D91-B1CB-655C74F7F6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34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726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32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44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004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107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14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5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218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06B75-C535-4D91-B1CB-655C74F7F650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48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2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2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6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8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5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73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40" y="413977"/>
            <a:ext cx="10671758" cy="3511042"/>
          </a:xfrm>
        </p:spPr>
        <p:txBody>
          <a:bodyPr/>
          <a:lstStyle/>
          <a:p>
            <a:pPr algn="ctr"/>
            <a:r>
              <a:rPr lang="en-US" sz="8000" dirty="0" smtClean="0"/>
              <a:t>WEAPONS OF MATH     DESTRUCTION </a:t>
            </a:r>
            <a:endParaRPr lang="en-ZA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Ethics, Justice and Bias in Algorithms </a:t>
            </a:r>
          </a:p>
          <a:p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0356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AI BIAS HAPPENS?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Framing the problem</a:t>
            </a:r>
          </a:p>
          <a:p>
            <a:r>
              <a:rPr lang="en-US" sz="3200" dirty="0" smtClean="0"/>
              <a:t>Collecting the data </a:t>
            </a:r>
          </a:p>
          <a:p>
            <a:r>
              <a:rPr lang="en-US" sz="3200" dirty="0" smtClean="0"/>
              <a:t>Preparing the data 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4205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54" y="1666293"/>
            <a:ext cx="10561418" cy="1468800"/>
          </a:xfrm>
        </p:spPr>
        <p:txBody>
          <a:bodyPr/>
          <a:lstStyle/>
          <a:p>
            <a:pPr algn="ctr"/>
            <a:r>
              <a:rPr lang="en-US" dirty="0" smtClean="0"/>
              <a:t>LESSONS AND RECOMMENDATIONS?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793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Weapons of Math Destruction-Cathy O’Neil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Presented and marketed as objective fact  </a:t>
            </a:r>
          </a:p>
          <a:p>
            <a:r>
              <a:rPr lang="en-US" sz="2800" dirty="0"/>
              <a:t>An opinion imbedded in </a:t>
            </a:r>
            <a:r>
              <a:rPr lang="en-US" sz="2800" dirty="0" smtClean="0"/>
              <a:t>math</a:t>
            </a:r>
            <a:endParaRPr lang="en-US" sz="2800" dirty="0"/>
          </a:p>
          <a:p>
            <a:r>
              <a:rPr lang="en-US" sz="2800" dirty="0" smtClean="0"/>
              <a:t>Two things: historical data set and a definition of success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281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VS JUSTICE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98" y="2384854"/>
            <a:ext cx="11093202" cy="3918787"/>
          </a:xfrm>
        </p:spPr>
        <p:txBody>
          <a:bodyPr>
            <a:noAutofit/>
          </a:bodyPr>
          <a:lstStyle/>
          <a:p>
            <a:r>
              <a:rPr lang="en-US" sz="2400" dirty="0"/>
              <a:t>sustainable change towards socially just and transparent AI development beyond a framing of </a:t>
            </a:r>
            <a:r>
              <a:rPr lang="en-US" sz="2400" dirty="0" smtClean="0"/>
              <a:t>“data ethics’’ </a:t>
            </a:r>
            <a:r>
              <a:rPr lang="en-US" sz="2400" dirty="0"/>
              <a:t>as competitive advantage </a:t>
            </a:r>
            <a:endParaRPr lang="en-US" sz="2400" dirty="0" smtClean="0"/>
          </a:p>
          <a:p>
            <a:r>
              <a:rPr lang="en-US" sz="2400" dirty="0"/>
              <a:t>The discourse and practice around socially just AI need to build on a fuller picture of how this technological advancement is imbued by </a:t>
            </a:r>
            <a:r>
              <a:rPr lang="en-US" sz="2400" u="sng" dirty="0"/>
              <a:t>structural </a:t>
            </a:r>
            <a:r>
              <a:rPr lang="en-US" sz="2400" u="sng" dirty="0" smtClean="0"/>
              <a:t>inequalities</a:t>
            </a:r>
          </a:p>
          <a:p>
            <a:r>
              <a:rPr lang="en-US" sz="2400" dirty="0"/>
              <a:t>A focus on just ‘ethics’ and ‘bias’ does not necessitate an acknowledgement of the </a:t>
            </a:r>
            <a:r>
              <a:rPr lang="en-US" sz="2400" u="sng" dirty="0"/>
              <a:t>historic patterns of unequal power structures</a:t>
            </a:r>
            <a:r>
              <a:rPr lang="en-US" sz="2400" dirty="0"/>
              <a:t>, discrimination and multi-facetted social inequalities that </a:t>
            </a:r>
            <a:r>
              <a:rPr lang="en-US" sz="2400" i="1" dirty="0"/>
              <a:t>cause</a:t>
            </a:r>
            <a:r>
              <a:rPr lang="en-US" sz="2400" dirty="0"/>
              <a:t> algorithmic and data ‘bias’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268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8" y="1178167"/>
            <a:ext cx="10058400" cy="46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lacks and Hispanics are overrepresented in U.S. prisons">
            <a:extLst>
              <a:ext uri="{FF2B5EF4-FFF2-40B4-BE49-F238E27FC236}">
                <a16:creationId xmlns:a16="http://schemas.microsoft.com/office/drawing/2014/main" xmlns="" id="{371EEA2A-45E5-5144-B7F2-907354F34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 b="22692"/>
          <a:stretch/>
        </p:blipFill>
        <p:spPr bwMode="auto">
          <a:xfrm>
            <a:off x="301083" y="836341"/>
            <a:ext cx="4215160" cy="51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washingtonpost.com/resizer/nWkhPDCVFCKJKhjiBz0AHhkZ49E=/1484x0/arc-anglerfish-washpost-prod-washpost.s3.amazonaws.com/public/VPSX2IQRAQ4TFKGB4CD2SAHK5Y.png">
            <a:extLst>
              <a:ext uri="{FF2B5EF4-FFF2-40B4-BE49-F238E27FC236}">
                <a16:creationId xmlns:a16="http://schemas.microsoft.com/office/drawing/2014/main" xmlns="" id="{0A09EFC2-6B65-5B49-B3AB-9CA5CD25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17" y="836340"/>
            <a:ext cx="7173254" cy="519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 SENTENCING ALGORITHM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 you live in a high crime neighborhood?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Have you moved houses 3 or more times in last year?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How do you spend your ‘’leisure time’’?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 you have a mental health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Are you reliant on social assistance?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WAS SOMEBODY IN YOUR FAMILY IN PRISON?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34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ernard and dylan cathy o'ne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60" y="518245"/>
            <a:ext cx="8995718" cy="57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91" y="1020084"/>
            <a:ext cx="10058400" cy="45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409153"/>
            <a:ext cx="929769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249</TotalTime>
  <Words>144</Words>
  <Application>Microsoft Office PowerPoint</Application>
  <PresentationFormat>Widescreen</PresentationFormat>
  <Paragraphs>32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WEAPONS OF MATH     DESTRUCTION </vt:lpstr>
      <vt:lpstr>WHAT IS AN ALGORITHM? Weapons of Math Destruction-Cathy O’Neil</vt:lpstr>
      <vt:lpstr>ETHICS VS JUSTICE</vt:lpstr>
      <vt:lpstr>PowerPoint Presentation</vt:lpstr>
      <vt:lpstr>PowerPoint Presentation</vt:lpstr>
      <vt:lpstr>PRISON SENTENCING ALGORITHM</vt:lpstr>
      <vt:lpstr>PowerPoint Presentation</vt:lpstr>
      <vt:lpstr>PowerPoint Presentation</vt:lpstr>
      <vt:lpstr>PowerPoint Presentation</vt:lpstr>
      <vt:lpstr>HOW AI BIAS HAPPENS? </vt:lpstr>
      <vt:lpstr>LESSONS AND RECOMMENDATIONS?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WEAPONS OF MATH     DESTRUCTION</dc:title>
  <dc:creator>Jessica Breakey</dc:creator>
  <cp:lastModifiedBy>Jessica Breakey</cp:lastModifiedBy>
  <cp:revision>17</cp:revision>
  <dcterms:created xsi:type="dcterms:W3CDTF">2019-04-07T17:45:40Z</dcterms:created>
  <dcterms:modified xsi:type="dcterms:W3CDTF">2019-05-02T13:54:59Z</dcterms:modified>
</cp:coreProperties>
</file>