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328" r:id="rId2"/>
    <p:sldId id="314" r:id="rId3"/>
    <p:sldId id="315" r:id="rId4"/>
    <p:sldId id="316" r:id="rId5"/>
    <p:sldId id="317" r:id="rId6"/>
    <p:sldId id="310" r:id="rId7"/>
    <p:sldId id="313" r:id="rId8"/>
    <p:sldId id="320" r:id="rId9"/>
    <p:sldId id="324" r:id="rId10"/>
    <p:sldId id="311" r:id="rId11"/>
    <p:sldId id="325" r:id="rId12"/>
    <p:sldId id="329" r:id="rId13"/>
    <p:sldId id="326" r:id="rId14"/>
    <p:sldId id="327" r:id="rId15"/>
    <p:sldId id="323" r:id="rId16"/>
    <p:sldId id="319" r:id="rId17"/>
    <p:sldId id="321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4664" autoAdjust="0"/>
  </p:normalViewPr>
  <p:slideViewPr>
    <p:cSldViewPr>
      <p:cViewPr varScale="1">
        <p:scale>
          <a:sx n="61" d="100"/>
          <a:sy n="61" d="100"/>
        </p:scale>
        <p:origin x="1480" y="6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42A2B6-4889-46D2-A477-663B75E6EE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5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F6A0BEF-8752-4DD0-A25A-704C553CF7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86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A14B3-6910-470D-A904-DC538BFE6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CD3D-5AF3-4BF3-BECF-D2B39E7F5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002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457200"/>
            <a:ext cx="58483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68F12-7493-430A-87FA-6F033172B3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00796-4359-4C0B-9855-6B5C82A85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94924-647C-4DCE-A17E-C085E060DC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1AE1-180E-4B48-A805-2944C32B0B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90087-DC3E-4135-A904-CEC60DAA8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B7081-74C2-4DB5-936C-F04FBBD22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21E24-C5C3-4BC4-8B4B-F7C95B8F9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DDF2-6D7C-4E78-A95C-689258DCD5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20301-ED37-411E-96CC-2416CAEA03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572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C5E10FBE-DEF1-4091-8314-9C1181FA94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762000" cy="5791200"/>
            <a:chOff x="0" y="0"/>
            <a:chExt cx="480" cy="3648"/>
          </a:xfrm>
        </p:grpSpPr>
        <p:sp>
          <p:nvSpPr>
            <p:cNvPr id="46088" name="Rectangle 8"/>
            <p:cNvSpPr>
              <a:spLocks noChangeArrowheads="1"/>
            </p:cNvSpPr>
            <p:nvPr userDrawn="1"/>
          </p:nvSpPr>
          <p:spPr bwMode="invGray">
            <a:xfrm flipV="1">
              <a:off x="0" y="2160"/>
              <a:ext cx="480" cy="1488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eaLnBrk="0" hangingPunct="0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6089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2160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ZA" dirty="0"/>
            </a:p>
          </p:txBody>
        </p:sp>
      </p:grpSp>
      <p:pic>
        <p:nvPicPr>
          <p:cNvPr id="1032" name="Picture 10" descr="eie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91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ei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8643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88" y="347556"/>
            <a:ext cx="8676456" cy="4608512"/>
          </a:xfrm>
        </p:spPr>
        <p:txBody>
          <a:bodyPr/>
          <a:lstStyle/>
          <a:p>
            <a:r>
              <a:rPr lang="en-ZA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Streamer breakdown mechanisms in air-gaps</a:t>
            </a:r>
            <a:endParaRPr lang="en-ZA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4149080"/>
            <a:ext cx="936104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1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624774" y="1060313"/>
            <a:ext cx="3023375" cy="99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238453" y="4356829"/>
            <a:ext cx="3790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70326" y="912935"/>
            <a:ext cx="284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 smtClean="0"/>
              <a:t>Cathode directed streamers (</a:t>
            </a:r>
            <a:r>
              <a:rPr lang="en-ZA" sz="1800" i="1" dirty="0" smtClean="0"/>
              <a:t>Loeb &amp; Meek</a:t>
            </a:r>
            <a:r>
              <a:rPr lang="en-ZA" sz="1800" dirty="0" smtClean="0"/>
              <a:t>)</a:t>
            </a:r>
            <a:endParaRPr lang="en-ZA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515719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 smtClean="0"/>
              <a:t>Anode directed streamers (</a:t>
            </a:r>
            <a:r>
              <a:rPr lang="en-ZA" sz="1800" i="1" dirty="0" err="1" smtClean="0"/>
              <a:t>Raether</a:t>
            </a:r>
            <a:r>
              <a:rPr lang="en-ZA" sz="1400" dirty="0" smtClean="0"/>
              <a:t>)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769806" y="2203514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 smtClean="0"/>
              <a:t>Streamer propagates to breakdown in typical speeds of 0.1-10 meters per µs!</a:t>
            </a:r>
            <a:endParaRPr lang="en-ZA" sz="3200" b="1" dirty="0"/>
          </a:p>
        </p:txBody>
      </p:sp>
      <p:sp>
        <p:nvSpPr>
          <p:cNvPr id="13" name="Up Arrow 12"/>
          <p:cNvSpPr/>
          <p:nvPr/>
        </p:nvSpPr>
        <p:spPr bwMode="auto">
          <a:xfrm rot="5400000">
            <a:off x="6814351" y="629147"/>
            <a:ext cx="432842" cy="766153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rot="5400000">
            <a:off x="6610863" y="5235781"/>
            <a:ext cx="432842" cy="766153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7020272" y="6574914"/>
            <a:ext cx="2123727" cy="28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reeform 15"/>
          <p:cNvSpPr/>
          <p:nvPr/>
        </p:nvSpPr>
        <p:spPr bwMode="auto">
          <a:xfrm>
            <a:off x="7524328" y="-18063"/>
            <a:ext cx="1219200" cy="871577"/>
          </a:xfrm>
          <a:custGeom>
            <a:avLst/>
            <a:gdLst>
              <a:gd name="connsiteX0" fmla="*/ 0 w 802640"/>
              <a:gd name="connsiteY0" fmla="*/ 20320 h 457238"/>
              <a:gd name="connsiteX1" fmla="*/ 406400 w 802640"/>
              <a:gd name="connsiteY1" fmla="*/ 457200 h 457238"/>
              <a:gd name="connsiteX2" fmla="*/ 802640 w 802640"/>
              <a:gd name="connsiteY2" fmla="*/ 0 h 457238"/>
              <a:gd name="connsiteX3" fmla="*/ 802640 w 802640"/>
              <a:gd name="connsiteY3" fmla="*/ 0 h 4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" h="457238">
                <a:moveTo>
                  <a:pt x="0" y="20320"/>
                </a:moveTo>
                <a:cubicBezTo>
                  <a:pt x="136313" y="240453"/>
                  <a:pt x="272627" y="460587"/>
                  <a:pt x="406400" y="457200"/>
                </a:cubicBezTo>
                <a:cubicBezTo>
                  <a:pt x="540173" y="453813"/>
                  <a:pt x="802640" y="0"/>
                  <a:pt x="802640" y="0"/>
                </a:cubicBezTo>
                <a:lnTo>
                  <a:pt x="802640" y="0"/>
                </a:lnTo>
              </a:path>
            </a:pathLst>
          </a:cu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6722" y="-92347"/>
            <a:ext cx="476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Z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4772" y="112352"/>
            <a:ext cx="5509435" cy="555339"/>
          </a:xfrm>
        </p:spPr>
        <p:txBody>
          <a:bodyPr/>
          <a:lstStyle/>
          <a:p>
            <a:r>
              <a:rPr lang="en-ZA" sz="4400" b="1" dirty="0" smtClean="0"/>
              <a:t>Gap breakdown</a:t>
            </a:r>
            <a:endParaRPr lang="en-ZA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5622"/>
              </p:ext>
            </p:extLst>
          </p:nvPr>
        </p:nvGraphicFramePr>
        <p:xfrm>
          <a:off x="683568" y="44624"/>
          <a:ext cx="7704856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10563343" imgH="8905766" progId="Visio.Drawing.15">
                  <p:embed/>
                </p:oleObj>
              </mc:Choice>
              <mc:Fallback>
                <p:oleObj r:id="rId3" imgW="10563343" imgH="8905766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4624"/>
                        <a:ext cx="7704856" cy="5544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63888" y="476672"/>
                <a:ext cx="5466184" cy="1140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  <m:e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76672"/>
                <a:ext cx="5466184" cy="1140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39552" y="5680514"/>
                <a:ext cx="7416824" cy="545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𝑰𝒏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𝒅𝒓𝒚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𝒂𝒊𝒓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sz="24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ZA" sz="24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ZA" sz="24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ZA" sz="2400" u="sng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680514"/>
                <a:ext cx="7416824" cy="545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71600" y="6324506"/>
                <a:ext cx="49188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𝑰𝒏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ZA" sz="24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Z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ZA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Z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</m:oMath>
                  </m:oMathPara>
                </a14:m>
                <a:endParaRPr lang="en-ZA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324506"/>
                <a:ext cx="491884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355976" y="486916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Where </a:t>
            </a:r>
            <a:r>
              <a:rPr lang="en-ZA" dirty="0" smtClean="0"/>
              <a:t>is d is </a:t>
            </a:r>
            <a:r>
              <a:rPr lang="en-ZA" dirty="0"/>
              <a:t>in (mm) and (</a:t>
            </a:r>
            <a:r>
              <a:rPr lang="en-ZA" dirty="0" err="1"/>
              <a:t>Ei</a:t>
            </a:r>
            <a:r>
              <a:rPr lang="en-ZA" dirty="0"/>
              <a:t>) is in (kV/mm) and P in (bars)</a:t>
            </a:r>
          </a:p>
        </p:txBody>
      </p:sp>
    </p:spTree>
    <p:extLst>
      <p:ext uri="{BB962C8B-B14F-4D97-AF65-F5344CB8AC3E}">
        <p14:creationId xmlns:p14="http://schemas.microsoft.com/office/powerpoint/2010/main" val="34350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98" y="35921"/>
            <a:ext cx="7848600" cy="584767"/>
          </a:xfrm>
        </p:spPr>
        <p:txBody>
          <a:bodyPr/>
          <a:lstStyle/>
          <a:p>
            <a:r>
              <a:rPr lang="en-ZA" dirty="0" smtClean="0"/>
              <a:t>Exercise problem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20688"/>
            <a:ext cx="8136904" cy="60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532440" cy="980728"/>
          </a:xfrm>
        </p:spPr>
        <p:txBody>
          <a:bodyPr/>
          <a:lstStyle/>
          <a:p>
            <a:r>
              <a:rPr lang="en-ZA" dirty="0"/>
              <a:t>Factors influencing the breakdown voltage of an air </a:t>
            </a:r>
            <a:r>
              <a:rPr lang="en-ZA" dirty="0" smtClean="0"/>
              <a:t>gap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62000" y="1772816"/>
            <a:ext cx="8202488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gap size</a:t>
            </a:r>
            <a:endParaRPr lang="en-Z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electrode geometry (and thus the electric field profile)</a:t>
            </a:r>
            <a:endParaRPr lang="en-Z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air density (vis-a-vis altitude if exposed to the atmosphere), humidity and temperature</a:t>
            </a:r>
            <a:endParaRPr lang="en-Z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of voltage i.e. whether impulse (SI, LI), DC or AC.</a:t>
            </a:r>
            <a:endParaRPr lang="en-Z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8305800" cy="914400"/>
          </a:xfrm>
        </p:spPr>
        <p:txBody>
          <a:bodyPr/>
          <a:lstStyle/>
          <a:p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deterministic </a:t>
            </a:r>
            <a:r>
              <a:rPr lang="en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formulae for</a:t>
            </a:r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gap breakdown voltage </a:t>
            </a:r>
            <a:r>
              <a:rPr lang="en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1700808"/>
                <a:ext cx="84604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800" dirty="0" smtClean="0"/>
                  <a:t>In short (d</a:t>
                </a:r>
                <a14:m>
                  <m:oMath xmlns:m="http://schemas.openxmlformats.org/officeDocument/2006/math">
                    <m:r>
                      <a:rPr lang="en-Z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ZA" sz="2800" dirty="0" smtClean="0"/>
                  <a:t> 1 m) non-uniform electric field gaps</a:t>
                </a:r>
                <a14:m>
                  <m:oMath xmlns:m="http://schemas.openxmlformats.org/officeDocument/2006/math">
                    <m:r>
                      <a:rPr lang="en-ZA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ZA" sz="28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ZA" sz="2800" b="0" i="0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Z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Z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2800" b="1" i="1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ZA" sz="28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sz="2800" b="1" dirty="0" smtClean="0"/>
                  <a:t> (kV)</a:t>
                </a:r>
                <a:endParaRPr lang="en-ZA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8460432" cy="954107"/>
              </a:xfrm>
              <a:prstGeom prst="rect">
                <a:avLst/>
              </a:prstGeom>
              <a:blipFill>
                <a:blip r:embed="rId2"/>
                <a:stretch>
                  <a:fillRect l="-1441" t="-6369" b="-1656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177763"/>
                <a:ext cx="8198296" cy="139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800" dirty="0" smtClean="0"/>
                  <a:t>In long gaps (d</a:t>
                </a:r>
                <a14:m>
                  <m:oMath xmlns:m="http://schemas.openxmlformats.org/officeDocument/2006/math">
                    <m:r>
                      <a:rPr lang="en-Z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ZA" sz="2800" dirty="0" smtClean="0"/>
                  <a:t> 2 m) under switching voltage impulses: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Z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Z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2800" b="1" i="1" smtClean="0">
                        <a:latin typeface="Cambria Math" panose="02040503050406030204" pitchFamily="18" charset="0"/>
                      </a:rPr>
                      <m:t>𝟓𝟎𝟎</m:t>
                    </m:r>
                    <m:sSup>
                      <m:sSupPr>
                        <m:ctrlPr>
                          <a:rPr lang="en-ZA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ZA" sz="2800" b="1" dirty="0" smtClean="0"/>
                  <a:t> (kV)</a:t>
                </a:r>
                <a:endParaRPr lang="en-ZA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77763"/>
                <a:ext cx="8198296" cy="1394741"/>
              </a:xfrm>
              <a:prstGeom prst="rect">
                <a:avLst/>
              </a:prstGeom>
              <a:blipFill>
                <a:blip r:embed="rId3"/>
                <a:stretch>
                  <a:fillRect l="-1563" t="-4367" b="-1091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1952" y="5157192"/>
                <a:ext cx="819829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800" dirty="0" smtClean="0"/>
                  <a:t>The Calva method for positive DC breakdown voltage of an air gap of d (m)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ZA" sz="2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sub>
                    </m:sSub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𝒔𝒐</m:t>
                        </m:r>
                      </m:sub>
                    </m:sSub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𝒅</m:t>
                    </m:r>
                    <m:d>
                      <m:dPr>
                        <m:begChr m:val="["/>
                        <m:endChr m:val="]"/>
                        <m:ctrlPr>
                          <a:rPr lang="en-ZA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ZA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r>
                  <a:rPr lang="en-ZA" sz="2800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ZA" sz="2800" b="1" dirty="0" smtClean="0">
                    <a:latin typeface="Cambria Math" panose="02040503050406030204" pitchFamily="18" charset="0"/>
                  </a:rPr>
                  <a:t>(kV)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52" y="5157192"/>
                <a:ext cx="8198296" cy="1384995"/>
              </a:xfrm>
              <a:prstGeom prst="rect">
                <a:avLst/>
              </a:prstGeom>
              <a:blipFill>
                <a:blip r:embed="rId4"/>
                <a:stretch>
                  <a:fillRect l="-1487" t="-4846" b="-1145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48600" cy="914400"/>
          </a:xfrm>
        </p:spPr>
        <p:txBody>
          <a:bodyPr/>
          <a:lstStyle/>
          <a:p>
            <a:r>
              <a:rPr lang="en-ZA" dirty="0" smtClean="0"/>
              <a:t>Leader transition in large gaps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736"/>
                <a:ext cx="8270304" cy="5348064"/>
              </a:xfrm>
            </p:spPr>
            <p:txBody>
              <a:bodyPr/>
              <a:lstStyle/>
              <a:p>
                <a:r>
                  <a:rPr lang="en-ZA" dirty="0" smtClean="0"/>
                  <a:t>In larger gaps (2m </a:t>
                </a:r>
                <a14:m>
                  <m:oMath xmlns:m="http://schemas.openxmlformats.org/officeDocument/2006/math">
                    <m:r>
                      <a:rPr lang="en-ZA" b="1" i="1">
                        <a:latin typeface="Cambria Math"/>
                      </a:rPr>
                      <m:t>&gt;</m:t>
                    </m:r>
                  </m:oMath>
                </a14:m>
                <a:r>
                  <a:rPr lang="en-ZA" dirty="0"/>
                  <a:t>) </a:t>
                </a:r>
                <a:r>
                  <a:rPr lang="en-ZA" dirty="0" smtClean="0"/>
                  <a:t> the current in the stem of the streamer becomes high (</a:t>
                </a:r>
                <a14:m>
                  <m:oMath xmlns:m="http://schemas.openxmlformats.org/officeDocument/2006/math">
                    <m:r>
                      <a:rPr lang="en-ZA" b="1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ZA" dirty="0" smtClean="0"/>
                  <a:t> 5000</a:t>
                </a:r>
                <a14:m>
                  <m:oMath xmlns:m="http://schemas.openxmlformats.org/officeDocument/2006/math">
                    <m:r>
                      <a:rPr lang="en-ZA" b="1" i="1">
                        <a:latin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ZA" dirty="0" smtClean="0"/>
                  <a:t>)</a:t>
                </a:r>
              </a:p>
              <a:p>
                <a:r>
                  <a:rPr lang="en-ZA" dirty="0" smtClean="0">
                    <a:solidFill>
                      <a:srgbClr val="C00000"/>
                    </a:solidFill>
                  </a:rPr>
                  <a:t>Temp is sufficient to cause thermal plasma with increased channel conductivity</a:t>
                </a:r>
              </a:p>
              <a:p>
                <a:r>
                  <a:rPr lang="en-ZA" dirty="0" smtClean="0"/>
                  <a:t>Can carry a current of 1 A at e-field of 0.1kV/mm</a:t>
                </a:r>
              </a:p>
              <a:p>
                <a:r>
                  <a:rPr lang="en-ZA" dirty="0" smtClean="0">
                    <a:solidFill>
                      <a:srgbClr val="C00000"/>
                    </a:solidFill>
                  </a:rPr>
                  <a:t>Propagates over longer distances than streamer but with lower velocities </a:t>
                </a:r>
              </a:p>
              <a:p>
                <a:r>
                  <a:rPr lang="en-ZA" dirty="0" smtClean="0"/>
                  <a:t>Path highly unpredictable</a:t>
                </a:r>
              </a:p>
              <a:p>
                <a:endParaRPr lang="en-ZA" dirty="0" smtClean="0"/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736"/>
                <a:ext cx="8270304" cy="5348064"/>
              </a:xfrm>
              <a:blipFill rotWithShape="1">
                <a:blip r:embed="rId2"/>
                <a:stretch>
                  <a:fillRect l="-1327" t="-456" r="-103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0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908720"/>
            <a:ext cx="83724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1445"/>
              </p:ext>
            </p:extLst>
          </p:nvPr>
        </p:nvGraphicFramePr>
        <p:xfrm>
          <a:off x="941066" y="620688"/>
          <a:ext cx="8208912" cy="6510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TOWNSEND</a:t>
                      </a:r>
                      <a:endParaRPr lang="en-ZA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76" marR="453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STREAMER</a:t>
                      </a:r>
                      <a:endParaRPr lang="en-ZA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76" marR="4537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6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Low </a:t>
                      </a:r>
                      <a:r>
                        <a:rPr lang="en-US" sz="1400" dirty="0" err="1">
                          <a:effectLst/>
                        </a:rPr>
                        <a:t>pd</a:t>
                      </a:r>
                      <a:r>
                        <a:rPr lang="en-US" sz="1400" dirty="0">
                          <a:effectLst/>
                        </a:rPr>
                        <a:t>, examples: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In </a:t>
                      </a:r>
                      <a:r>
                        <a:rPr lang="en-US" sz="1400" dirty="0">
                          <a:effectLst/>
                        </a:rPr>
                        <a:t>general </a:t>
                      </a:r>
                      <a:r>
                        <a:rPr lang="en-US" sz="1400" dirty="0" err="1">
                          <a:effectLst/>
                        </a:rPr>
                        <a:t>p.d</a:t>
                      </a:r>
                      <a:r>
                        <a:rPr lang="en-US" sz="1400" dirty="0">
                          <a:effectLst/>
                        </a:rPr>
                        <a:t>. ≤ 10 atm.mm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Internal discharges in solid material: air at 1 Bar in cavities of 10μm to several mms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Gas at few </a:t>
                      </a:r>
                      <a:r>
                        <a:rPr lang="en-US" sz="1400" dirty="0" err="1">
                          <a:effectLst/>
                        </a:rPr>
                        <a:t>mBars</a:t>
                      </a:r>
                      <a:r>
                        <a:rPr lang="en-US" sz="1400" dirty="0">
                          <a:effectLst/>
                        </a:rPr>
                        <a:t> and large electrode distances in gas discharge tubes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376" marR="453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 pd. Examples: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In </a:t>
                      </a:r>
                      <a:r>
                        <a:rPr lang="en-US" sz="1400" dirty="0">
                          <a:effectLst/>
                        </a:rPr>
                        <a:t>general </a:t>
                      </a:r>
                      <a:r>
                        <a:rPr lang="en-US" sz="1400" dirty="0" err="1">
                          <a:effectLst/>
                        </a:rPr>
                        <a:t>p.d</a:t>
                      </a:r>
                      <a:r>
                        <a:rPr lang="en-US" sz="1400" dirty="0">
                          <a:effectLst/>
                        </a:rPr>
                        <a:t>. ≥ 10 atm.mm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Gas insulated equipment at several Bars and more than a few mms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Atmospheric pressure and gaps over some </a:t>
                      </a:r>
                      <a:r>
                        <a:rPr lang="en-US" sz="1400" dirty="0" err="1">
                          <a:effectLst/>
                        </a:rPr>
                        <a:t>cms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376" marR="453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 initiating electron is required: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Mechanism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Accelerated </a:t>
                      </a:r>
                      <a:r>
                        <a:rPr lang="en-US" sz="1400" dirty="0">
                          <a:effectLst/>
                        </a:rPr>
                        <a:t>electrons ionize gas atoms and cause electron avalanches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Feedback by ions (and photons) striking the cathode, ϒ mechanism  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376" marR="453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 initiating electron is required: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Mechanism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Accelerated </a:t>
                      </a:r>
                      <a:r>
                        <a:rPr lang="en-US" sz="1400" dirty="0">
                          <a:effectLst/>
                        </a:rPr>
                        <a:t>electrons ionize gas atoms and cause electron avalanches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Feedback by photons hitting the nearest gas atoms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376" marR="453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Cathode material: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Affects </a:t>
                      </a:r>
                      <a:r>
                        <a:rPr lang="en-US" sz="1400" dirty="0">
                          <a:effectLst/>
                        </a:rPr>
                        <a:t>the ϒ mechanism, thus the breakdown </a:t>
                      </a:r>
                      <a:r>
                        <a:rPr lang="en-US" sz="1400" dirty="0" smtClean="0">
                          <a:effectLst/>
                        </a:rPr>
                        <a:t>value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ZA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76" marR="453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Cathode material: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No effect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ZA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76" marR="4537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Shape:</a:t>
                      </a:r>
                      <a:endParaRPr lang="en-ZA" sz="14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Diffuse </a:t>
                      </a:r>
                      <a:r>
                        <a:rPr lang="en-US" sz="1400" dirty="0">
                          <a:effectLst/>
                        </a:rPr>
                        <a:t>light filling the available space </a:t>
                      </a:r>
                      <a:endParaRPr lang="en-ZA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ZA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76" marR="453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Shape: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Filamentary </a:t>
                      </a:r>
                      <a:r>
                        <a:rPr lang="en-US" sz="1400" dirty="0">
                          <a:effectLst/>
                        </a:rPr>
                        <a:t>bright channels, tortuous and branching at greater distances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376" marR="4537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8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Temperature: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Low</a:t>
                      </a:r>
                      <a:r>
                        <a:rPr lang="en-US" sz="1400" dirty="0">
                          <a:effectLst/>
                        </a:rPr>
                        <a:t>: a gas discharge tube can be touched by </a:t>
                      </a:r>
                      <a:r>
                        <a:rPr lang="en-US" sz="1400" dirty="0" smtClean="0">
                          <a:effectLst/>
                        </a:rPr>
                        <a:t>hand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ZA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76" marR="453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Temperature: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High</a:t>
                      </a:r>
                      <a:r>
                        <a:rPr lang="en-US" sz="1400" dirty="0">
                          <a:effectLst/>
                        </a:rPr>
                        <a:t>: 5000 to 20000 </a:t>
                      </a:r>
                      <a:r>
                        <a:rPr lang="en-US" sz="1400" baseline="300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C i.e. the temperature of the surface of the sun.  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376" marR="4537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to breakdown: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Order </a:t>
                      </a:r>
                      <a:r>
                        <a:rPr lang="en-US" sz="1400" dirty="0">
                          <a:effectLst/>
                        </a:rPr>
                        <a:t>of </a:t>
                      </a:r>
                      <a:r>
                        <a:rPr lang="en-US" sz="1400" dirty="0" err="1" smtClean="0">
                          <a:effectLst/>
                        </a:rPr>
                        <a:t>μs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ZA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76" marR="453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to breakdown:</a:t>
                      </a:r>
                      <a:endParaRPr lang="en-ZA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Order </a:t>
                      </a:r>
                      <a:r>
                        <a:rPr lang="en-US" sz="1400" dirty="0">
                          <a:effectLst/>
                        </a:rPr>
                        <a:t>of 1 to 100 ns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376" marR="4537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624" y="20394"/>
            <a:ext cx="7848872" cy="46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Comparison of Townsend and Streamer gas breakdown characteristics</a:t>
            </a:r>
            <a:endParaRPr kumimoji="0" lang="en-ZA" altLang="en-US" sz="13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Note: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This table has been obtained from the text book, ‘Industrial High Voltage’ by F.H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Kreuger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Delft University Press 1991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848600" cy="914400"/>
          </a:xfrm>
        </p:spPr>
        <p:txBody>
          <a:bodyPr/>
          <a:lstStyle/>
          <a:p>
            <a:r>
              <a:rPr lang="en-ZA" b="1" dirty="0" smtClean="0"/>
              <a:t>Corona discharges</a:t>
            </a:r>
            <a:endParaRPr lang="en-ZA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18835"/>
            <a:ext cx="70866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 bwMode="auto">
          <a:xfrm>
            <a:off x="1799692" y="5877272"/>
            <a:ext cx="2232248" cy="14401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19772" y="6237312"/>
            <a:ext cx="864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588816" y="6309320"/>
            <a:ext cx="5760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699792" y="6381328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915816" y="602128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292080" y="5883076"/>
            <a:ext cx="2232248" cy="14401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6012160" y="6243116"/>
            <a:ext cx="864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6081204" y="6315124"/>
            <a:ext cx="5760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192180" y="6387132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6408204" y="602709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208912" cy="576064"/>
          </a:xfrm>
        </p:spPr>
        <p:txBody>
          <a:bodyPr/>
          <a:lstStyle/>
          <a:p>
            <a:r>
              <a:rPr lang="en-ZA" dirty="0" smtClean="0"/>
              <a:t>Negative and positive corona mechanisms</a:t>
            </a:r>
            <a:endParaRPr lang="en-ZA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812140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uthbert\AppData\Local\Microsoft\Windows\Temporary Internet Files\Content.Word\coronaerth1.bm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852936"/>
            <a:ext cx="316835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292080" y="116632"/>
          <a:ext cx="316835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Visio" r:id="rId4" imgW="2996750" imgH="4398253" progId="Visio.Drawing.11">
                  <p:embed/>
                </p:oleObj>
              </mc:Choice>
              <mc:Fallback>
                <p:oleObj name="Visio" r:id="rId4" imgW="2996750" imgH="439825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16632"/>
                        <a:ext cx="3168352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99592" y="116632"/>
          <a:ext cx="2726035" cy="192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r:id="rId6" imgW="2732950" imgH="3742177" progId="Visio.Drawing.11">
                  <p:embed/>
                </p:oleObj>
              </mc:Choice>
              <mc:Fallback>
                <p:oleObj name="Visio" r:id="rId6" imgW="2732950" imgH="3742177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6632"/>
                        <a:ext cx="2726035" cy="1929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:\Users\Cuthbert\AppData\Local\Microsoft\Windows\Temporary Internet Files\Content.Word\corona2.bmp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9522" y="2924944"/>
            <a:ext cx="35283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55976" y="3933056"/>
            <a:ext cx="998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 err="1" smtClean="0">
                <a:solidFill>
                  <a:srgbClr val="FF0000"/>
                </a:solidFill>
              </a:rPr>
              <a:t>Trichel</a:t>
            </a:r>
            <a:r>
              <a:rPr lang="en-ZA" sz="2000" dirty="0" smtClean="0">
                <a:solidFill>
                  <a:srgbClr val="FF0000"/>
                </a:solidFill>
              </a:rPr>
              <a:t> pulses</a:t>
            </a:r>
            <a:endParaRPr lang="en-ZA" sz="20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 bwMode="auto">
          <a:xfrm flipH="1">
            <a:off x="3923928" y="4640942"/>
            <a:ext cx="931520" cy="5882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6" name="Straight Arrow Connector 5"/>
          <p:cNvCxnSpPr>
            <a:stCxn id="8" idx="2"/>
          </p:cNvCxnSpPr>
          <p:nvPr/>
        </p:nvCxnSpPr>
        <p:spPr bwMode="auto">
          <a:xfrm>
            <a:off x="4855448" y="4640942"/>
            <a:ext cx="724664" cy="5882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355976" y="2996952"/>
            <a:ext cx="998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 smtClean="0">
                <a:solidFill>
                  <a:srgbClr val="FF0000"/>
                </a:solidFill>
              </a:rPr>
              <a:t>+</a:t>
            </a:r>
            <a:r>
              <a:rPr lang="en-ZA" sz="2000" dirty="0" err="1" smtClean="0">
                <a:solidFill>
                  <a:srgbClr val="FF0000"/>
                </a:solidFill>
              </a:rPr>
              <a:t>ve</a:t>
            </a:r>
            <a:r>
              <a:rPr lang="en-ZA" sz="2000" dirty="0" smtClean="0">
                <a:solidFill>
                  <a:srgbClr val="FF0000"/>
                </a:solidFill>
              </a:rPr>
              <a:t> corona</a:t>
            </a:r>
            <a:endParaRPr lang="en-ZA" sz="20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 bwMode="auto">
          <a:xfrm flipH="1">
            <a:off x="1979713" y="3350895"/>
            <a:ext cx="2376263" cy="12900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354920" y="3486343"/>
            <a:ext cx="1809368" cy="9263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848600" cy="914400"/>
          </a:xfrm>
        </p:spPr>
        <p:txBody>
          <a:bodyPr/>
          <a:lstStyle/>
          <a:p>
            <a:r>
              <a:rPr lang="en-ZA" dirty="0" smtClean="0"/>
              <a:t>Case of localised avalanches in non-uniform fields (corona)</a:t>
            </a:r>
            <a:endParaRPr lang="en-Z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4" y="1196752"/>
            <a:ext cx="7881689" cy="423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96358" y="3140968"/>
            <a:ext cx="316835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98550" y="6446067"/>
            <a:ext cx="266429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216265" y="1805522"/>
            <a:ext cx="3851376" cy="400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899592" y="116632"/>
            <a:ext cx="7848600" cy="32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9pPr>
          </a:lstStyle>
          <a:p>
            <a:r>
              <a:rPr lang="en-ZA" b="1" kern="0" dirty="0" smtClean="0"/>
              <a:t>Streamer breakdown mechanism</a:t>
            </a:r>
            <a:endParaRPr lang="en-ZA" b="1" kern="0" dirty="0"/>
          </a:p>
        </p:txBody>
      </p:sp>
      <p:sp>
        <p:nvSpPr>
          <p:cNvPr id="3" name="Freeform 2"/>
          <p:cNvSpPr/>
          <p:nvPr/>
        </p:nvSpPr>
        <p:spPr bwMode="auto">
          <a:xfrm>
            <a:off x="1668819" y="542705"/>
            <a:ext cx="807680" cy="871577"/>
          </a:xfrm>
          <a:custGeom>
            <a:avLst/>
            <a:gdLst>
              <a:gd name="connsiteX0" fmla="*/ 0 w 802640"/>
              <a:gd name="connsiteY0" fmla="*/ 20320 h 457238"/>
              <a:gd name="connsiteX1" fmla="*/ 406400 w 802640"/>
              <a:gd name="connsiteY1" fmla="*/ 457200 h 457238"/>
              <a:gd name="connsiteX2" fmla="*/ 802640 w 802640"/>
              <a:gd name="connsiteY2" fmla="*/ 0 h 457238"/>
              <a:gd name="connsiteX3" fmla="*/ 802640 w 802640"/>
              <a:gd name="connsiteY3" fmla="*/ 0 h 4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" h="457238">
                <a:moveTo>
                  <a:pt x="0" y="20320"/>
                </a:moveTo>
                <a:cubicBezTo>
                  <a:pt x="136313" y="240453"/>
                  <a:pt x="272627" y="460587"/>
                  <a:pt x="406400" y="457200"/>
                </a:cubicBezTo>
                <a:cubicBezTo>
                  <a:pt x="540173" y="453813"/>
                  <a:pt x="802640" y="0"/>
                  <a:pt x="802640" y="0"/>
                </a:cubicBezTo>
                <a:lnTo>
                  <a:pt x="802640" y="0"/>
                </a:lnTo>
              </a:path>
            </a:pathLst>
          </a:cu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084381" y="1877789"/>
            <a:ext cx="197655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64088" y="1248939"/>
            <a:ext cx="36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 smtClean="0"/>
              <a:t>Space charge distorted electric field</a:t>
            </a:r>
            <a:endParaRPr lang="en-Z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99387" y="1863177"/>
            <a:ext cx="1485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/>
              <a:t>Primary avalanche</a:t>
            </a:r>
            <a:r>
              <a:rPr lang="en-ZA" sz="2000" b="1" dirty="0"/>
              <a:t> </a:t>
            </a:r>
            <a:r>
              <a:rPr lang="en-ZA" sz="2000" dirty="0" smtClean="0"/>
              <a:t>(</a:t>
            </a:r>
            <a:r>
              <a:rPr lang="en-ZA" sz="2000" b="1" dirty="0" smtClean="0"/>
              <a:t>10</a:t>
            </a:r>
            <a:r>
              <a:rPr lang="en-ZA" sz="2000" b="1" baseline="30000" dirty="0" smtClean="0"/>
              <a:t>8</a:t>
            </a:r>
            <a:r>
              <a:rPr lang="en-ZA" sz="2000" b="1" dirty="0" smtClean="0"/>
              <a:t>  </a:t>
            </a:r>
            <a:r>
              <a:rPr lang="en-ZA" sz="2000" dirty="0" smtClean="0"/>
              <a:t>electrons)</a:t>
            </a:r>
            <a:endParaRPr lang="en-Z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4638" y="3807568"/>
            <a:ext cx="147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/>
              <a:t>Satellite avalanches</a:t>
            </a:r>
            <a:endParaRPr lang="en-Z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27458" y="5126817"/>
            <a:ext cx="131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/>
              <a:t>Photo ionisation</a:t>
            </a:r>
            <a:endParaRPr lang="en-ZA" sz="2000" dirty="0"/>
          </a:p>
        </p:txBody>
      </p:sp>
      <p:sp>
        <p:nvSpPr>
          <p:cNvPr id="16" name="Up Arrow 15"/>
          <p:cNvSpPr/>
          <p:nvPr/>
        </p:nvSpPr>
        <p:spPr bwMode="auto">
          <a:xfrm rot="16200000">
            <a:off x="3237479" y="2021163"/>
            <a:ext cx="432842" cy="391913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 rot="16200000">
            <a:off x="3262642" y="4000367"/>
            <a:ext cx="432048" cy="441442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Up Arrow 17"/>
          <p:cNvSpPr/>
          <p:nvPr/>
        </p:nvSpPr>
        <p:spPr bwMode="auto">
          <a:xfrm rot="16200000">
            <a:off x="3401331" y="5256141"/>
            <a:ext cx="432842" cy="417636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54561" y="458847"/>
            <a:ext cx="476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Z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848600" cy="720080"/>
          </a:xfrm>
        </p:spPr>
        <p:txBody>
          <a:bodyPr/>
          <a:lstStyle/>
          <a:p>
            <a:r>
              <a:rPr lang="en-ZA" b="1" dirty="0" smtClean="0"/>
              <a:t>Conditions for streamer breakdown</a:t>
            </a:r>
            <a:br>
              <a:rPr lang="en-ZA" b="1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254" y="692696"/>
            <a:ext cx="8388424" cy="5636096"/>
          </a:xfrm>
        </p:spPr>
        <p:txBody>
          <a:bodyPr/>
          <a:lstStyle/>
          <a:p>
            <a:pPr marL="0" indent="0">
              <a:buNone/>
            </a:pPr>
            <a:r>
              <a:rPr lang="en-ZA" dirty="0" smtClean="0"/>
              <a:t>The streamer breakdown avalanches become self sustaining if within the gap the following conditions are fulfilled:</a:t>
            </a:r>
          </a:p>
          <a:p>
            <a:pPr marL="895350" indent="-352425">
              <a:buFont typeface="Wingdings" pitchFamily="2" charset="2"/>
              <a:buChar char="ü"/>
            </a:pPr>
            <a:r>
              <a:rPr lang="en-ZA" b="1" dirty="0" smtClean="0"/>
              <a:t>10</a:t>
            </a:r>
            <a:r>
              <a:rPr lang="en-ZA" b="1" baseline="30000" dirty="0" smtClean="0"/>
              <a:t>8</a:t>
            </a:r>
            <a:r>
              <a:rPr lang="en-ZA" b="1" dirty="0" smtClean="0"/>
              <a:t>  </a:t>
            </a:r>
            <a:r>
              <a:rPr lang="en-ZA" dirty="0" smtClean="0"/>
              <a:t>electrons in the avalanche head or</a:t>
            </a:r>
          </a:p>
          <a:p>
            <a:pPr marL="895350" indent="-352425">
              <a:buFont typeface="Wingdings" pitchFamily="2" charset="2"/>
              <a:buChar char="ü"/>
            </a:pPr>
            <a:r>
              <a:rPr lang="en-ZA" dirty="0" smtClean="0"/>
              <a:t>The e-field due to space charge on avalanche head equals background e-field</a:t>
            </a:r>
          </a:p>
          <a:p>
            <a:pPr marL="895350" indent="-352425">
              <a:buFont typeface="Wingdings" pitchFamily="2" charset="2"/>
              <a:buChar char="ü"/>
            </a:pPr>
            <a:r>
              <a:rPr lang="en-ZA" dirty="0" smtClean="0"/>
              <a:t>i.e.                           or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4077072"/>
            <a:ext cx="2286000" cy="742950"/>
          </a:xfrm>
          <a:prstGeom prst="rect">
            <a:avLst/>
          </a:prstGeom>
          <a:noFill/>
        </p:spPr>
      </p:pic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4077072"/>
            <a:ext cx="2952750" cy="7429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5013176"/>
                <a:ext cx="82089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2000" dirty="0" smtClean="0">
                    <a:solidFill>
                      <a:srgbClr val="FF0000"/>
                    </a:solidFill>
                    <a:latin typeface="+mn-lt"/>
                  </a:rPr>
                  <a:t>It is important to know that </a:t>
                </a:r>
                <a14:m>
                  <m:oMath xmlns:m="http://schemas.openxmlformats.org/officeDocument/2006/math">
                    <m:r>
                      <a:rPr lang="en-ZA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ZA" sz="2000" dirty="0" smtClean="0">
                    <a:solidFill>
                      <a:srgbClr val="FF0000"/>
                    </a:solidFill>
                    <a:latin typeface="+mn-lt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ZA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ZA" sz="2000" dirty="0" smtClean="0">
                    <a:solidFill>
                      <a:srgbClr val="FF0000"/>
                    </a:solidFill>
                    <a:latin typeface="+mn-lt"/>
                  </a:rPr>
                  <a:t> and</a:t>
                </a:r>
                <a14:m>
                  <m:oMath xmlns:m="http://schemas.openxmlformats.org/officeDocument/2006/math">
                    <m:r>
                      <a:rPr lang="en-ZA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ZA" sz="2000" dirty="0" smtClean="0">
                    <a:solidFill>
                      <a:srgbClr val="FF0000"/>
                    </a:solidFill>
                    <a:latin typeface="+mn-lt"/>
                  </a:rPr>
                  <a:t> and therefore for a given gap, if </a:t>
                </a:r>
                <a14:m>
                  <m:oMath xmlns:m="http://schemas.openxmlformats.org/officeDocument/2006/math">
                    <m:r>
                      <a:rPr lang="en-ZA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ZA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000" dirty="0" smtClean="0">
                    <a:solidFill>
                      <a:srgbClr val="FF0000"/>
                    </a:solidFill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ZA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ZA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000" dirty="0" smtClean="0">
                    <a:solidFill>
                      <a:srgbClr val="FF0000"/>
                    </a:solidFill>
                    <a:latin typeface="+mn-lt"/>
                  </a:rPr>
                  <a:t>are known at every point the minimum voltage across the gap that will cause breakdown can be calculated from 1</a:t>
                </a:r>
                <a:r>
                  <a:rPr lang="en-ZA" sz="2000" baseline="30000" dirty="0" smtClean="0">
                    <a:solidFill>
                      <a:srgbClr val="FF0000"/>
                    </a:solidFill>
                    <a:latin typeface="+mn-lt"/>
                  </a:rPr>
                  <a:t>st</a:t>
                </a:r>
                <a:r>
                  <a:rPr lang="en-ZA" sz="2000" dirty="0" smtClean="0">
                    <a:solidFill>
                      <a:srgbClr val="FF0000"/>
                    </a:solidFill>
                    <a:latin typeface="+mn-lt"/>
                  </a:rPr>
                  <a:t> principles </a:t>
                </a:r>
                <a:endParaRPr lang="en-ZA" sz="20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13176"/>
                <a:ext cx="8208912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669" t="-1843" r="-1486" b="-783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848600" cy="914400"/>
          </a:xfrm>
        </p:spPr>
        <p:txBody>
          <a:bodyPr/>
          <a:lstStyle/>
          <a:p>
            <a:r>
              <a:rPr lang="en-ZA" dirty="0" smtClean="0"/>
              <a:t>Auto-propagation of streamer avalanches</a:t>
            </a:r>
            <a:endParaRPr lang="en-Z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8460432" cy="423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887483" y="5323746"/>
            <a:ext cx="2023931" cy="71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594052" y="1492530"/>
            <a:ext cx="2450415" cy="73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96358" y="3140968"/>
            <a:ext cx="316835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998550" y="6446067"/>
            <a:ext cx="266429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964622" y="-52507"/>
            <a:ext cx="7848600" cy="68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FF"/>
                </a:solidFill>
                <a:latin typeface="Arial" charset="0"/>
              </a:defRPr>
            </a:lvl9pPr>
          </a:lstStyle>
          <a:p>
            <a:r>
              <a:rPr lang="en-ZA" b="1" kern="0" dirty="0" smtClean="0"/>
              <a:t>Streamer breakdown mechanism</a:t>
            </a:r>
            <a:endParaRPr lang="en-ZA" b="1" kern="0" dirty="0"/>
          </a:p>
        </p:txBody>
      </p:sp>
      <p:sp>
        <p:nvSpPr>
          <p:cNvPr id="3" name="Freeform 2"/>
          <p:cNvSpPr/>
          <p:nvPr/>
        </p:nvSpPr>
        <p:spPr bwMode="auto">
          <a:xfrm>
            <a:off x="1668819" y="542705"/>
            <a:ext cx="807680" cy="871577"/>
          </a:xfrm>
          <a:custGeom>
            <a:avLst/>
            <a:gdLst>
              <a:gd name="connsiteX0" fmla="*/ 0 w 802640"/>
              <a:gd name="connsiteY0" fmla="*/ 20320 h 457238"/>
              <a:gd name="connsiteX1" fmla="*/ 406400 w 802640"/>
              <a:gd name="connsiteY1" fmla="*/ 457200 h 457238"/>
              <a:gd name="connsiteX2" fmla="*/ 802640 w 802640"/>
              <a:gd name="connsiteY2" fmla="*/ 0 h 457238"/>
              <a:gd name="connsiteX3" fmla="*/ 802640 w 802640"/>
              <a:gd name="connsiteY3" fmla="*/ 0 h 4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" h="457238">
                <a:moveTo>
                  <a:pt x="0" y="20320"/>
                </a:moveTo>
                <a:cubicBezTo>
                  <a:pt x="136313" y="240453"/>
                  <a:pt x="272627" y="460587"/>
                  <a:pt x="406400" y="457200"/>
                </a:cubicBezTo>
                <a:cubicBezTo>
                  <a:pt x="540173" y="453813"/>
                  <a:pt x="802640" y="0"/>
                  <a:pt x="802640" y="0"/>
                </a:cubicBezTo>
                <a:lnTo>
                  <a:pt x="802640" y="0"/>
                </a:lnTo>
              </a:path>
            </a:pathLst>
          </a:cu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1201999" y="1995407"/>
            <a:ext cx="174132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854561" y="458847"/>
            <a:ext cx="476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Z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380987" y="578719"/>
            <a:ext cx="995199" cy="871577"/>
          </a:xfrm>
          <a:custGeom>
            <a:avLst/>
            <a:gdLst>
              <a:gd name="connsiteX0" fmla="*/ 0 w 802640"/>
              <a:gd name="connsiteY0" fmla="*/ 20320 h 457238"/>
              <a:gd name="connsiteX1" fmla="*/ 406400 w 802640"/>
              <a:gd name="connsiteY1" fmla="*/ 457200 h 457238"/>
              <a:gd name="connsiteX2" fmla="*/ 802640 w 802640"/>
              <a:gd name="connsiteY2" fmla="*/ 0 h 457238"/>
              <a:gd name="connsiteX3" fmla="*/ 802640 w 802640"/>
              <a:gd name="connsiteY3" fmla="*/ 0 h 4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" h="457238">
                <a:moveTo>
                  <a:pt x="0" y="20320"/>
                </a:moveTo>
                <a:cubicBezTo>
                  <a:pt x="136313" y="240453"/>
                  <a:pt x="272627" y="460587"/>
                  <a:pt x="406400" y="457200"/>
                </a:cubicBezTo>
                <a:cubicBezTo>
                  <a:pt x="540173" y="453813"/>
                  <a:pt x="802640" y="0"/>
                  <a:pt x="802640" y="0"/>
                </a:cubicBezTo>
                <a:lnTo>
                  <a:pt x="802640" y="0"/>
                </a:lnTo>
              </a:path>
            </a:pathLst>
          </a:cu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1381" y="504435"/>
            <a:ext cx="476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Z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6467975" y="6462113"/>
            <a:ext cx="266429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891338" y="3184336"/>
            <a:ext cx="1800199" cy="11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090917" y="157897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 smtClean="0"/>
              <a:t>Anode directed streamers (</a:t>
            </a:r>
            <a:r>
              <a:rPr lang="en-ZA" sz="1800" i="1" dirty="0" err="1" smtClean="0"/>
              <a:t>Raether</a:t>
            </a:r>
            <a:r>
              <a:rPr lang="en-ZA" sz="1800" dirty="0" smtClean="0"/>
              <a:t>)</a:t>
            </a:r>
            <a:endParaRPr lang="en-ZA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4140087" y="5242483"/>
            <a:ext cx="211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 smtClean="0"/>
              <a:t>Cathode directed streamers (</a:t>
            </a:r>
            <a:r>
              <a:rPr lang="en-ZA" sz="1800" i="1" dirty="0" smtClean="0"/>
              <a:t>Loeb &amp; Meek</a:t>
            </a:r>
            <a:r>
              <a:rPr lang="en-ZA" sz="1800" dirty="0" smtClean="0"/>
              <a:t>)</a:t>
            </a:r>
            <a:endParaRPr lang="en-ZA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06941" y="34792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 smtClean="0"/>
              <a:t>Primary avalanche</a:t>
            </a:r>
            <a:endParaRPr lang="en-ZA" sz="1800" dirty="0"/>
          </a:p>
        </p:txBody>
      </p:sp>
      <p:sp>
        <p:nvSpPr>
          <p:cNvPr id="30" name="Up Arrow 29"/>
          <p:cNvSpPr/>
          <p:nvPr/>
        </p:nvSpPr>
        <p:spPr bwMode="auto">
          <a:xfrm rot="5400000">
            <a:off x="6344518" y="1649610"/>
            <a:ext cx="432842" cy="391913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Up Arrow 30"/>
          <p:cNvSpPr/>
          <p:nvPr/>
        </p:nvSpPr>
        <p:spPr bwMode="auto">
          <a:xfrm rot="5400000">
            <a:off x="6344517" y="3713249"/>
            <a:ext cx="432842" cy="391913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Up Arrow 31"/>
          <p:cNvSpPr/>
          <p:nvPr/>
        </p:nvSpPr>
        <p:spPr bwMode="auto">
          <a:xfrm rot="5400000">
            <a:off x="6396676" y="5209844"/>
            <a:ext cx="432842" cy="391913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2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6" grpId="0"/>
      <p:bldP spid="27" grpId="0"/>
      <p:bldP spid="28" grpId="0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ppt msc">
  <a:themeElements>
    <a:clrScheme name="ppt ms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 m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ms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 ms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</TotalTime>
  <Words>457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Symbol</vt:lpstr>
      <vt:lpstr>Times New Roman</vt:lpstr>
      <vt:lpstr>Wingdings</vt:lpstr>
      <vt:lpstr>ppt msc</vt:lpstr>
      <vt:lpstr>Visio.Drawing.15</vt:lpstr>
      <vt:lpstr>Visio</vt:lpstr>
      <vt:lpstr>Streamer breakdown mechanisms in air-gaps</vt:lpstr>
      <vt:lpstr>Corona discharges</vt:lpstr>
      <vt:lpstr>Negative and positive corona mechanisms</vt:lpstr>
      <vt:lpstr>PowerPoint Presentation</vt:lpstr>
      <vt:lpstr>Case of localised avalanches in non-uniform fields (corona)</vt:lpstr>
      <vt:lpstr>PowerPoint Presentation</vt:lpstr>
      <vt:lpstr>Conditions for streamer breakdown </vt:lpstr>
      <vt:lpstr>Auto-propagation of streamer avalanches</vt:lpstr>
      <vt:lpstr>PowerPoint Presentation</vt:lpstr>
      <vt:lpstr>Gap breakdown</vt:lpstr>
      <vt:lpstr>PowerPoint Presentation</vt:lpstr>
      <vt:lpstr>Exercise problem</vt:lpstr>
      <vt:lpstr>Factors influencing the breakdown voltage of an air gap</vt:lpstr>
      <vt:lpstr>Other deterministic formulae for gap breakdown voltage calculation</vt:lpstr>
      <vt:lpstr>Leader transition in large gaps</vt:lpstr>
      <vt:lpstr>PowerPoint Presentation</vt:lpstr>
      <vt:lpstr>PowerPoint Presentation</vt:lpstr>
    </vt:vector>
  </TitlesOfParts>
  <Company>Scarab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Current Distribution in a Structure</dc:title>
  <dc:creator>Michael Grant</dc:creator>
  <cp:lastModifiedBy>Nyamupa</cp:lastModifiedBy>
  <cp:revision>338</cp:revision>
  <dcterms:created xsi:type="dcterms:W3CDTF">2004-10-23T13:34:24Z</dcterms:created>
  <dcterms:modified xsi:type="dcterms:W3CDTF">2019-04-04T07:50:53Z</dcterms:modified>
</cp:coreProperties>
</file>