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Power, marx and class</a:t>
            </a:r>
            <a:endParaRPr lang="en-Z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Domination</a:t>
            </a:r>
            <a:r>
              <a:rPr lang="en-US" dirty="0"/>
              <a:t> </a:t>
            </a:r>
            <a:r>
              <a:rPr lang="en-US" dirty="0" smtClean="0"/>
              <a:t>and  identity part 1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202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25" y="931651"/>
            <a:ext cx="3561046" cy="1190803"/>
          </a:xfrm>
        </p:spPr>
        <p:txBody>
          <a:bodyPr/>
          <a:lstStyle/>
          <a:p>
            <a:r>
              <a:rPr lang="en-US" dirty="0" smtClean="0"/>
              <a:t>   KARL MARX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GERMAN PHILOSOPHER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SOCIOLOGIST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POLITICAL THEORIST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JOURNLAIST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REVOLUTIONARY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5122" name="Picture 2" descr="Image result for KARL MARX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8" y="1276556"/>
            <a:ext cx="5027208" cy="37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3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‘’WHAT DOES IT MEAN TO BE FREE?’’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Economy: the organization of labour and resources in a society</a:t>
            </a:r>
          </a:p>
          <a:p>
            <a:r>
              <a:rPr lang="en-US" dirty="0" smtClean="0"/>
              <a:t>Critical questions to understand the economy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LABOUR ORGANISED?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WHO DOES THE LABOUR?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DOES LABOUR CHANGE OVER TIME?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191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Class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‘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’relations </a:t>
            </a:r>
            <a:r>
              <a:rPr lang="en-US" dirty="0"/>
              <a:t>of </a:t>
            </a:r>
            <a:r>
              <a:rPr lang="en-US" dirty="0" smtClean="0"/>
              <a:t>production’’:  </a:t>
            </a:r>
            <a:r>
              <a:rPr lang="en-US" dirty="0"/>
              <a:t>how the surplus is taken from the people who produce it and who gets to decide how that surplus is used. </a:t>
            </a:r>
            <a:endParaRPr lang="en-US" dirty="0" smtClean="0"/>
          </a:p>
          <a:p>
            <a:r>
              <a:rPr lang="en-US" dirty="0" smtClean="0"/>
              <a:t>Class is defined by ones place in the relations of production </a:t>
            </a:r>
          </a:p>
          <a:p>
            <a:r>
              <a:rPr lang="en-US" dirty="0" smtClean="0"/>
              <a:t>Karl Marx saw two main classes: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working class/ Proletariat: don’t own or control means of production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capitalists/ Bourgeois: control and own the means of production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98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the proletariat lack access to the means of production the only thing they can sell is their labour. </a:t>
            </a:r>
            <a:br>
              <a:rPr lang="en-US" sz="2000" dirty="0" smtClean="0"/>
            </a:br>
            <a:endParaRPr lang="en-ZA" sz="2000" dirty="0"/>
          </a:p>
        </p:txBody>
      </p:sp>
      <p:pic>
        <p:nvPicPr>
          <p:cNvPr id="8194" name="Picture 2" descr="Image result for western cape wine farm worker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9" y="2172019"/>
            <a:ext cx="4876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western cape wine farm workers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81" y="2157412"/>
            <a:ext cx="4717424" cy="31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3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Marx: PROBLEMS WITH CAPITALISM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Modern work is Alienated- a feeling of disconnection between the work and the </a:t>
            </a:r>
            <a:r>
              <a:rPr lang="en-US" dirty="0" smtClean="0"/>
              <a:t>outcome/ </a:t>
            </a:r>
            <a:r>
              <a:rPr lang="en-US" dirty="0"/>
              <a:t>the work and the beneficiary  </a:t>
            </a:r>
            <a:endParaRPr lang="en-ZA" dirty="0"/>
          </a:p>
          <a:p>
            <a:pPr lvl="0"/>
            <a:r>
              <a:rPr lang="en-US" dirty="0"/>
              <a:t>Modern work is insecure- human beings are expendable in production  so when costs rise and when savings can be made by increasing the role of technology- anyone is expendable </a:t>
            </a:r>
            <a:endParaRPr lang="en-ZA" dirty="0"/>
          </a:p>
          <a:p>
            <a:pPr lvl="0"/>
            <a:r>
              <a:rPr lang="en-US" b="1" dirty="0"/>
              <a:t>Workers get paid little while capitalists get rich- </a:t>
            </a:r>
            <a:r>
              <a:rPr lang="en-US" dirty="0"/>
              <a:t>capitalists shrink the wages of the laborers as much as possible in order to skim off a wide profit margin- primitive accumulation. 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889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‘’Capitalism is unstable’’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740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37ugp72ofspp25ltkb3ajwvg-wpengine.netdna-ssl.com/wp-content/uploads/1.-Cover-Photo-1600x1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8" y="-86264"/>
            <a:ext cx="8583282" cy="57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6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EFF GIVE BACK THE LAND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5" y="1561382"/>
            <a:ext cx="6459965" cy="363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JULIUS MALEMA LAND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92" y="937749"/>
            <a:ext cx="3449931" cy="42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5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MARIK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034"/>
            <a:ext cx="5954399" cy="51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REMEMBER MARIKA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99" y="172529"/>
            <a:ext cx="5962650" cy="51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2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and work in the modern world?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2012, the global labor pool consisted of approximately </a:t>
            </a:r>
            <a:r>
              <a:rPr lang="en-US" b="1" dirty="0"/>
              <a:t>3 billion workers</a:t>
            </a:r>
            <a:r>
              <a:rPr lang="en-US" dirty="0"/>
              <a:t>, around 200 million unemployed.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415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Sociology: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Sociology is a uniquely critical and empowering way of understanding and engaging with the world we live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 habit of mind that allows and encourages us to understand specific lived experiences and </a:t>
            </a:r>
            <a:r>
              <a:rPr lang="en-US" dirty="0" smtClean="0"/>
              <a:t>that </a:t>
            </a:r>
            <a:r>
              <a:rPr lang="en-US" dirty="0"/>
              <a:t>they are shaped </a:t>
            </a:r>
            <a:r>
              <a:rPr lang="en-US" dirty="0" smtClean="0"/>
              <a:t>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societies are run and organized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societies change over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groups have more power than others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less powerful groups sometimes come together and bring about change in society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87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sociological imagination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C. wright mills </a:t>
            </a:r>
          </a:p>
          <a:p>
            <a:r>
              <a:rPr lang="en-US" dirty="0" smtClean="0"/>
              <a:t>what is a ‘’Social Science’’  </a:t>
            </a:r>
            <a:r>
              <a:rPr lang="en-US" dirty="0"/>
              <a:t>and what it means to think ‘’socially’’, to think about an individual and the role that individual plays in </a:t>
            </a:r>
            <a:r>
              <a:rPr lang="en-US" dirty="0" smtClean="0"/>
              <a:t>Society</a:t>
            </a:r>
          </a:p>
          <a:p>
            <a:r>
              <a:rPr lang="en-US" dirty="0" smtClean="0"/>
              <a:t>‘</a:t>
            </a:r>
            <a:r>
              <a:rPr lang="en-US" dirty="0"/>
              <a:t>’Neither the life of an individual nor the history of a society can be understood without understanding </a:t>
            </a:r>
            <a:r>
              <a:rPr lang="en-US" dirty="0" smtClean="0"/>
              <a:t>both’’</a:t>
            </a:r>
          </a:p>
          <a:p>
            <a:pPr marL="0" indent="0">
              <a:buNone/>
            </a:pPr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7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vs authority </a:t>
            </a:r>
            <a:endParaRPr lang="en-ZA" dirty="0"/>
          </a:p>
        </p:txBody>
      </p:sp>
      <p:pic>
        <p:nvPicPr>
          <p:cNvPr id="1026" name="Picture 2" descr="Image result for adam habib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32" y="2003366"/>
            <a:ext cx="5323393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dam hab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4" y="2003366"/>
            <a:ext cx="3527904" cy="352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8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Max weber: German sociologist ( 1864-1920)</a:t>
            </a:r>
          </a:p>
          <a:p>
            <a:r>
              <a:rPr lang="en-US" dirty="0" smtClean="0"/>
              <a:t>Michel Foucault: French Philosopher (1926-1984)</a:t>
            </a:r>
          </a:p>
          <a:p>
            <a:r>
              <a:rPr lang="en-US" dirty="0" smtClean="0"/>
              <a:t>KARL MARX: BADASS ( 1818-1883)</a:t>
            </a:r>
          </a:p>
        </p:txBody>
      </p:sp>
    </p:spTree>
    <p:extLst>
      <p:ext uri="{BB962C8B-B14F-4D97-AF65-F5344CB8AC3E}">
        <p14:creationId xmlns:p14="http://schemas.microsoft.com/office/powerpoint/2010/main" val="74598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6" y="453575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Weber: </a:t>
            </a:r>
            <a:br>
              <a:rPr lang="en-US" dirty="0" smtClean="0"/>
            </a:br>
            <a:r>
              <a:rPr lang="en-US" sz="2200" dirty="0" smtClean="0"/>
              <a:t>Power as situational/of personal influence</a:t>
            </a:r>
            <a:endParaRPr lang="en-ZA" sz="2200" dirty="0"/>
          </a:p>
        </p:txBody>
      </p:sp>
      <p:sp>
        <p:nvSpPr>
          <p:cNvPr id="4" name="AutoShape 2" descr="Image result for max weber"/>
          <p:cNvSpPr>
            <a:spLocks noChangeAspect="1" noChangeArrowheads="1"/>
          </p:cNvSpPr>
          <p:nvPr/>
        </p:nvSpPr>
        <p:spPr bwMode="auto">
          <a:xfrm>
            <a:off x="-89140" y="-3766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4672" y="3381556"/>
            <a:ext cx="10795835" cy="199303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Authoritative or coercive </a:t>
            </a:r>
          </a:p>
          <a:p>
            <a:r>
              <a:rPr lang="en-US" sz="5100" dirty="0" smtClean="0"/>
              <a:t>Power </a:t>
            </a:r>
            <a:r>
              <a:rPr lang="en-US" sz="5100" dirty="0"/>
              <a:t>is t</a:t>
            </a:r>
            <a:r>
              <a:rPr lang="en-ZA" sz="5100" dirty="0"/>
              <a:t>he ability of an individual or group to achieve their own goals or aims when others are trying to prevent them from realising them”. </a:t>
            </a:r>
            <a:endParaRPr lang="en-ZA" sz="5100" dirty="0" smtClean="0"/>
          </a:p>
          <a:p>
            <a:r>
              <a:rPr lang="en-ZA" sz="5100" dirty="0" smtClean="0"/>
              <a:t>Power </a:t>
            </a:r>
            <a:r>
              <a:rPr lang="en-ZA" sz="5100" dirty="0"/>
              <a:t>is the capacity someone has to control, dominate or direct others. </a:t>
            </a:r>
            <a:endParaRPr lang="en-ZA" sz="5100" dirty="0" smtClean="0"/>
          </a:p>
          <a:p>
            <a:pPr marL="0" indent="0">
              <a:buNone/>
            </a:pPr>
            <a:endParaRPr lang="en-ZA" sz="5100" dirty="0"/>
          </a:p>
          <a:p>
            <a:endParaRPr lang="en-ZA" dirty="0"/>
          </a:p>
        </p:txBody>
      </p:sp>
      <p:pic>
        <p:nvPicPr>
          <p:cNvPr id="2056" name="Picture 8" descr="Image result for max we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907" y="0"/>
            <a:ext cx="3856006" cy="31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Power can be traditional or inherited to </a:t>
            </a:r>
            <a:r>
              <a:rPr lang="en-US" dirty="0">
                <a:solidFill>
                  <a:srgbClr val="FF0000"/>
                </a:solidFill>
              </a:rPr>
              <a:t>appear</a:t>
            </a:r>
            <a:r>
              <a:rPr lang="en-US" dirty="0"/>
              <a:t> legitimate</a:t>
            </a:r>
            <a:endParaRPr lang="en-ZA" dirty="0"/>
          </a:p>
        </p:txBody>
      </p:sp>
      <p:pic>
        <p:nvPicPr>
          <p:cNvPr id="5" name="Picture 2" descr="Image result for funny picture of the queen of england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06" y="286975"/>
            <a:ext cx="3701311" cy="52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7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Foucault: POWER TRANSCENDS POLITICS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power that is structural/ hegemonic/domination </a:t>
            </a:r>
            <a:r>
              <a:rPr lang="en-US" dirty="0" smtClean="0"/>
              <a:t>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POWER IS EVERYWHERE BECAUSE IT COMES FROM EVERYWHERE</a:t>
            </a:r>
          </a:p>
          <a:p>
            <a:r>
              <a:rPr lang="en-US" dirty="0" smtClean="0"/>
              <a:t>MOVES AWAY FROM WEBERS INDIVIDUALISTIC APPROACH TO POWER</a:t>
            </a:r>
          </a:p>
          <a:p>
            <a:r>
              <a:rPr lang="en-US" dirty="0"/>
              <a:t>flows through our understandings of knowledge or </a:t>
            </a:r>
            <a:r>
              <a:rPr lang="en-US" dirty="0" smtClean="0"/>
              <a:t>truth</a:t>
            </a:r>
          </a:p>
          <a:p>
            <a:r>
              <a:rPr lang="en-US" dirty="0" err="1"/>
              <a:t>organisations</a:t>
            </a:r>
            <a:r>
              <a:rPr lang="en-US" dirty="0"/>
              <a:t> don’t hold or </a:t>
            </a:r>
            <a:r>
              <a:rPr lang="en-US" dirty="0" err="1"/>
              <a:t>pocess</a:t>
            </a:r>
            <a:r>
              <a:rPr lang="en-US" dirty="0"/>
              <a:t> power- they embody it. </a:t>
            </a:r>
            <a:endParaRPr lang="en-US" dirty="0" smtClean="0"/>
          </a:p>
          <a:p>
            <a:r>
              <a:rPr lang="en-US" dirty="0"/>
              <a:t>Power is not purely behavioral: it shapes perceptions as well as behavior. 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broader than public policy or formal politics.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14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ideas we hold to be true are the ideas that hold the most power. </a:t>
            </a:r>
          </a:p>
          <a:p>
            <a:r>
              <a:rPr lang="en-US" dirty="0"/>
              <a:t>The knowledge we assign the most value is the knowledge that has the most power</a:t>
            </a:r>
            <a:endParaRPr lang="en-ZA" dirty="0"/>
          </a:p>
          <a:p>
            <a:endParaRPr lang="en-ZA" dirty="0"/>
          </a:p>
        </p:txBody>
      </p:sp>
      <p:pic>
        <p:nvPicPr>
          <p:cNvPr id="5" name="Picture 2" descr="Image result for FOUCAUL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7" b="26857"/>
          <a:stretch>
            <a:fillRect/>
          </a:stretch>
        </p:blipFill>
        <p:spPr bwMode="auto">
          <a:xfrm>
            <a:off x="0" y="1043796"/>
            <a:ext cx="11680947" cy="359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9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</TotalTime>
  <Words>575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Impact</vt:lpstr>
      <vt:lpstr>Main Event</vt:lpstr>
      <vt:lpstr>Power, marx and class</vt:lpstr>
      <vt:lpstr>Sociology:</vt:lpstr>
      <vt:lpstr>Summary: sociological imagination</vt:lpstr>
      <vt:lpstr>Power vs authority </vt:lpstr>
      <vt:lpstr>Power </vt:lpstr>
      <vt:lpstr>Weber:  Power as situational/of personal influence</vt:lpstr>
      <vt:lpstr>PowerPoint Presentation</vt:lpstr>
      <vt:lpstr>Foucault: POWER TRANSCENDS POLITICS power that is structural/ hegemonic/domination  </vt:lpstr>
      <vt:lpstr>PowerPoint Presentation</vt:lpstr>
      <vt:lpstr>   KARL MARX</vt:lpstr>
      <vt:lpstr>‘’WHAT DOES IT MEAN TO BE FREE?’’</vt:lpstr>
      <vt:lpstr>Social Class</vt:lpstr>
      <vt:lpstr>If the proletariat lack access to the means of production the only thing they can sell is their labour.  </vt:lpstr>
      <vt:lpstr>Marx: PROBLEMS WITH CAPITALISM</vt:lpstr>
      <vt:lpstr>‘’Capitalism is unstable’’</vt:lpstr>
      <vt:lpstr>PowerPoint Presentation</vt:lpstr>
      <vt:lpstr>PowerPoint Presentation</vt:lpstr>
      <vt:lpstr>PowerPoint Presentation</vt:lpstr>
      <vt:lpstr>Class and work in the modern world?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Power, marx and class</dc:title>
  <dc:creator>Jessica Breakey</dc:creator>
  <cp:lastModifiedBy>Jessica Breakey</cp:lastModifiedBy>
  <cp:revision>8</cp:revision>
  <dcterms:created xsi:type="dcterms:W3CDTF">2019-02-10T21:00:41Z</dcterms:created>
  <dcterms:modified xsi:type="dcterms:W3CDTF">2019-02-10T22:24:05Z</dcterms:modified>
</cp:coreProperties>
</file>