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7" r:id="rId2"/>
    <p:sldId id="298" r:id="rId3"/>
    <p:sldId id="271" r:id="rId4"/>
    <p:sldId id="262" r:id="rId5"/>
    <p:sldId id="263" r:id="rId6"/>
    <p:sldId id="265" r:id="rId7"/>
    <p:sldId id="264" r:id="rId8"/>
    <p:sldId id="294" r:id="rId9"/>
    <p:sldId id="295" r:id="rId10"/>
    <p:sldId id="267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Slavery and Race</a:t>
            </a:r>
            <a:endParaRPr lang="en-ZA" dirty="0"/>
          </a:p>
        </p:txBody>
      </p:sp>
      <p:pic>
        <p:nvPicPr>
          <p:cNvPr id="5122" name="Picture 2" descr="Image result for atlantic slave trade boa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33" y="2171700"/>
            <a:ext cx="485781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2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Critique of </a:t>
            </a:r>
            <a:r>
              <a:rPr lang="en-US" dirty="0" err="1" smtClean="0"/>
              <a:t>Colour</a:t>
            </a:r>
            <a:r>
              <a:rPr lang="en-US" dirty="0" smtClean="0"/>
              <a:t>-Blindness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Zimitri</a:t>
            </a:r>
            <a:r>
              <a:rPr lang="en-US" b="1" dirty="0"/>
              <a:t> Erasmus </a:t>
            </a:r>
          </a:p>
          <a:p>
            <a:r>
              <a:rPr lang="en-US" dirty="0" smtClean="0"/>
              <a:t>Race </a:t>
            </a:r>
            <a:r>
              <a:rPr lang="en-US" dirty="0"/>
              <a:t>is ‘nowhere and nothing’ – the ‘</a:t>
            </a:r>
            <a:r>
              <a:rPr lang="en-US" dirty="0" err="1"/>
              <a:t>colourblind</a:t>
            </a:r>
            <a:r>
              <a:rPr lang="en-US" dirty="0"/>
              <a:t>’ view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Race is ‘everywhere and everything’ – the ‘essentialist’ view </a:t>
            </a:r>
            <a:endParaRPr lang="en-US" dirty="0" smtClean="0"/>
          </a:p>
          <a:p>
            <a:r>
              <a:rPr lang="en-US" dirty="0" smtClean="0"/>
              <a:t>Suggests </a:t>
            </a:r>
            <a:r>
              <a:rPr lang="en-US" dirty="0"/>
              <a:t>we view ‘race’ as a political construct – about power.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15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the past exist in the Present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Racism – as pain, as outrage, as </a:t>
            </a:r>
            <a:r>
              <a:rPr lang="en-US" dirty="0" err="1"/>
              <a:t>dehumanising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Apartheid’s costs: work, education, belonging, property and health (Hayley’s story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• White shame, negligence, ambivalence, </a:t>
            </a:r>
            <a:r>
              <a:rPr lang="en-US" dirty="0" smtClean="0"/>
              <a:t>anger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364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artoon history of black white history in US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735" y="267123"/>
            <a:ext cx="7962181" cy="652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6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Darwinism and Eugenics </a:t>
            </a:r>
            <a:endParaRPr lang="en-ZA" dirty="0"/>
          </a:p>
        </p:txBody>
      </p:sp>
      <p:pic>
        <p:nvPicPr>
          <p:cNvPr id="6146" name="Picture 2" descr="Image result for social darwinism eugenic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173" y="1791887"/>
            <a:ext cx="2843653" cy="46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32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Fallacies of Racism </a:t>
            </a:r>
            <a:br>
              <a:rPr lang="en-US" dirty="0" smtClean="0"/>
            </a:br>
            <a:r>
              <a:rPr lang="en-US" sz="2800" dirty="0"/>
              <a:t>Desmond and </a:t>
            </a:r>
            <a:r>
              <a:rPr lang="en-US" sz="2800" dirty="0" err="1"/>
              <a:t>Emirbayer</a:t>
            </a:r>
            <a:r>
              <a:rPr lang="en-US" sz="2800" dirty="0"/>
              <a:t> (</a:t>
            </a:r>
            <a:r>
              <a:rPr lang="en-US" sz="2800" dirty="0" smtClean="0"/>
              <a:t>2009)</a:t>
            </a:r>
            <a:endParaRPr lang="en-Z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b="1" dirty="0" smtClean="0"/>
              <a:t>Individualistic </a:t>
            </a:r>
            <a:r>
              <a:rPr lang="en-US" b="1" dirty="0"/>
              <a:t>fallacy: </a:t>
            </a:r>
            <a:r>
              <a:rPr lang="en-US" dirty="0"/>
              <a:t>racism based on prejudice and individual acts of racism 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b="1" dirty="0" smtClean="0"/>
              <a:t>Legalistic </a:t>
            </a:r>
            <a:r>
              <a:rPr lang="en-US" b="1" dirty="0"/>
              <a:t>fallacy: </a:t>
            </a:r>
            <a:r>
              <a:rPr lang="en-US" dirty="0"/>
              <a:t>We are legally equal – that’s what matters; in principle versus in </a:t>
            </a:r>
            <a:r>
              <a:rPr lang="en-US" dirty="0" smtClean="0"/>
              <a:t>practice</a:t>
            </a:r>
          </a:p>
          <a:p>
            <a:pPr marL="457200" indent="-457200">
              <a:buAutoNum type="arabicPeriod"/>
            </a:pPr>
            <a:r>
              <a:rPr lang="en-US" b="1" dirty="0" smtClean="0"/>
              <a:t>Tokenistic </a:t>
            </a:r>
            <a:r>
              <a:rPr lang="en-US" b="1" dirty="0"/>
              <a:t>fallacy: </a:t>
            </a:r>
            <a:r>
              <a:rPr lang="en-US" dirty="0"/>
              <a:t>Since some succeed, all can succeed (Obama and </a:t>
            </a:r>
            <a:r>
              <a:rPr lang="en-US" dirty="0" smtClean="0"/>
              <a:t>Oprah; </a:t>
            </a:r>
            <a:r>
              <a:rPr lang="en-US" dirty="0" err="1" smtClean="0"/>
              <a:t>Ramaphosa</a:t>
            </a:r>
            <a:r>
              <a:rPr lang="en-US" dirty="0" smtClean="0"/>
              <a:t>)</a:t>
            </a:r>
          </a:p>
          <a:p>
            <a:pPr marL="457200" indent="-457200">
              <a:buAutoNum type="arabicPeriod"/>
            </a:pPr>
            <a:r>
              <a:rPr lang="en-US" b="1" dirty="0" smtClean="0"/>
              <a:t>Ahistorical </a:t>
            </a:r>
            <a:r>
              <a:rPr lang="en-US" b="1" dirty="0"/>
              <a:t>fallacy</a:t>
            </a:r>
            <a:r>
              <a:rPr lang="en-US" dirty="0"/>
              <a:t>: History does not matter, its over now, lets move on </a:t>
            </a:r>
            <a:r>
              <a:rPr lang="en-US" dirty="0" smtClean="0"/>
              <a:t>       (</a:t>
            </a:r>
            <a:r>
              <a:rPr lang="en-US" dirty="0"/>
              <a:t>embeddedness of discourse, representations ignored)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    </a:t>
            </a:r>
            <a:r>
              <a:rPr lang="en-US" b="1" dirty="0" smtClean="0"/>
              <a:t>Fixed </a:t>
            </a:r>
            <a:r>
              <a:rPr lang="en-US" b="1" dirty="0"/>
              <a:t>fallacy: </a:t>
            </a:r>
            <a:r>
              <a:rPr lang="en-US" dirty="0"/>
              <a:t>Asks ‘has racism increased or decreased?’ – measures racism on </a:t>
            </a:r>
            <a:r>
              <a:rPr lang="en-US" dirty="0" smtClean="0"/>
              <a:t>  one </a:t>
            </a:r>
            <a:r>
              <a:rPr lang="en-US" dirty="0"/>
              <a:t>axes – often physical violence; ignores psychic and systemic damage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992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Race: Key terms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Racialisation</a:t>
            </a:r>
            <a:r>
              <a:rPr lang="en-US" dirty="0"/>
              <a:t>: the tendency to classify based on race; basis for social exclusion and inequality </a:t>
            </a:r>
            <a:endParaRPr lang="en-US" dirty="0" smtClean="0"/>
          </a:p>
          <a:p>
            <a:r>
              <a:rPr lang="en-US" dirty="0" smtClean="0"/>
              <a:t>Racism: system insists </a:t>
            </a:r>
            <a:r>
              <a:rPr lang="en-US" dirty="0"/>
              <a:t>that one ‘racial’ category is innately superior or inferior </a:t>
            </a:r>
            <a:endParaRPr lang="en-US" dirty="0" smtClean="0"/>
          </a:p>
          <a:p>
            <a:r>
              <a:rPr lang="en-US" dirty="0" smtClean="0"/>
              <a:t>Discrimination</a:t>
            </a:r>
            <a:r>
              <a:rPr lang="en-US" dirty="0"/>
              <a:t>: any action that involves treating various categories of people unequally </a:t>
            </a:r>
            <a:endParaRPr lang="en-US" dirty="0" smtClean="0"/>
          </a:p>
          <a:p>
            <a:r>
              <a:rPr lang="en-US" dirty="0" smtClean="0"/>
              <a:t>Institutional </a:t>
            </a:r>
            <a:r>
              <a:rPr lang="en-US" dirty="0"/>
              <a:t>discrimination: law and social institutions can treat different categories of people unequally e.g. affirmative action: based on race and </a:t>
            </a:r>
            <a:r>
              <a:rPr lang="en-US" dirty="0" smtClean="0"/>
              <a:t>gender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7252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Prejudice</a:t>
            </a:r>
            <a:r>
              <a:rPr lang="en-US" dirty="0"/>
              <a:t>: rigid and irrational </a:t>
            </a:r>
            <a:r>
              <a:rPr lang="en-US" dirty="0" err="1"/>
              <a:t>generalisation</a:t>
            </a:r>
            <a:r>
              <a:rPr lang="en-US" dirty="0"/>
              <a:t> about a group; ranges from aversion to hostility. </a:t>
            </a:r>
            <a:endParaRPr lang="en-US" dirty="0" smtClean="0"/>
          </a:p>
          <a:p>
            <a:r>
              <a:rPr lang="en-US" dirty="0" smtClean="0"/>
              <a:t>Stereotyping</a:t>
            </a:r>
            <a:r>
              <a:rPr lang="en-US" dirty="0"/>
              <a:t>: combined prejudices; exaggerated description, selected facts, culturally embedded, in and out groups </a:t>
            </a:r>
            <a:endParaRPr lang="en-US" dirty="0" smtClean="0"/>
          </a:p>
          <a:p>
            <a:r>
              <a:rPr lang="en-US" dirty="0" smtClean="0"/>
              <a:t>Genocide</a:t>
            </a:r>
            <a:r>
              <a:rPr lang="en-US" dirty="0"/>
              <a:t>: extermination of a category of people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64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Dealing with “Difference’’ and Domination </a:t>
            </a:r>
            <a:br>
              <a:rPr lang="en-US" dirty="0" smtClean="0"/>
            </a:br>
            <a:r>
              <a:rPr lang="en-US" sz="3600" i="1" dirty="0" smtClean="0"/>
              <a:t>Three Approaches to Living together </a:t>
            </a:r>
            <a:endParaRPr lang="en-ZA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Pluralism/multiculturalism</a:t>
            </a:r>
            <a:r>
              <a:rPr lang="en-US" dirty="0"/>
              <a:t>: racial and ethnic groups are distinct, but have equal social standing </a:t>
            </a:r>
          </a:p>
          <a:p>
            <a:r>
              <a:rPr lang="en-US" dirty="0" smtClean="0"/>
              <a:t>Assimilation</a:t>
            </a:r>
            <a:r>
              <a:rPr lang="en-US" dirty="0"/>
              <a:t>: process whereby minorities gradually adopt patterns of dominant culture </a:t>
            </a:r>
            <a:r>
              <a:rPr lang="en-US" dirty="0" smtClean="0"/>
              <a:t>(</a:t>
            </a:r>
            <a:r>
              <a:rPr lang="en-US" dirty="0" err="1" smtClean="0"/>
              <a:t>integrationism</a:t>
            </a:r>
            <a:r>
              <a:rPr lang="en-US" dirty="0" smtClean="0"/>
              <a:t>) Mimicry. </a:t>
            </a:r>
            <a:endParaRPr lang="en-US" dirty="0"/>
          </a:p>
          <a:p>
            <a:r>
              <a:rPr lang="en-US" dirty="0" smtClean="0"/>
              <a:t>Segregation</a:t>
            </a:r>
            <a:r>
              <a:rPr lang="en-US" dirty="0"/>
              <a:t>: physical and social separation of people; Results in social stratification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183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in South Africa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there such a thing as a South African identity? </a:t>
            </a:r>
          </a:p>
          <a:p>
            <a:r>
              <a:rPr lang="en-US" dirty="0" smtClean="0"/>
              <a:t>How </a:t>
            </a:r>
            <a:r>
              <a:rPr lang="en-US" dirty="0"/>
              <a:t>have our identities changed over time? Since 1994</a:t>
            </a:r>
            <a:r>
              <a:rPr lang="en-US" dirty="0" smtClean="0"/>
              <a:t>?</a:t>
            </a:r>
          </a:p>
          <a:p>
            <a:r>
              <a:rPr lang="en-US" dirty="0" smtClean="0"/>
              <a:t> </a:t>
            </a:r>
            <a:r>
              <a:rPr lang="en-US" dirty="0"/>
              <a:t>How might they continue to change?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Racial Projects </a:t>
            </a:r>
          </a:p>
        </p:txBody>
      </p:sp>
    </p:spTree>
    <p:extLst>
      <p:ext uri="{BB962C8B-B14F-4D97-AF65-F5344CB8AC3E}">
        <p14:creationId xmlns:p14="http://schemas.microsoft.com/office/powerpoint/2010/main" val="32065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9147" y="379612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entury Gothic"/>
                <a:cs typeface="Century Gothic"/>
              </a:rPr>
              <a:t>1870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0691" y="379612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entury Gothic"/>
                <a:cs typeface="Century Gothic"/>
              </a:rPr>
              <a:t>1910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2235" y="379612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entury Gothic"/>
                <a:cs typeface="Century Gothic"/>
              </a:rPr>
              <a:t>1948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03779" y="390179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entury Gothic"/>
                <a:cs typeface="Century Gothic"/>
              </a:rPr>
              <a:t>1994</a:t>
            </a:r>
          </a:p>
        </p:txBody>
      </p:sp>
      <p:cxnSp>
        <p:nvCxnSpPr>
          <p:cNvPr id="9" name="Straight Connector 8"/>
          <p:cNvCxnSpPr>
            <a:stCxn id="4" idx="3"/>
            <a:endCxn id="5" idx="1"/>
          </p:cNvCxnSpPr>
          <p:nvPr/>
        </p:nvCxnSpPr>
        <p:spPr>
          <a:xfrm>
            <a:off x="3846290" y="564278"/>
            <a:ext cx="9144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67834" y="574845"/>
            <a:ext cx="9144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489378" y="574845"/>
            <a:ext cx="9144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 rot="5400000">
            <a:off x="5976954" y="-1684755"/>
            <a:ext cx="296153" cy="545738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095181" y="1317305"/>
            <a:ext cx="181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latin typeface="Century Gothic"/>
                <a:cs typeface="Century Gothic"/>
              </a:rPr>
              <a:t>COLONIALISM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91286" y="1317305"/>
            <a:ext cx="192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latin typeface="Century Gothic"/>
                <a:cs typeface="Century Gothic"/>
              </a:rPr>
              <a:t>SEGREGATION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15602" y="1307839"/>
            <a:ext cx="15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latin typeface="Century Gothic"/>
                <a:cs typeface="Century Gothic"/>
              </a:rPr>
              <a:t>APARTHEID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933655" y="1514066"/>
            <a:ext cx="2818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33781" y="1508620"/>
            <a:ext cx="2818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 rot="5400000">
            <a:off x="5976957" y="-308313"/>
            <a:ext cx="296153" cy="455749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7026112" y="2453422"/>
            <a:ext cx="2077954" cy="174171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3310851" y="2447976"/>
            <a:ext cx="2077954" cy="174171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113505" y="4582998"/>
            <a:ext cx="2077954" cy="1741715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7179248" y="2966704"/>
            <a:ext cx="17755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entury Gothic"/>
                <a:cs typeface="Century Gothic"/>
              </a:rPr>
              <a:t>Racialized</a:t>
            </a:r>
          </a:p>
          <a:p>
            <a:pPr algn="ctr"/>
            <a:r>
              <a:rPr lang="en-GB" sz="1600" dirty="0">
                <a:latin typeface="Century Gothic"/>
                <a:cs typeface="Century Gothic"/>
              </a:rPr>
              <a:t>Dispossesion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48169" y="3030140"/>
            <a:ext cx="21650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latin typeface="Century Gothic"/>
                <a:cs typeface="Century Gothic"/>
              </a:rPr>
              <a:t>Racialized</a:t>
            </a:r>
          </a:p>
          <a:p>
            <a:pPr algn="ctr"/>
            <a:r>
              <a:rPr lang="en-GB" sz="1500" dirty="0">
                <a:latin typeface="Century Gothic"/>
                <a:cs typeface="Century Gothic"/>
              </a:rPr>
              <a:t>Disenfranchisement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80429" y="5063780"/>
            <a:ext cx="1775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entury Gothic"/>
                <a:cs typeface="Century Gothic"/>
              </a:rPr>
              <a:t>Authoritarian</a:t>
            </a:r>
          </a:p>
          <a:p>
            <a:pPr algn="ctr"/>
            <a:r>
              <a:rPr lang="en-GB" sz="1600" dirty="0">
                <a:latin typeface="Century Gothic"/>
                <a:cs typeface="Century Gothic"/>
              </a:rPr>
              <a:t>White Supremacy</a:t>
            </a:r>
          </a:p>
        </p:txBody>
      </p:sp>
      <p:cxnSp>
        <p:nvCxnSpPr>
          <p:cNvPr id="50" name="Straight Connector 49"/>
          <p:cNvCxnSpPr>
            <a:stCxn id="23" idx="6"/>
            <a:endCxn id="22" idx="2"/>
          </p:cNvCxnSpPr>
          <p:nvPr/>
        </p:nvCxnSpPr>
        <p:spPr>
          <a:xfrm>
            <a:off x="5388806" y="3318833"/>
            <a:ext cx="1637307" cy="54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140270" y="3324279"/>
            <a:ext cx="12212" cy="12587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24840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Non-white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01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439</TotalTime>
  <Words>414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Franklin Gothic Book</vt:lpstr>
      <vt:lpstr>Crop</vt:lpstr>
      <vt:lpstr>Slavery and Race</vt:lpstr>
      <vt:lpstr>Social Darwinism and Eugenics </vt:lpstr>
      <vt:lpstr>Five Fallacies of Racism  Desmond and Emirbayer (2009)</vt:lpstr>
      <vt:lpstr>Race: Key terms</vt:lpstr>
      <vt:lpstr>PowerPoint Presentation</vt:lpstr>
      <vt:lpstr>Dealing with “Difference’’ and Domination  Three Approaches to Living together </vt:lpstr>
      <vt:lpstr>Race in South Africa </vt:lpstr>
      <vt:lpstr>PowerPoint Presentation</vt:lpstr>
      <vt:lpstr>Non-white</vt:lpstr>
      <vt:lpstr>Critique of Colour-Blindness</vt:lpstr>
      <vt:lpstr>Can the past exist in the Present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Race and racism</dc:title>
  <dc:creator>Jessica Breakey</dc:creator>
  <cp:lastModifiedBy>Jessica Breakey</cp:lastModifiedBy>
  <cp:revision>17</cp:revision>
  <dcterms:created xsi:type="dcterms:W3CDTF">2019-02-18T03:59:14Z</dcterms:created>
  <dcterms:modified xsi:type="dcterms:W3CDTF">2019-02-24T10:54:55Z</dcterms:modified>
</cp:coreProperties>
</file>