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8"/>
  </p:notesMasterIdLst>
  <p:sldIdLst>
    <p:sldId id="256" r:id="rId2"/>
    <p:sldId id="257" r:id="rId3"/>
    <p:sldId id="258" r:id="rId4"/>
    <p:sldId id="264" r:id="rId5"/>
    <p:sldId id="259" r:id="rId6"/>
    <p:sldId id="260" r:id="rId7"/>
    <p:sldId id="261" r:id="rId8"/>
    <p:sldId id="262" r:id="rId9"/>
    <p:sldId id="263" r:id="rId10"/>
    <p:sldId id="265" r:id="rId11"/>
    <p:sldId id="266" r:id="rId12"/>
    <p:sldId id="269" r:id="rId13"/>
    <p:sldId id="273"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545" autoAdjust="0"/>
  </p:normalViewPr>
  <p:slideViewPr>
    <p:cSldViewPr snapToGrid="0">
      <p:cViewPr varScale="1">
        <p:scale>
          <a:sx n="66" d="100"/>
          <a:sy n="66" d="100"/>
        </p:scale>
        <p:origin x="1330" y="53"/>
      </p:cViewPr>
      <p:guideLst/>
    </p:cSldViewPr>
  </p:slid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4F351A-6EDF-45FF-B95A-5E6D576D768B}" type="datetimeFigureOut">
              <a:rPr lang="en-ZA" smtClean="0"/>
              <a:t>2019/02/25</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7ABA8-BF12-4001-AEE6-BE31DE10E0A9}" type="slidenum">
              <a:rPr lang="en-ZA" smtClean="0"/>
              <a:t>‹#›</a:t>
            </a:fld>
            <a:endParaRPr lang="en-ZA"/>
          </a:p>
        </p:txBody>
      </p:sp>
    </p:spTree>
    <p:extLst>
      <p:ext uri="{BB962C8B-B14F-4D97-AF65-F5344CB8AC3E}">
        <p14:creationId xmlns:p14="http://schemas.microsoft.com/office/powerpoint/2010/main" val="724189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Ontology- philosophical</a:t>
            </a:r>
            <a:r>
              <a:rPr lang="en-US" sz="1200" b="1" i="0" kern="1200" baseline="0" dirty="0" smtClean="0">
                <a:solidFill>
                  <a:schemeClr val="tx1"/>
                </a:solidFill>
                <a:effectLst/>
                <a:latin typeface="+mn-lt"/>
                <a:ea typeface="+mn-ea"/>
                <a:cs typeface="+mn-cs"/>
              </a:rPr>
              <a:t> study of being. Of existing naturally in the world </a:t>
            </a:r>
            <a:r>
              <a:rPr lang="en-US" sz="1200" b="0" i="0" kern="1200" baseline="0" dirty="0" smtClean="0">
                <a:solidFill>
                  <a:schemeClr val="tx1"/>
                </a:solidFill>
                <a:effectLst/>
                <a:latin typeface="+mn-lt"/>
                <a:ea typeface="+mn-ea"/>
                <a:cs typeface="+mn-cs"/>
              </a:rPr>
              <a:t>is it a ‘’thing’’</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Emancipation</a:t>
            </a:r>
            <a:r>
              <a:rPr lang="en-US" sz="1200" b="0" i="0" kern="1200" dirty="0" smtClean="0">
                <a:solidFill>
                  <a:schemeClr val="tx1"/>
                </a:solidFill>
                <a:effectLst/>
                <a:latin typeface="+mn-lt"/>
                <a:ea typeface="+mn-ea"/>
                <a:cs typeface="+mn-cs"/>
              </a:rPr>
              <a:t> is any effort to procure economic and social rights, political rights or equality, often for a specifically disenfranchised group </a:t>
            </a:r>
          </a:p>
          <a:p>
            <a:r>
              <a:rPr lang="en-US" sz="1200" b="1" i="0" kern="1200" dirty="0" smtClean="0">
                <a:solidFill>
                  <a:schemeClr val="tx1"/>
                </a:solidFill>
                <a:effectLst/>
                <a:latin typeface="+mn-lt"/>
                <a:ea typeface="+mn-ea"/>
                <a:cs typeface="+mn-cs"/>
              </a:rPr>
              <a:t>Humanism</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emergence of the individual and the idea of human dignity </a:t>
            </a:r>
          </a:p>
          <a:p>
            <a:r>
              <a:rPr lang="en-US" sz="1200" b="1" i="0" kern="1200" baseline="0" dirty="0" smtClean="0">
                <a:solidFill>
                  <a:schemeClr val="tx1"/>
                </a:solidFill>
                <a:effectLst/>
                <a:latin typeface="+mn-lt"/>
                <a:ea typeface="+mn-ea"/>
                <a:cs typeface="+mn-cs"/>
              </a:rPr>
              <a:t>Nationalism –</a:t>
            </a:r>
            <a:r>
              <a:rPr lang="en-US" sz="1200" b="0" i="0" kern="1200" baseline="0" dirty="0" smtClean="0">
                <a:solidFill>
                  <a:schemeClr val="tx1"/>
                </a:solidFill>
                <a:effectLst/>
                <a:latin typeface="+mn-lt"/>
                <a:ea typeface="+mn-ea"/>
                <a:cs typeface="+mn-cs"/>
              </a:rPr>
              <a:t>Nation to be or the nation that might be. Nation building with one national identity.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ZA" sz="1200" kern="1200" dirty="0" smtClean="0">
                <a:solidFill>
                  <a:schemeClr val="tx1"/>
                </a:solidFill>
                <a:effectLst/>
                <a:latin typeface="+mn-lt"/>
                <a:ea typeface="+mn-ea"/>
                <a:cs typeface="+mn-cs"/>
              </a:rPr>
              <a:t>At an ontological level, it has been accepted that race does not exist. But race does have a profound presence in history and in current social relations. Historically the existence of race has been associated with oppression and the question is how it is addressed strategically</a:t>
            </a:r>
          </a:p>
          <a:p>
            <a:endParaRPr lang="en-US" sz="1200" b="0" i="0" kern="1200" baseline="0" dirty="0" smtClean="0">
              <a:solidFill>
                <a:schemeClr val="tx1"/>
              </a:solidFill>
              <a:effectLst/>
              <a:latin typeface="+mn-lt"/>
              <a:ea typeface="+mn-ea"/>
              <a:cs typeface="+mn-cs"/>
            </a:endParaRPr>
          </a:p>
          <a:p>
            <a:endParaRPr lang="en-US" sz="1200" b="1" i="0" kern="1200" baseline="0" dirty="0" smtClean="0">
              <a:solidFill>
                <a:schemeClr val="tx1"/>
              </a:solidFill>
              <a:effectLst/>
              <a:latin typeface="+mn-lt"/>
              <a:ea typeface="+mn-ea"/>
              <a:cs typeface="+mn-cs"/>
            </a:endParaRPr>
          </a:p>
          <a:p>
            <a:endParaRPr lang="en-ZA" dirty="0"/>
          </a:p>
        </p:txBody>
      </p:sp>
      <p:sp>
        <p:nvSpPr>
          <p:cNvPr id="4" name="Slide Number Placeholder 3"/>
          <p:cNvSpPr>
            <a:spLocks noGrp="1"/>
          </p:cNvSpPr>
          <p:nvPr>
            <p:ph type="sldNum" sz="quarter" idx="10"/>
          </p:nvPr>
        </p:nvSpPr>
        <p:spPr/>
        <p:txBody>
          <a:bodyPr/>
          <a:lstStyle/>
          <a:p>
            <a:fld id="{5ED7ABA8-BF12-4001-AEE6-BE31DE10E0A9}" type="slidenum">
              <a:rPr lang="en-ZA" smtClean="0"/>
              <a:t>3</a:t>
            </a:fld>
            <a:endParaRPr lang="en-ZA"/>
          </a:p>
        </p:txBody>
      </p:sp>
    </p:spTree>
    <p:extLst>
      <p:ext uri="{BB962C8B-B14F-4D97-AF65-F5344CB8AC3E}">
        <p14:creationId xmlns:p14="http://schemas.microsoft.com/office/powerpoint/2010/main" val="1992964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1967 </a:t>
            </a:r>
            <a:r>
              <a:rPr lang="en-US" sz="1200" b="0" i="0" kern="1200" dirty="0" err="1" smtClean="0">
                <a:solidFill>
                  <a:schemeClr val="tx1"/>
                </a:solidFill>
                <a:effectLst/>
                <a:latin typeface="+mn-lt"/>
                <a:ea typeface="+mn-ea"/>
                <a:cs typeface="+mn-cs"/>
              </a:rPr>
              <a:t>Biko</a:t>
            </a:r>
            <a:r>
              <a:rPr lang="en-US" sz="1200" b="0" i="0" kern="1200" dirty="0" smtClean="0">
                <a:solidFill>
                  <a:schemeClr val="tx1"/>
                </a:solidFill>
                <a:effectLst/>
                <a:latin typeface="+mn-lt"/>
                <a:ea typeface="+mn-ea"/>
                <a:cs typeface="+mn-cs"/>
              </a:rPr>
              <a:t> attended a conference of students that was critical of the government. Primarily because NUSAS was dominated by whites, Rhodes University, the conference host, refused to allow mixed-race accommodation or eating facilities. </a:t>
            </a:r>
          </a:p>
          <a:p>
            <a:r>
              <a:rPr lang="en-US" sz="1200" b="0" i="0" kern="1200" dirty="0" smtClean="0">
                <a:solidFill>
                  <a:schemeClr val="tx1"/>
                </a:solidFill>
                <a:effectLst/>
                <a:latin typeface="+mn-lt"/>
                <a:ea typeface="+mn-ea"/>
                <a:cs typeface="+mn-cs"/>
              </a:rPr>
              <a:t>Dismissed talk of liberalism as an empty gesture by Whites who really wished to maintain the status quo and keep Blacks as second-rate citizens.</a:t>
            </a:r>
            <a:endParaRPr lang="en-ZA" dirty="0"/>
          </a:p>
        </p:txBody>
      </p:sp>
      <p:sp>
        <p:nvSpPr>
          <p:cNvPr id="4" name="Slide Number Placeholder 3"/>
          <p:cNvSpPr>
            <a:spLocks noGrp="1"/>
          </p:cNvSpPr>
          <p:nvPr>
            <p:ph type="sldNum" sz="quarter" idx="10"/>
          </p:nvPr>
        </p:nvSpPr>
        <p:spPr/>
        <p:txBody>
          <a:bodyPr/>
          <a:lstStyle/>
          <a:p>
            <a:fld id="{5ED7ABA8-BF12-4001-AEE6-BE31DE10E0A9}" type="slidenum">
              <a:rPr lang="en-ZA" smtClean="0"/>
              <a:t>14</a:t>
            </a:fld>
            <a:endParaRPr lang="en-ZA"/>
          </a:p>
        </p:txBody>
      </p:sp>
    </p:spTree>
    <p:extLst>
      <p:ext uri="{BB962C8B-B14F-4D97-AF65-F5344CB8AC3E}">
        <p14:creationId xmlns:p14="http://schemas.microsoft.com/office/powerpoint/2010/main" val="3485417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ANC started in 1912- originally by</a:t>
            </a:r>
            <a:r>
              <a:rPr lang="en-US" baseline="0" dirty="0" smtClean="0"/>
              <a:t> the South African Native National </a:t>
            </a:r>
            <a:r>
              <a:rPr lang="en-US" baseline="0" dirty="0" err="1" smtClean="0"/>
              <a:t>Conrgess</a:t>
            </a:r>
            <a:r>
              <a:rPr lang="en-US" baseline="0" dirty="0" smtClean="0"/>
              <a:t> </a:t>
            </a:r>
            <a:r>
              <a:rPr lang="en-US" dirty="0" smtClean="0"/>
              <a:t> only for black African Males</a:t>
            </a:r>
            <a:r>
              <a:rPr lang="en-US" baseline="0" dirty="0" smtClean="0"/>
              <a:t> (missionary educated) and focused on getting the vote for blacks. </a:t>
            </a:r>
            <a:r>
              <a:rPr lang="en-US" baseline="0" dirty="0" smtClean="0"/>
              <a:t> Founded by John Dube and Sol </a:t>
            </a:r>
            <a:r>
              <a:rPr lang="en-US" baseline="0" dirty="0" err="1" smtClean="0"/>
              <a:t>Plaatjie</a:t>
            </a:r>
            <a:r>
              <a:rPr lang="en-US" baseline="0" dirty="0" smtClean="0"/>
              <a:t>.</a:t>
            </a:r>
            <a:endParaRPr lang="en-US" baseline="0" dirty="0" smtClean="0"/>
          </a:p>
          <a:p>
            <a:r>
              <a:rPr lang="en-US" baseline="0" dirty="0" smtClean="0"/>
              <a:t>Congress </a:t>
            </a:r>
            <a:r>
              <a:rPr lang="en-US" baseline="0" dirty="0" err="1" smtClean="0"/>
              <a:t>Aliiance</a:t>
            </a:r>
            <a:r>
              <a:rPr lang="en-US" baseline="0" dirty="0" smtClean="0"/>
              <a:t>- Congress of Indian People and the  South African </a:t>
            </a:r>
            <a:r>
              <a:rPr lang="en-US" baseline="0" dirty="0" err="1" smtClean="0"/>
              <a:t>Coloured</a:t>
            </a:r>
            <a:r>
              <a:rPr lang="en-US" baseline="0" dirty="0" smtClean="0"/>
              <a:t> People </a:t>
            </a:r>
            <a:r>
              <a:rPr lang="en-US" baseline="0" dirty="0" err="1" smtClean="0"/>
              <a:t>Organisation</a:t>
            </a:r>
            <a:r>
              <a:rPr lang="en-US" baseline="0" dirty="0" smtClean="0"/>
              <a:t>. South African Congress of </a:t>
            </a:r>
            <a:r>
              <a:rPr lang="en-US" baseline="0" dirty="0" err="1" smtClean="0"/>
              <a:t>Democracts</a:t>
            </a:r>
            <a:r>
              <a:rPr lang="en-US" baseline="0" dirty="0" smtClean="0"/>
              <a:t> (Whites). Multi-racial: accepted distinct racially organized </a:t>
            </a:r>
            <a:r>
              <a:rPr lang="en-US" baseline="0" dirty="0" err="1" smtClean="0"/>
              <a:t>communtiies</a:t>
            </a:r>
            <a:r>
              <a:rPr lang="en-US" baseline="0" dirty="0" smtClean="0"/>
              <a:t>. Broad overall Unity and an aspiration for unified society. </a:t>
            </a:r>
            <a:endParaRPr lang="en-ZA" dirty="0"/>
          </a:p>
        </p:txBody>
      </p:sp>
      <p:sp>
        <p:nvSpPr>
          <p:cNvPr id="4" name="Slide Number Placeholder 3"/>
          <p:cNvSpPr>
            <a:spLocks noGrp="1"/>
          </p:cNvSpPr>
          <p:nvPr>
            <p:ph type="sldNum" sz="quarter" idx="10"/>
          </p:nvPr>
        </p:nvSpPr>
        <p:spPr/>
        <p:txBody>
          <a:bodyPr/>
          <a:lstStyle/>
          <a:p>
            <a:fld id="{5ED7ABA8-BF12-4001-AEE6-BE31DE10E0A9}" type="slidenum">
              <a:rPr lang="en-ZA" smtClean="0"/>
              <a:t>5</a:t>
            </a:fld>
            <a:endParaRPr lang="en-ZA"/>
          </a:p>
        </p:txBody>
      </p:sp>
    </p:spTree>
    <p:extLst>
      <p:ext uri="{BB962C8B-B14F-4D97-AF65-F5344CB8AC3E}">
        <p14:creationId xmlns:p14="http://schemas.microsoft.com/office/powerpoint/2010/main" val="2842609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Slovo</a:t>
            </a:r>
            <a:r>
              <a:rPr lang="en-US" b="1" dirty="0" smtClean="0"/>
              <a:t> </a:t>
            </a:r>
            <a:r>
              <a:rPr lang="en-US" dirty="0" smtClean="0"/>
              <a:t>was one of first members of the ANC MK</a:t>
            </a:r>
          </a:p>
          <a:p>
            <a:r>
              <a:rPr lang="en-US" baseline="0" dirty="0" smtClean="0"/>
              <a:t>Active member of the SACP </a:t>
            </a:r>
          </a:p>
          <a:p>
            <a:r>
              <a:rPr lang="en-US" baseline="0" dirty="0" smtClean="0"/>
              <a:t>Contributed to drafting the freedom charter </a:t>
            </a:r>
          </a:p>
          <a:p>
            <a:r>
              <a:rPr lang="en-US" baseline="0" dirty="0" smtClean="0"/>
              <a:t>1985 </a:t>
            </a:r>
            <a:r>
              <a:rPr lang="en-US" baseline="0" dirty="0" err="1" smtClean="0"/>
              <a:t>Slovo</a:t>
            </a:r>
            <a:r>
              <a:rPr lang="en-US" baseline="0" dirty="0" smtClean="0"/>
              <a:t> was first white member of ANC executive</a:t>
            </a:r>
          </a:p>
          <a:p>
            <a:r>
              <a:rPr lang="en-US" b="1" baseline="0" dirty="0" smtClean="0"/>
              <a:t>Ruth First- 1961 she was detained in the Wits university library. Kept in solitary confinement- 90 day clause. </a:t>
            </a:r>
          </a:p>
          <a:p>
            <a:r>
              <a:rPr lang="en-US" sz="1200" b="0" i="0" kern="1200" dirty="0" smtClean="0">
                <a:solidFill>
                  <a:schemeClr val="tx1"/>
                </a:solidFill>
                <a:effectLst/>
                <a:latin typeface="+mn-lt"/>
                <a:ea typeface="+mn-ea"/>
                <a:cs typeface="+mn-cs"/>
              </a:rPr>
              <a:t>17 August 1982, First was killed by a letter bomb, widely believed to have been the work of security agencies within South Africa. Until her death, she remained a ‘listed’ communist and could not be quoted in South Africa.</a:t>
            </a:r>
          </a:p>
          <a:p>
            <a:r>
              <a:rPr lang="en-US" b="1" baseline="0" dirty="0" smtClean="0"/>
              <a:t>Ben </a:t>
            </a:r>
            <a:r>
              <a:rPr lang="en-US" b="1" baseline="0" dirty="0" err="1" smtClean="0"/>
              <a:t>Turok</a:t>
            </a:r>
            <a:r>
              <a:rPr lang="en-US" b="1" baseline="0" dirty="0" smtClean="0"/>
              <a:t>- leading member of Congress of Democrats </a:t>
            </a:r>
          </a:p>
          <a:p>
            <a:r>
              <a:rPr lang="en-US" sz="1200" b="0" i="0" kern="1200" dirty="0" smtClean="0">
                <a:solidFill>
                  <a:schemeClr val="tx1"/>
                </a:solidFill>
                <a:effectLst/>
                <a:latin typeface="+mn-lt"/>
                <a:ea typeface="+mn-ea"/>
                <a:cs typeface="+mn-cs"/>
              </a:rPr>
              <a:t>He was arrested for treason in 1956 and stood trial until charges against him were withdrawn in 1958</a:t>
            </a:r>
          </a:p>
          <a:p>
            <a:r>
              <a:rPr lang="en-US" sz="1200" b="0" i="0" kern="1200" baseline="0" dirty="0" smtClean="0">
                <a:solidFill>
                  <a:schemeClr val="tx1"/>
                </a:solidFill>
                <a:effectLst/>
                <a:latin typeface="+mn-lt"/>
                <a:ea typeface="+mn-ea"/>
                <a:cs typeface="+mn-cs"/>
              </a:rPr>
              <a:t>‘’I am not a white revolutionary I am just a revolutionary’’</a:t>
            </a:r>
            <a:endParaRPr lang="en-US" b="1" baseline="0" dirty="0" smtClean="0"/>
          </a:p>
          <a:p>
            <a:endParaRPr lang="en-US" dirty="0" smtClean="0"/>
          </a:p>
          <a:p>
            <a:endParaRPr lang="en-ZA" dirty="0"/>
          </a:p>
        </p:txBody>
      </p:sp>
      <p:sp>
        <p:nvSpPr>
          <p:cNvPr id="4" name="Slide Number Placeholder 3"/>
          <p:cNvSpPr>
            <a:spLocks noGrp="1"/>
          </p:cNvSpPr>
          <p:nvPr>
            <p:ph type="sldNum" sz="quarter" idx="10"/>
          </p:nvPr>
        </p:nvSpPr>
        <p:spPr/>
        <p:txBody>
          <a:bodyPr/>
          <a:lstStyle/>
          <a:p>
            <a:fld id="{5ED7ABA8-BF12-4001-AEE6-BE31DE10E0A9}" type="slidenum">
              <a:rPr lang="en-ZA" smtClean="0"/>
              <a:t>7</a:t>
            </a:fld>
            <a:endParaRPr lang="en-ZA"/>
          </a:p>
        </p:txBody>
      </p:sp>
    </p:spTree>
    <p:extLst>
      <p:ext uri="{BB962C8B-B14F-4D97-AF65-F5344CB8AC3E}">
        <p14:creationId xmlns:p14="http://schemas.microsoft.com/office/powerpoint/2010/main" val="1855399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its formation, the UDF declared it wanted to establish a true democracy in which all South Africans could participate and create a single, non-racial, </a:t>
            </a:r>
            <a:r>
              <a:rPr lang="en-US" dirty="0" err="1" smtClean="0"/>
              <a:t>unfragmented</a:t>
            </a:r>
            <a:r>
              <a:rPr lang="en-US" dirty="0" smtClean="0"/>
              <a:t> South Africa.</a:t>
            </a:r>
          </a:p>
          <a:p>
            <a:r>
              <a:rPr lang="en-US" dirty="0" smtClean="0"/>
              <a:t>The UDF was non-racial in the sense that it welcomed support from members of all races. Although it permitted group mobilization based on a specific ethnicity, the overall aim remained the achievement of a non-racial society. The dominant political characteristic of the UDF was that most of its affiliated members supported the Freedom Charter. </a:t>
            </a:r>
          </a:p>
          <a:p>
            <a:endParaRPr lang="en-ZA" dirty="0"/>
          </a:p>
        </p:txBody>
      </p:sp>
      <p:sp>
        <p:nvSpPr>
          <p:cNvPr id="4" name="Slide Number Placeholder 3"/>
          <p:cNvSpPr>
            <a:spLocks noGrp="1"/>
          </p:cNvSpPr>
          <p:nvPr>
            <p:ph type="sldNum" sz="quarter" idx="10"/>
          </p:nvPr>
        </p:nvSpPr>
        <p:spPr/>
        <p:txBody>
          <a:bodyPr/>
          <a:lstStyle/>
          <a:p>
            <a:fld id="{5ED7ABA8-BF12-4001-AEE6-BE31DE10E0A9}" type="slidenum">
              <a:rPr lang="en-ZA" smtClean="0"/>
              <a:t>8</a:t>
            </a:fld>
            <a:endParaRPr lang="en-ZA"/>
          </a:p>
        </p:txBody>
      </p:sp>
    </p:spTree>
    <p:extLst>
      <p:ext uri="{BB962C8B-B14F-4D97-AF65-F5344CB8AC3E}">
        <p14:creationId xmlns:p14="http://schemas.microsoft.com/office/powerpoint/2010/main" val="1011816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Young age </a:t>
            </a:r>
            <a:r>
              <a:rPr lang="en-US" dirty="0" err="1" smtClean="0"/>
              <a:t>coloured</a:t>
            </a:r>
            <a:r>
              <a:rPr lang="en-US" dirty="0" smtClean="0"/>
              <a:t> militancy and anti-white </a:t>
            </a:r>
          </a:p>
          <a:p>
            <a:r>
              <a:rPr lang="en-US" dirty="0" smtClean="0"/>
              <a:t>Moved from eastern</a:t>
            </a:r>
            <a:r>
              <a:rPr lang="en-US" baseline="0" dirty="0" smtClean="0"/>
              <a:t> cape- Cradock to University of Cape Town in 1953</a:t>
            </a:r>
          </a:p>
          <a:p>
            <a:r>
              <a:rPr lang="en-US" baseline="0" dirty="0" smtClean="0"/>
              <a:t>Though he was non-racialist he did believed in racial inequality (not just class inequality) and that we has to be reducing or illuminating racial inequality </a:t>
            </a:r>
          </a:p>
          <a:p>
            <a:r>
              <a:rPr lang="en-US" baseline="0" dirty="0" smtClean="0"/>
              <a:t>Must not mistake non racialism for multi racialism. Non racialism is not a mixture of </a:t>
            </a:r>
            <a:r>
              <a:rPr lang="en-US" baseline="0" dirty="0" err="1" smtClean="0"/>
              <a:t>colours</a:t>
            </a:r>
            <a:r>
              <a:rPr lang="en-US" baseline="0" dirty="0" smtClean="0"/>
              <a:t> it is an attitude of mind. He gives the example of a predominately </a:t>
            </a:r>
            <a:r>
              <a:rPr lang="en-US" baseline="0" dirty="0" err="1" smtClean="0"/>
              <a:t>coloured</a:t>
            </a:r>
            <a:r>
              <a:rPr lang="en-US" baseline="0" dirty="0" smtClean="0"/>
              <a:t> school in the Cape Flats and insists that those students can still maintain non racialism </a:t>
            </a:r>
          </a:p>
          <a:p>
            <a:endParaRPr lang="en-ZA" dirty="0"/>
          </a:p>
        </p:txBody>
      </p:sp>
      <p:sp>
        <p:nvSpPr>
          <p:cNvPr id="4" name="Slide Number Placeholder 3"/>
          <p:cNvSpPr>
            <a:spLocks noGrp="1"/>
          </p:cNvSpPr>
          <p:nvPr>
            <p:ph type="sldNum" sz="quarter" idx="10"/>
          </p:nvPr>
        </p:nvSpPr>
        <p:spPr/>
        <p:txBody>
          <a:bodyPr/>
          <a:lstStyle/>
          <a:p>
            <a:fld id="{5ED7ABA8-BF12-4001-AEE6-BE31DE10E0A9}" type="slidenum">
              <a:rPr lang="en-ZA" smtClean="0"/>
              <a:t>9</a:t>
            </a:fld>
            <a:endParaRPr lang="en-ZA"/>
          </a:p>
        </p:txBody>
      </p:sp>
    </p:spTree>
    <p:extLst>
      <p:ext uri="{BB962C8B-B14F-4D97-AF65-F5344CB8AC3E}">
        <p14:creationId xmlns:p14="http://schemas.microsoft.com/office/powerpoint/2010/main" val="21167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a:t>
            </a:r>
            <a:r>
              <a:rPr lang="en-US" baseline="0" dirty="0" smtClean="0"/>
              <a:t> context of the speech given- why he left </a:t>
            </a:r>
            <a:endParaRPr lang="en-ZA" dirty="0"/>
          </a:p>
        </p:txBody>
      </p:sp>
      <p:sp>
        <p:nvSpPr>
          <p:cNvPr id="4" name="Slide Number Placeholder 3"/>
          <p:cNvSpPr>
            <a:spLocks noGrp="1"/>
          </p:cNvSpPr>
          <p:nvPr>
            <p:ph type="sldNum" sz="quarter" idx="10"/>
          </p:nvPr>
        </p:nvSpPr>
        <p:spPr/>
        <p:txBody>
          <a:bodyPr/>
          <a:lstStyle/>
          <a:p>
            <a:fld id="{5ED7ABA8-BF12-4001-AEE6-BE31DE10E0A9}" type="slidenum">
              <a:rPr lang="en-ZA" smtClean="0"/>
              <a:t>10</a:t>
            </a:fld>
            <a:endParaRPr lang="en-ZA"/>
          </a:p>
        </p:txBody>
      </p:sp>
    </p:spTree>
    <p:extLst>
      <p:ext uri="{BB962C8B-B14F-4D97-AF65-F5344CB8AC3E}">
        <p14:creationId xmlns:p14="http://schemas.microsoft.com/office/powerpoint/2010/main" val="24364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Neville alexander describes</a:t>
            </a:r>
            <a:r>
              <a:rPr lang="en-US" baseline="0" dirty="0" smtClean="0"/>
              <a:t> not meeting </a:t>
            </a:r>
            <a:r>
              <a:rPr lang="en-US" baseline="0" dirty="0" err="1" smtClean="0"/>
              <a:t>Biko</a:t>
            </a:r>
            <a:r>
              <a:rPr lang="en-US" baseline="0" dirty="0" smtClean="0"/>
              <a:t> as one of the greatest tragedies of his life despite thinking BCM was racial essentialism </a:t>
            </a:r>
          </a:p>
          <a:p>
            <a:r>
              <a:rPr lang="en-US" baseline="0" dirty="0" smtClean="0"/>
              <a:t>Important to note that this was happening at the same time as Malcolm X and Martin Luther King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Inspired by WEB Du </a:t>
            </a:r>
            <a:r>
              <a:rPr lang="en-US" dirty="0" err="1" smtClean="0"/>
              <a:t>Bois’s</a:t>
            </a:r>
            <a:r>
              <a:rPr lang="en-US" dirty="0" smtClean="0"/>
              <a:t> ‘double consciousness’ (always looking at one's self through the eyes of others</a:t>
            </a:r>
            <a:r>
              <a:rPr lang="en-US" dirty="0" smtClean="0"/>
              <a:t>) “Black Consciousness makes the black man see himself as a being complete in himself” (p. 92)</a:t>
            </a:r>
            <a:endParaRPr lang="en-ZA" dirty="0" smtClean="0"/>
          </a:p>
          <a:p>
            <a:endParaRPr lang="en-ZA" dirty="0"/>
          </a:p>
        </p:txBody>
      </p:sp>
      <p:sp>
        <p:nvSpPr>
          <p:cNvPr id="4" name="Slide Number Placeholder 3"/>
          <p:cNvSpPr>
            <a:spLocks noGrp="1"/>
          </p:cNvSpPr>
          <p:nvPr>
            <p:ph type="sldNum" sz="quarter" idx="10"/>
          </p:nvPr>
        </p:nvSpPr>
        <p:spPr/>
        <p:txBody>
          <a:bodyPr/>
          <a:lstStyle/>
          <a:p>
            <a:fld id="{5ED7ABA8-BF12-4001-AEE6-BE31DE10E0A9}" type="slidenum">
              <a:rPr lang="en-ZA" smtClean="0"/>
              <a:t>11</a:t>
            </a:fld>
            <a:endParaRPr lang="en-ZA"/>
          </a:p>
        </p:txBody>
      </p:sp>
    </p:spTree>
    <p:extLst>
      <p:ext uri="{BB962C8B-B14F-4D97-AF65-F5344CB8AC3E}">
        <p14:creationId xmlns:p14="http://schemas.microsoft.com/office/powerpoint/2010/main" val="68797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operate as a group in order to rid themselves of the shackles that bind them to </a:t>
            </a:r>
            <a:r>
              <a:rPr lang="en-US" sz="1200" b="1" i="0" kern="1200" dirty="0" smtClean="0">
                <a:solidFill>
                  <a:schemeClr val="tx1"/>
                </a:solidFill>
                <a:effectLst/>
                <a:latin typeface="+mn-lt"/>
                <a:ea typeface="+mn-ea"/>
                <a:cs typeface="+mn-cs"/>
              </a:rPr>
              <a:t>perpetual servitude</a:t>
            </a:r>
          </a:p>
          <a:p>
            <a:endParaRPr lang="en-ZA" dirty="0"/>
          </a:p>
        </p:txBody>
      </p:sp>
      <p:sp>
        <p:nvSpPr>
          <p:cNvPr id="4" name="Slide Number Placeholder 3"/>
          <p:cNvSpPr>
            <a:spLocks noGrp="1"/>
          </p:cNvSpPr>
          <p:nvPr>
            <p:ph type="sldNum" sz="quarter" idx="10"/>
          </p:nvPr>
        </p:nvSpPr>
        <p:spPr/>
        <p:txBody>
          <a:bodyPr/>
          <a:lstStyle/>
          <a:p>
            <a:fld id="{5ED7ABA8-BF12-4001-AEE6-BE31DE10E0A9}" type="slidenum">
              <a:rPr lang="en-ZA" smtClean="0"/>
              <a:t>12</a:t>
            </a:fld>
            <a:endParaRPr lang="en-ZA"/>
          </a:p>
        </p:txBody>
      </p:sp>
    </p:spTree>
    <p:extLst>
      <p:ext uri="{BB962C8B-B14F-4D97-AF65-F5344CB8AC3E}">
        <p14:creationId xmlns:p14="http://schemas.microsoft.com/office/powerpoint/2010/main" val="2496116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NUSAS founded in 1924</a:t>
            </a:r>
          </a:p>
          <a:p>
            <a:r>
              <a:rPr lang="en-US" sz="1200" b="0" i="0" kern="1200" dirty="0" smtClean="0">
                <a:solidFill>
                  <a:schemeClr val="tx1"/>
                </a:solidFill>
                <a:effectLst/>
                <a:latin typeface="+mn-lt"/>
                <a:ea typeface="+mn-ea"/>
                <a:cs typeface="+mn-cs"/>
              </a:rPr>
              <a:t>University of </a:t>
            </a:r>
            <a:r>
              <a:rPr lang="en-US" sz="1200" b="0" i="0" kern="1200" dirty="0" smtClean="0">
                <a:solidFill>
                  <a:schemeClr val="tx1"/>
                </a:solidFill>
                <a:effectLst/>
                <a:latin typeface="+mn-lt"/>
                <a:ea typeface="+mn-ea"/>
                <a:cs typeface="+mn-cs"/>
              </a:rPr>
              <a:t>Stellenbosch </a:t>
            </a:r>
            <a:r>
              <a:rPr lang="en-US" sz="1200" b="0" i="0" kern="1200" dirty="0" smtClean="0">
                <a:solidFill>
                  <a:schemeClr val="tx1"/>
                </a:solidFill>
                <a:effectLst/>
                <a:latin typeface="+mn-lt"/>
                <a:ea typeface="+mn-ea"/>
                <a:cs typeface="+mn-cs"/>
              </a:rPr>
              <a:t>cut its ties from NUSAS and this completed the split between Afrikaans and English speaking universities. In 1945 University of Fort Hare became a member of NUSAS. It was only after the admission of Fort Hare and Non-White section of the University College of Natal in the 1940s that NUSAS became a non-racial organization</a:t>
            </a:r>
          </a:p>
          <a:p>
            <a:r>
              <a:rPr lang="en-US" sz="1200" b="0" i="0" kern="1200" dirty="0" smtClean="0">
                <a:solidFill>
                  <a:schemeClr val="tx1"/>
                </a:solidFill>
                <a:effectLst/>
                <a:latin typeface="+mn-lt"/>
                <a:ea typeface="+mn-ea"/>
                <a:cs typeface="+mn-cs"/>
              </a:rPr>
              <a:t>RMF BCM</a:t>
            </a:r>
            <a:r>
              <a:rPr lang="en-US" sz="1200" b="0" i="0" kern="1200" baseline="0" dirty="0" smtClean="0">
                <a:solidFill>
                  <a:schemeClr val="tx1"/>
                </a:solidFill>
                <a:effectLst/>
                <a:latin typeface="+mn-lt"/>
                <a:ea typeface="+mn-ea"/>
                <a:cs typeface="+mn-cs"/>
              </a:rPr>
              <a:t> and Whites </a:t>
            </a:r>
            <a:endParaRPr lang="en-ZA" dirty="0"/>
          </a:p>
        </p:txBody>
      </p:sp>
      <p:sp>
        <p:nvSpPr>
          <p:cNvPr id="4" name="Slide Number Placeholder 3"/>
          <p:cNvSpPr>
            <a:spLocks noGrp="1"/>
          </p:cNvSpPr>
          <p:nvPr>
            <p:ph type="sldNum" sz="quarter" idx="10"/>
          </p:nvPr>
        </p:nvSpPr>
        <p:spPr/>
        <p:txBody>
          <a:bodyPr/>
          <a:lstStyle/>
          <a:p>
            <a:fld id="{5ED7ABA8-BF12-4001-AEE6-BE31DE10E0A9}" type="slidenum">
              <a:rPr lang="en-ZA" smtClean="0"/>
              <a:t>13</a:t>
            </a:fld>
            <a:endParaRPr lang="en-ZA"/>
          </a:p>
        </p:txBody>
      </p:sp>
    </p:spTree>
    <p:extLst>
      <p:ext uri="{BB962C8B-B14F-4D97-AF65-F5344CB8AC3E}">
        <p14:creationId xmlns:p14="http://schemas.microsoft.com/office/powerpoint/2010/main" val="159595818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2/25/2019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2/25/2019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2/25/2019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2/25/2019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2/25/2019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2/25/2019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2/25/2019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Responses to Racism</a:t>
            </a:r>
            <a:endParaRPr lang="en-ZA" dirty="0"/>
          </a:p>
        </p:txBody>
      </p:sp>
      <p:sp>
        <p:nvSpPr>
          <p:cNvPr id="3" name="Subtitle 2"/>
          <p:cNvSpPr>
            <a:spLocks noGrp="1"/>
          </p:cNvSpPr>
          <p:nvPr>
            <p:ph type="subTitle" idx="1"/>
          </p:nvPr>
        </p:nvSpPr>
        <p:spPr/>
        <p:txBody>
          <a:bodyPr/>
          <a:lstStyle/>
          <a:p>
            <a:r>
              <a:rPr lang="en-US" dirty="0" smtClean="0"/>
              <a:t>NON-RACIALISM AND BLACK CONCIOUSNESS </a:t>
            </a:r>
            <a:endParaRPr lang="en-ZA" dirty="0"/>
          </a:p>
        </p:txBody>
      </p:sp>
    </p:spTree>
    <p:extLst>
      <p:ext uri="{BB962C8B-B14F-4D97-AF65-F5344CB8AC3E}">
        <p14:creationId xmlns:p14="http://schemas.microsoft.com/office/powerpoint/2010/main" val="1521869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Crain </a:t>
            </a:r>
            <a:r>
              <a:rPr lang="en-US" dirty="0" err="1" smtClean="0"/>
              <a:t>soudien</a:t>
            </a:r>
            <a:endParaRPr lang="en-ZA" dirty="0"/>
          </a:p>
        </p:txBody>
      </p:sp>
      <p:sp>
        <p:nvSpPr>
          <p:cNvPr id="3" name="Content Placeholder 2"/>
          <p:cNvSpPr>
            <a:spLocks noGrp="1"/>
          </p:cNvSpPr>
          <p:nvPr>
            <p:ph idx="1"/>
          </p:nvPr>
        </p:nvSpPr>
        <p:spPr>
          <a:xfrm>
            <a:off x="1069848" y="2093976"/>
            <a:ext cx="10058400" cy="4078224"/>
          </a:xfrm>
        </p:spPr>
        <p:txBody>
          <a:bodyPr>
            <a:normAutofit/>
          </a:bodyPr>
          <a:lstStyle/>
          <a:p>
            <a:r>
              <a:rPr lang="en-US" dirty="0" smtClean="0"/>
              <a:t>the </a:t>
            </a:r>
            <a:r>
              <a:rPr lang="en-US" dirty="0"/>
              <a:t>power of </a:t>
            </a:r>
            <a:r>
              <a:rPr lang="en-US" dirty="0" smtClean="0"/>
              <a:t> </a:t>
            </a:r>
            <a:r>
              <a:rPr lang="en-US" dirty="0"/>
              <a:t>non-racial idea </a:t>
            </a:r>
            <a:r>
              <a:rPr lang="en-US" dirty="0" smtClean="0"/>
              <a:t>was useful </a:t>
            </a:r>
            <a:r>
              <a:rPr lang="en-US" dirty="0"/>
              <a:t>at both a personal and a group level. </a:t>
            </a:r>
            <a:endParaRPr lang="en-US" dirty="0" smtClean="0"/>
          </a:p>
          <a:p>
            <a:r>
              <a:rPr lang="en-US" dirty="0" smtClean="0"/>
              <a:t>‘’At </a:t>
            </a:r>
            <a:r>
              <a:rPr lang="en-US" dirty="0"/>
              <a:t>the personal level, it helped many of us come to the awareness that our dignity was unconditional. It did not depend on the identities that history sought to impose on us. We were human without </a:t>
            </a:r>
            <a:r>
              <a:rPr lang="en-US" dirty="0" smtClean="0"/>
              <a:t>qualification’’</a:t>
            </a:r>
            <a:endParaRPr lang="en-US" dirty="0" smtClean="0"/>
          </a:p>
          <a:p>
            <a:r>
              <a:rPr lang="en-US" dirty="0"/>
              <a:t>P</a:t>
            </a:r>
            <a:r>
              <a:rPr lang="en-US" dirty="0" smtClean="0"/>
              <a:t>roblematic </a:t>
            </a:r>
            <a:r>
              <a:rPr lang="en-US" dirty="0"/>
              <a:t>and morally </a:t>
            </a:r>
            <a:r>
              <a:rPr lang="en-US" dirty="0" smtClean="0"/>
              <a:t>objectionable to think </a:t>
            </a:r>
            <a:r>
              <a:rPr lang="en-US" dirty="0" smtClean="0"/>
              <a:t>greater </a:t>
            </a:r>
            <a:r>
              <a:rPr lang="en-US" dirty="0"/>
              <a:t>loyalty </a:t>
            </a:r>
            <a:r>
              <a:rPr lang="en-US" dirty="0" smtClean="0"/>
              <a:t>was owed to </a:t>
            </a:r>
            <a:r>
              <a:rPr lang="en-US" dirty="0"/>
              <a:t>those who looked </a:t>
            </a:r>
            <a:r>
              <a:rPr lang="en-US" dirty="0" smtClean="0"/>
              <a:t>like you simply </a:t>
            </a:r>
            <a:r>
              <a:rPr lang="en-US" dirty="0"/>
              <a:t>because of that – that they looked like </a:t>
            </a:r>
            <a:r>
              <a:rPr lang="en-US" dirty="0" smtClean="0"/>
              <a:t>you</a:t>
            </a:r>
            <a:endParaRPr lang="en-US" dirty="0" smtClean="0"/>
          </a:p>
          <a:p>
            <a:endParaRPr lang="en-US" dirty="0" smtClean="0"/>
          </a:p>
          <a:p>
            <a:r>
              <a:rPr lang="en-US" i="1" dirty="0"/>
              <a:t> </a:t>
            </a:r>
            <a:r>
              <a:rPr lang="en-US" i="1" dirty="0" smtClean="0"/>
              <a:t>’’It </a:t>
            </a:r>
            <a:r>
              <a:rPr lang="en-US" i="1" dirty="0"/>
              <a:t>freed us from the conceits of superiority and the anxieties of inferiority. No longer did we need to think with our </a:t>
            </a:r>
            <a:r>
              <a:rPr lang="en-US" i="1" dirty="0" smtClean="0"/>
              <a:t>skins’’</a:t>
            </a:r>
          </a:p>
          <a:p>
            <a:r>
              <a:rPr lang="en-US" b="1" i="1" dirty="0" smtClean="0"/>
              <a:t>END OF PART 1- </a:t>
            </a:r>
          </a:p>
          <a:p>
            <a:pPr marL="0" indent="0">
              <a:buNone/>
            </a:pPr>
            <a:r>
              <a:rPr lang="en-US" b="1" i="1" dirty="0" smtClean="0"/>
              <a:t>10 minute break</a:t>
            </a:r>
          </a:p>
          <a:p>
            <a:endParaRPr lang="en-ZA" dirty="0"/>
          </a:p>
        </p:txBody>
      </p:sp>
    </p:spTree>
    <p:extLst>
      <p:ext uri="{BB962C8B-B14F-4D97-AF65-F5344CB8AC3E}">
        <p14:creationId xmlns:p14="http://schemas.microsoft.com/office/powerpoint/2010/main" val="3446449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9640" y="118872"/>
            <a:ext cx="3200400" cy="1737360"/>
          </a:xfrm>
        </p:spPr>
        <p:txBody>
          <a:bodyPr/>
          <a:lstStyle/>
          <a:p>
            <a:r>
              <a:rPr lang="en-US" dirty="0" smtClean="0"/>
              <a:t>Part 2: black consciousness </a:t>
            </a:r>
            <a:endParaRPr lang="en-ZA"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rcRect t="18343" b="18343"/>
          <a:stretch>
            <a:fillRect/>
          </a:stretch>
        </p:blipFill>
        <p:spPr>
          <a:xfrm>
            <a:off x="0" y="118872"/>
            <a:ext cx="8303740" cy="6858000"/>
          </a:xfrm>
        </p:spPr>
      </p:pic>
      <p:sp>
        <p:nvSpPr>
          <p:cNvPr id="4" name="Text Placeholder 3"/>
          <p:cNvSpPr>
            <a:spLocks noGrp="1"/>
          </p:cNvSpPr>
          <p:nvPr>
            <p:ph type="body" sz="half" idx="2"/>
          </p:nvPr>
        </p:nvSpPr>
        <p:spPr>
          <a:xfrm>
            <a:off x="8101584" y="1856232"/>
            <a:ext cx="3538728" cy="3867912"/>
          </a:xfrm>
        </p:spPr>
        <p:txBody>
          <a:bodyPr>
            <a:noAutofit/>
          </a:bodyPr>
          <a:lstStyle/>
          <a:p>
            <a:pPr marL="285750" indent="-285750">
              <a:buFont typeface="Arial" panose="020B0604020202020204" pitchFamily="34" charset="0"/>
              <a:buChar char="•"/>
            </a:pPr>
            <a:r>
              <a:rPr lang="en-US" sz="1800" dirty="0" smtClean="0"/>
              <a:t> </a:t>
            </a:r>
            <a:r>
              <a:rPr lang="en-US" sz="1800" dirty="0"/>
              <a:t>“For the liberals, the thesis is apartheid, the antithesis is non-racialism… Black Consciousness defines the situation differently. The thesis is in fact a strong white racism and therefore, the antithesis to this must… be a strong solidarity amongst the blacks on whom this white racism seeks to prey. …[Then] we </a:t>
            </a:r>
            <a:r>
              <a:rPr lang="en-US" sz="1800" dirty="0" smtClean="0"/>
              <a:t>can </a:t>
            </a:r>
            <a:r>
              <a:rPr lang="en-US" sz="1800" dirty="0"/>
              <a:t>hope to reach some kind of balance - a true humanity where power politics will have no place” (p. 90)</a:t>
            </a:r>
            <a:endParaRPr lang="en-ZA" sz="1800" dirty="0"/>
          </a:p>
        </p:txBody>
      </p:sp>
    </p:spTree>
    <p:extLst>
      <p:ext uri="{BB962C8B-B14F-4D97-AF65-F5344CB8AC3E}">
        <p14:creationId xmlns:p14="http://schemas.microsoft.com/office/powerpoint/2010/main" val="263321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7072" y="219456"/>
            <a:ext cx="2980944" cy="731520"/>
          </a:xfrm>
        </p:spPr>
        <p:txBody>
          <a:bodyPr/>
          <a:lstStyle/>
          <a:p>
            <a:r>
              <a:rPr lang="en-US" dirty="0"/>
              <a:t>“</a:t>
            </a:r>
            <a:r>
              <a:rPr lang="en-US" dirty="0" err="1"/>
              <a:t>biko</a:t>
            </a:r>
            <a:r>
              <a:rPr lang="en-US" dirty="0"/>
              <a:t> black’’</a:t>
            </a:r>
            <a:endParaRPr lang="en-ZA" dirty="0"/>
          </a:p>
        </p:txBody>
      </p:sp>
      <p:sp>
        <p:nvSpPr>
          <p:cNvPr id="3" name="Content Placeholder 2"/>
          <p:cNvSpPr>
            <a:spLocks noGrp="1"/>
          </p:cNvSpPr>
          <p:nvPr>
            <p:ph idx="1"/>
          </p:nvPr>
        </p:nvSpPr>
        <p:spPr>
          <a:xfrm>
            <a:off x="728472" y="1444752"/>
            <a:ext cx="6711696" cy="5020056"/>
          </a:xfrm>
        </p:spPr>
        <p:txBody>
          <a:bodyPr/>
          <a:lstStyle/>
          <a:p>
            <a:r>
              <a:rPr lang="en-US" dirty="0"/>
              <a:t>defined blacks as those who are by law or tradition politically, economically and socially discriminated against as a group in the South African society</a:t>
            </a:r>
          </a:p>
          <a:p>
            <a:r>
              <a:rPr lang="en-US" dirty="0"/>
              <a:t>identifying themselves as a unit in the struggle towards the </a:t>
            </a:r>
            <a:r>
              <a:rPr lang="en-US" dirty="0" err="1"/>
              <a:t>realisation</a:t>
            </a:r>
            <a:r>
              <a:rPr lang="en-US" dirty="0"/>
              <a:t> of their aspirations.</a:t>
            </a:r>
          </a:p>
          <a:p>
            <a:r>
              <a:rPr lang="en-US" dirty="0"/>
              <a:t>Being black is not a matter of pigmentation - being black is a reflection of a mental attitude.</a:t>
            </a:r>
          </a:p>
          <a:p>
            <a:r>
              <a:rPr lang="en-US" dirty="0" smtClean="0"/>
              <a:t>by </a:t>
            </a:r>
            <a:r>
              <a:rPr lang="en-US" dirty="0"/>
              <a:t>describing yourself as black you have started on a road towards emancipation, you have committed yourself to fight against all forces that seek to use your blackness as a stamp that marks you out as a subservient </a:t>
            </a:r>
            <a:r>
              <a:rPr lang="en-US" dirty="0" smtClean="0"/>
              <a:t>being</a:t>
            </a:r>
            <a:endParaRPr lang="en-US" dirty="0"/>
          </a:p>
          <a:p>
            <a:r>
              <a:rPr lang="en-US" dirty="0"/>
              <a:t>Non-whites are those who aspire to whiteness </a:t>
            </a:r>
          </a:p>
          <a:p>
            <a:endParaRPr lang="en-ZA" dirty="0"/>
          </a:p>
        </p:txBody>
      </p:sp>
      <p:pic>
        <p:nvPicPr>
          <p:cNvPr id="8" name="Picture 2" descr="Image result for Black consciousness mov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3735" y="1033272"/>
            <a:ext cx="2707617" cy="3838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4964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NUSAS AND THE ‘’LIBERAL WHITE’’</a:t>
            </a:r>
            <a:endParaRPr lang="en-ZA" dirty="0"/>
          </a:p>
        </p:txBody>
      </p:sp>
      <p:sp>
        <p:nvSpPr>
          <p:cNvPr id="3" name="Content Placeholder 2"/>
          <p:cNvSpPr>
            <a:spLocks noGrp="1"/>
          </p:cNvSpPr>
          <p:nvPr>
            <p:ph sz="half" idx="1"/>
          </p:nvPr>
        </p:nvSpPr>
        <p:spPr/>
        <p:txBody>
          <a:bodyPr/>
          <a:lstStyle/>
          <a:p>
            <a:r>
              <a:rPr lang="en-US" dirty="0"/>
              <a:t>“Though whites are our problem, it is still other whites who want to tell us how to deal with that problem” (p. 89) </a:t>
            </a:r>
            <a:endParaRPr lang="en-US" dirty="0" smtClean="0"/>
          </a:p>
          <a:p>
            <a:r>
              <a:rPr lang="en-US" dirty="0" smtClean="0"/>
              <a:t>‘’… by some skillful maneuver they have managed to control the response of blacks to the provocation. Not only have they kicked the black but they have also told them how to react to the kick’’</a:t>
            </a:r>
          </a:p>
          <a:p>
            <a:r>
              <a:rPr lang="en-US" dirty="0" smtClean="0"/>
              <a:t>Questioned whether white activists intentions were motivated by genuine concern or guilt </a:t>
            </a:r>
            <a:endParaRPr lang="en-ZA" dirty="0"/>
          </a:p>
        </p:txBody>
      </p:sp>
      <p:pic>
        <p:nvPicPr>
          <p:cNvPr id="5" name="Picture 2" descr="Image result for NUSA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26962" y="2359152"/>
            <a:ext cx="4701286" cy="3704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1921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South African students </a:t>
            </a:r>
            <a:r>
              <a:rPr lang="en-US" dirty="0" err="1" smtClean="0"/>
              <a:t>organisaiton</a:t>
            </a:r>
            <a:r>
              <a:rPr lang="en-US" dirty="0" smtClean="0"/>
              <a:t/>
            </a:r>
            <a:br>
              <a:rPr lang="en-US" dirty="0" smtClean="0"/>
            </a:br>
            <a:r>
              <a:rPr lang="en-US" sz="2000" dirty="0"/>
              <a:t>rejected the notion that whites could play a role in the liberation of Blacks</a:t>
            </a:r>
            <a:br>
              <a:rPr lang="en-US" sz="2000" dirty="0"/>
            </a:br>
            <a:endParaRPr lang="en-ZA" sz="2000" dirty="0"/>
          </a:p>
        </p:txBody>
      </p:sp>
      <p:sp>
        <p:nvSpPr>
          <p:cNvPr id="3" name="Content Placeholder 2"/>
          <p:cNvSpPr>
            <a:spLocks noGrp="1"/>
          </p:cNvSpPr>
          <p:nvPr>
            <p:ph idx="1"/>
          </p:nvPr>
        </p:nvSpPr>
        <p:spPr/>
        <p:txBody>
          <a:bodyPr/>
          <a:lstStyle/>
          <a:p>
            <a:r>
              <a:rPr lang="en-US" dirty="0" smtClean="0"/>
              <a:t>1968: </a:t>
            </a:r>
            <a:r>
              <a:rPr lang="en-US" dirty="0" smtClean="0"/>
              <a:t>SASO broke away from NUSAS</a:t>
            </a:r>
          </a:p>
          <a:p>
            <a:r>
              <a:rPr lang="en-US" dirty="0"/>
              <a:t> dissatisfied with the inability of NUSAS to tackle deep racist structures and policies of both the government and </a:t>
            </a:r>
            <a:r>
              <a:rPr lang="en-US" dirty="0" smtClean="0"/>
              <a:t>universities</a:t>
            </a:r>
          </a:p>
          <a:p>
            <a:r>
              <a:rPr lang="en-US" dirty="0" smtClean="0"/>
              <a:t>Formation of Black Theology and University Christian movement (1967)</a:t>
            </a:r>
          </a:p>
          <a:p>
            <a:r>
              <a:rPr lang="en-US" dirty="0"/>
              <a:t>The aim of black theology was to </a:t>
            </a:r>
            <a:r>
              <a:rPr lang="en-US" dirty="0" smtClean="0"/>
              <a:t>teach that blackness and inferiority was </a:t>
            </a:r>
            <a:r>
              <a:rPr lang="en-US" dirty="0"/>
              <a:t>not a punishment nor a condition created by </a:t>
            </a:r>
            <a:r>
              <a:rPr lang="en-US" dirty="0" smtClean="0"/>
              <a:t>God</a:t>
            </a:r>
          </a:p>
          <a:p>
            <a:endParaRPr lang="en-US" dirty="0"/>
          </a:p>
          <a:p>
            <a:pPr marL="0" indent="0">
              <a:buNone/>
            </a:pPr>
            <a:endParaRPr lang="en-US" dirty="0" smtClean="0"/>
          </a:p>
        </p:txBody>
      </p:sp>
    </p:spTree>
    <p:extLst>
      <p:ext uri="{BB962C8B-B14F-4D97-AF65-F5344CB8AC3E}">
        <p14:creationId xmlns:p14="http://schemas.microsoft.com/office/powerpoint/2010/main" val="27833847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True integration</a:t>
            </a:r>
            <a:endParaRPr lang="en-ZA" dirty="0"/>
          </a:p>
        </p:txBody>
      </p:sp>
      <p:sp>
        <p:nvSpPr>
          <p:cNvPr id="3" name="Content Placeholder 2"/>
          <p:cNvSpPr>
            <a:spLocks noGrp="1"/>
          </p:cNvSpPr>
          <p:nvPr>
            <p:ph idx="1"/>
          </p:nvPr>
        </p:nvSpPr>
        <p:spPr/>
        <p:txBody>
          <a:bodyPr/>
          <a:lstStyle/>
          <a:p>
            <a:pPr marL="0" indent="0">
              <a:buNone/>
            </a:pPr>
            <a:r>
              <a:rPr lang="en-US" i="1" dirty="0" smtClean="0"/>
              <a:t>‘’Does </a:t>
            </a:r>
            <a:r>
              <a:rPr lang="en-US" i="1" dirty="0"/>
              <a:t>this mean that I am against integration? If by integration you understand a breakthrough into white society by blacks, an assimilation and acceptance of blacks into an already established set of norms and code of </a:t>
            </a:r>
            <a:r>
              <a:rPr lang="en-US" i="1" dirty="0" err="1"/>
              <a:t>behaviour</a:t>
            </a:r>
            <a:r>
              <a:rPr lang="en-US" i="1" dirty="0"/>
              <a:t> set up by and maintained by whites, then YES I am against it. I am against the superior-inferior white- black stratification that makes the white a perpetual teacher and the black a perpetual pupil (and a poor one at that). I am against the intellectual arrogance of white people that makes them believe that white leadership is a sine qua non in this country and that whites are the divinely appointed pace-setters in progress. I am against the fact that a settler minority should impose an entire system of values on an indigenous </a:t>
            </a:r>
            <a:r>
              <a:rPr lang="en-US" i="1" dirty="0" smtClean="0"/>
              <a:t>people’’</a:t>
            </a:r>
            <a:endParaRPr lang="en-ZA" i="1" dirty="0"/>
          </a:p>
        </p:txBody>
      </p:sp>
    </p:spTree>
    <p:extLst>
      <p:ext uri="{BB962C8B-B14F-4D97-AF65-F5344CB8AC3E}">
        <p14:creationId xmlns:p14="http://schemas.microsoft.com/office/powerpoint/2010/main" val="4859241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9112" y="1609344"/>
            <a:ext cx="7104888" cy="2862322"/>
          </a:xfrm>
          <a:prstGeom prst="rect">
            <a:avLst/>
          </a:prstGeom>
        </p:spPr>
        <p:txBody>
          <a:bodyPr wrap="square">
            <a:spAutoFit/>
          </a:bodyPr>
          <a:lstStyle/>
          <a:p>
            <a:r>
              <a:rPr lang="en-US" dirty="0" smtClean="0">
                <a:solidFill>
                  <a:srgbClr val="1D2129"/>
                </a:solidFill>
                <a:latin typeface="Helvetica" panose="020B0604020202020204" pitchFamily="34" charset="0"/>
              </a:rPr>
              <a:t>‘’If </a:t>
            </a:r>
            <a:r>
              <a:rPr lang="en-US" dirty="0">
                <a:solidFill>
                  <a:srgbClr val="1D2129"/>
                </a:solidFill>
                <a:latin typeface="Helvetica" panose="020B0604020202020204" pitchFamily="34" charset="0"/>
              </a:rPr>
              <a:t>on the other hand by integration you mean there shall be free participation by all members of a society, catering for the full expression of the self in a freely changing society as determined by the will of the people, then I am with you. For one cannot escape the fact that the culture shared by the majority group in any given society must ultimately determine the broad direction taken by the joint culture of that society. This need not cramp the style of those who feel differently but on the whole, a country in Africa, in which the majority of the people are African must inevitably exhibit African values and be truly African in style."</a:t>
            </a:r>
            <a:endParaRPr lang="en-ZA" dirty="0"/>
          </a:p>
        </p:txBody>
      </p:sp>
    </p:spTree>
    <p:extLst>
      <p:ext uri="{BB962C8B-B14F-4D97-AF65-F5344CB8AC3E}">
        <p14:creationId xmlns:p14="http://schemas.microsoft.com/office/powerpoint/2010/main" val="3046118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0601" y="1648447"/>
            <a:ext cx="7270901" cy="707886"/>
          </a:xfrm>
          <a:prstGeom prst="rect">
            <a:avLst/>
          </a:prstGeom>
        </p:spPr>
        <p:txBody>
          <a:bodyPr wrap="none">
            <a:spAutoFit/>
          </a:bodyPr>
          <a:lstStyle/>
          <a:p>
            <a:r>
              <a:rPr lang="en-US" sz="4000" dirty="0" smtClean="0">
                <a:solidFill>
                  <a:srgbClr val="222222"/>
                </a:solidFill>
                <a:latin typeface="Cambria" panose="02040503050406030204" pitchFamily="18" charset="0"/>
                <a:ea typeface="Cambria" panose="02040503050406030204" pitchFamily="18" charset="0"/>
              </a:rPr>
              <a:t>‘’We</a:t>
            </a:r>
            <a:r>
              <a:rPr lang="en-US" sz="4000" dirty="0">
                <a:solidFill>
                  <a:srgbClr val="222222"/>
                </a:solidFill>
                <a:latin typeface="Cambria" panose="02040503050406030204" pitchFamily="18" charset="0"/>
                <a:ea typeface="Cambria" panose="02040503050406030204" pitchFamily="18" charset="0"/>
              </a:rPr>
              <a:t>, the people of </a:t>
            </a:r>
            <a:r>
              <a:rPr lang="en-US" sz="4000" b="1" dirty="0">
                <a:solidFill>
                  <a:srgbClr val="222222"/>
                </a:solidFill>
                <a:latin typeface="Cambria" panose="02040503050406030204" pitchFamily="18" charset="0"/>
                <a:ea typeface="Cambria" panose="02040503050406030204" pitchFamily="18" charset="0"/>
              </a:rPr>
              <a:t>South Africa</a:t>
            </a:r>
            <a:r>
              <a:rPr lang="en-US" sz="4000" dirty="0">
                <a:solidFill>
                  <a:srgbClr val="222222"/>
                </a:solidFill>
                <a:latin typeface="Cambria" panose="02040503050406030204" pitchFamily="18" charset="0"/>
                <a:ea typeface="Cambria" panose="02040503050406030204" pitchFamily="18" charset="0"/>
              </a:rPr>
              <a:t>,</a:t>
            </a:r>
            <a:r>
              <a:rPr lang="en-US" dirty="0">
                <a:solidFill>
                  <a:srgbClr val="222222"/>
                </a:solidFill>
                <a:latin typeface="arial" panose="020B0604020202020204" pitchFamily="34" charset="0"/>
              </a:rPr>
              <a:t> </a:t>
            </a:r>
            <a:endParaRPr lang="en-ZA" dirty="0"/>
          </a:p>
        </p:txBody>
      </p:sp>
      <p:sp>
        <p:nvSpPr>
          <p:cNvPr id="3" name="Rectangle 2"/>
          <p:cNvSpPr/>
          <p:nvPr/>
        </p:nvSpPr>
        <p:spPr>
          <a:xfrm>
            <a:off x="2135027" y="2732081"/>
            <a:ext cx="7826181" cy="1323439"/>
          </a:xfrm>
          <a:prstGeom prst="rect">
            <a:avLst/>
          </a:prstGeom>
        </p:spPr>
        <p:txBody>
          <a:bodyPr wrap="none">
            <a:spAutoFit/>
          </a:bodyPr>
          <a:lstStyle/>
          <a:p>
            <a:r>
              <a:rPr lang="en-US" sz="4000" dirty="0">
                <a:solidFill>
                  <a:srgbClr val="222222"/>
                </a:solidFill>
                <a:latin typeface="Cambria" panose="02040503050406030204" pitchFamily="18" charset="0"/>
                <a:ea typeface="Cambria" panose="02040503050406030204" pitchFamily="18" charset="0"/>
              </a:rPr>
              <a:t>Believe that </a:t>
            </a:r>
            <a:r>
              <a:rPr lang="en-US" sz="4000" b="1" dirty="0">
                <a:solidFill>
                  <a:srgbClr val="222222"/>
                </a:solidFill>
                <a:latin typeface="Cambria" panose="02040503050406030204" pitchFamily="18" charset="0"/>
                <a:ea typeface="Cambria" panose="02040503050406030204" pitchFamily="18" charset="0"/>
              </a:rPr>
              <a:t>South Africa belongs </a:t>
            </a:r>
            <a:endParaRPr lang="en-US" sz="4000" b="1" dirty="0" smtClean="0">
              <a:solidFill>
                <a:srgbClr val="222222"/>
              </a:solidFill>
              <a:latin typeface="Cambria" panose="02040503050406030204" pitchFamily="18" charset="0"/>
              <a:ea typeface="Cambria" panose="02040503050406030204" pitchFamily="18" charset="0"/>
            </a:endParaRPr>
          </a:p>
          <a:p>
            <a:pPr algn="ctr"/>
            <a:r>
              <a:rPr lang="en-US" sz="4000" b="1" dirty="0" smtClean="0">
                <a:solidFill>
                  <a:srgbClr val="222222"/>
                </a:solidFill>
                <a:latin typeface="Cambria" panose="02040503050406030204" pitchFamily="18" charset="0"/>
                <a:ea typeface="Cambria" panose="02040503050406030204" pitchFamily="18" charset="0"/>
              </a:rPr>
              <a:t>to </a:t>
            </a:r>
            <a:r>
              <a:rPr lang="en-US" sz="4000" b="1" dirty="0">
                <a:solidFill>
                  <a:srgbClr val="222222"/>
                </a:solidFill>
                <a:latin typeface="Cambria" panose="02040503050406030204" pitchFamily="18" charset="0"/>
                <a:ea typeface="Cambria" panose="02040503050406030204" pitchFamily="18" charset="0"/>
              </a:rPr>
              <a:t>all who live</a:t>
            </a:r>
            <a:r>
              <a:rPr lang="en-US" sz="4000" dirty="0">
                <a:solidFill>
                  <a:srgbClr val="222222"/>
                </a:solidFill>
                <a:latin typeface="Cambria" panose="02040503050406030204" pitchFamily="18" charset="0"/>
                <a:ea typeface="Cambria" panose="02040503050406030204" pitchFamily="18" charset="0"/>
              </a:rPr>
              <a:t> in </a:t>
            </a:r>
            <a:r>
              <a:rPr lang="en-US" sz="4000" dirty="0" smtClean="0">
                <a:solidFill>
                  <a:srgbClr val="222222"/>
                </a:solidFill>
                <a:latin typeface="Cambria" panose="02040503050406030204" pitchFamily="18" charset="0"/>
                <a:ea typeface="Cambria" panose="02040503050406030204" pitchFamily="18" charset="0"/>
              </a:rPr>
              <a:t>it’’</a:t>
            </a:r>
            <a:endParaRPr lang="en-ZA" sz="4000" dirty="0">
              <a:latin typeface="Cambria" panose="02040503050406030204" pitchFamily="18" charset="0"/>
              <a:ea typeface="Cambria" panose="02040503050406030204" pitchFamily="18" charset="0"/>
            </a:endParaRPr>
          </a:p>
        </p:txBody>
      </p:sp>
      <p:sp>
        <p:nvSpPr>
          <p:cNvPr id="4" name="Rectangle 3"/>
          <p:cNvSpPr/>
          <p:nvPr/>
        </p:nvSpPr>
        <p:spPr>
          <a:xfrm>
            <a:off x="751788" y="5388800"/>
            <a:ext cx="2005677" cy="646331"/>
          </a:xfrm>
          <a:prstGeom prst="rect">
            <a:avLst/>
          </a:prstGeom>
        </p:spPr>
        <p:txBody>
          <a:bodyPr wrap="none">
            <a:spAutoFit/>
          </a:bodyPr>
          <a:lstStyle/>
          <a:p>
            <a:r>
              <a:rPr lang="en-US" dirty="0">
                <a:solidFill>
                  <a:srgbClr val="222222"/>
                </a:solidFill>
                <a:latin typeface="arial" panose="020B0604020202020204" pitchFamily="34" charset="0"/>
              </a:rPr>
              <a:t> Freedom Charter</a:t>
            </a:r>
            <a:endParaRPr lang="en-ZA" dirty="0"/>
          </a:p>
          <a:p>
            <a:r>
              <a:rPr lang="en-US" b="1" dirty="0" smtClean="0">
                <a:solidFill>
                  <a:srgbClr val="222222"/>
                </a:solidFill>
                <a:latin typeface="arial" panose="020B0604020202020204" pitchFamily="34" charset="0"/>
              </a:rPr>
              <a:t> 26 </a:t>
            </a:r>
            <a:r>
              <a:rPr lang="en-US" b="1" dirty="0">
                <a:solidFill>
                  <a:srgbClr val="222222"/>
                </a:solidFill>
                <a:latin typeface="arial" panose="020B0604020202020204" pitchFamily="34" charset="0"/>
              </a:rPr>
              <a:t>June </a:t>
            </a:r>
            <a:r>
              <a:rPr lang="en-US" b="1" dirty="0" smtClean="0">
                <a:solidFill>
                  <a:srgbClr val="222222"/>
                </a:solidFill>
                <a:latin typeface="arial" panose="020B0604020202020204" pitchFamily="34" charset="0"/>
              </a:rPr>
              <a:t>1955</a:t>
            </a:r>
            <a:endParaRPr lang="en-ZA" dirty="0"/>
          </a:p>
        </p:txBody>
      </p:sp>
    </p:spTree>
    <p:extLst>
      <p:ext uri="{BB962C8B-B14F-4D97-AF65-F5344CB8AC3E}">
        <p14:creationId xmlns:p14="http://schemas.microsoft.com/office/powerpoint/2010/main" val="1326208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Non-racialism as emancipation </a:t>
            </a:r>
            <a:endParaRPr lang="en-ZA" dirty="0"/>
          </a:p>
        </p:txBody>
      </p:sp>
      <p:sp>
        <p:nvSpPr>
          <p:cNvPr id="3" name="Content Placeholder 2"/>
          <p:cNvSpPr>
            <a:spLocks noGrp="1"/>
          </p:cNvSpPr>
          <p:nvPr>
            <p:ph idx="1"/>
          </p:nvPr>
        </p:nvSpPr>
        <p:spPr/>
        <p:txBody>
          <a:bodyPr>
            <a:normAutofit/>
          </a:bodyPr>
          <a:lstStyle/>
          <a:p>
            <a:r>
              <a:rPr lang="en-US" dirty="0" smtClean="0"/>
              <a:t>Race not as ontology but as social and historical (Suttner) </a:t>
            </a:r>
          </a:p>
          <a:p>
            <a:r>
              <a:rPr lang="en-US" dirty="0" smtClean="0"/>
              <a:t>Freedom</a:t>
            </a:r>
          </a:p>
          <a:p>
            <a:r>
              <a:rPr lang="en-US" dirty="0" smtClean="0"/>
              <a:t>Universalism </a:t>
            </a:r>
          </a:p>
          <a:p>
            <a:r>
              <a:rPr lang="en-US" dirty="0" smtClean="0"/>
              <a:t>Humanism </a:t>
            </a:r>
          </a:p>
          <a:p>
            <a:r>
              <a:rPr lang="en-US" dirty="0"/>
              <a:t>N</a:t>
            </a:r>
            <a:r>
              <a:rPr lang="en-US" dirty="0" smtClean="0"/>
              <a:t>ationalism </a:t>
            </a:r>
          </a:p>
          <a:p>
            <a:pPr marL="0" indent="0">
              <a:buNone/>
            </a:pPr>
            <a:endParaRPr lang="en-US" dirty="0" smtClean="0"/>
          </a:p>
          <a:p>
            <a:r>
              <a:rPr lang="en-US" dirty="0" smtClean="0"/>
              <a:t>Non-racialism warns against allowing any predicate to define “the human’’ </a:t>
            </a:r>
            <a:r>
              <a:rPr lang="en-US" dirty="0" err="1" smtClean="0"/>
              <a:t>ie</a:t>
            </a:r>
            <a:r>
              <a:rPr lang="en-US" dirty="0" smtClean="0"/>
              <a:t>. Who you are as a person </a:t>
            </a:r>
          </a:p>
          <a:p>
            <a:r>
              <a:rPr lang="en-US" dirty="0" err="1" smtClean="0"/>
              <a:t>Organisation</a:t>
            </a:r>
            <a:r>
              <a:rPr lang="en-US" dirty="0" smtClean="0"/>
              <a:t> without any reference to Race. Black and White belong equally to the same </a:t>
            </a:r>
            <a:r>
              <a:rPr lang="en-US" dirty="0" err="1" smtClean="0"/>
              <a:t>organisation</a:t>
            </a:r>
            <a:r>
              <a:rPr lang="en-US" dirty="0" smtClean="0"/>
              <a:t>. </a:t>
            </a:r>
            <a:endParaRPr lang="en-ZA" dirty="0"/>
          </a:p>
        </p:txBody>
      </p:sp>
    </p:spTree>
    <p:extLst>
      <p:ext uri="{BB962C8B-B14F-4D97-AF65-F5344CB8AC3E}">
        <p14:creationId xmlns:p14="http://schemas.microsoft.com/office/powerpoint/2010/main" val="17371078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Non-racialism in political </a:t>
            </a:r>
            <a:r>
              <a:rPr lang="en-US" dirty="0" err="1" smtClean="0"/>
              <a:t>organising</a:t>
            </a:r>
            <a:r>
              <a:rPr lang="en-US" dirty="0" smtClean="0"/>
              <a:t> </a:t>
            </a:r>
            <a:endParaRPr lang="en-ZA" dirty="0"/>
          </a:p>
        </p:txBody>
      </p:sp>
      <p:sp>
        <p:nvSpPr>
          <p:cNvPr id="3" name="Content Placeholder 2"/>
          <p:cNvSpPr>
            <a:spLocks noGrp="1"/>
          </p:cNvSpPr>
          <p:nvPr>
            <p:ph idx="1"/>
          </p:nvPr>
        </p:nvSpPr>
        <p:spPr/>
        <p:txBody>
          <a:bodyPr/>
          <a:lstStyle/>
          <a:p>
            <a:r>
              <a:rPr lang="en-US" dirty="0"/>
              <a:t>Non-racialism refers to the </a:t>
            </a:r>
            <a:r>
              <a:rPr lang="en-US" b="1" dirty="0"/>
              <a:t>rejection</a:t>
            </a:r>
            <a:r>
              <a:rPr lang="en-US" dirty="0"/>
              <a:t> of racial ideology − the belief that human beings belong to different </a:t>
            </a:r>
            <a:r>
              <a:rPr lang="en-US" dirty="0" smtClean="0"/>
              <a:t>races.</a:t>
            </a:r>
          </a:p>
          <a:p>
            <a:r>
              <a:rPr lang="en-US" dirty="0"/>
              <a:t>I</a:t>
            </a:r>
            <a:r>
              <a:rPr lang="en-US" dirty="0" smtClean="0"/>
              <a:t>t </a:t>
            </a:r>
            <a:r>
              <a:rPr lang="en-US" dirty="0"/>
              <a:t>stresses the idea of one human race. </a:t>
            </a:r>
            <a:endParaRPr lang="en-US" dirty="0" smtClean="0"/>
          </a:p>
          <a:p>
            <a:r>
              <a:rPr lang="en-US" dirty="0" smtClean="0"/>
              <a:t>Organizationally</a:t>
            </a:r>
            <a:r>
              <a:rPr lang="en-US" dirty="0"/>
              <a:t>, it implies the recruitment of individual members without regards to </a:t>
            </a:r>
            <a:r>
              <a:rPr lang="en-US" dirty="0" err="1"/>
              <a:t>colour</a:t>
            </a:r>
            <a:r>
              <a:rPr lang="en-US" dirty="0"/>
              <a:t>, ethnic or racial criteria</a:t>
            </a:r>
            <a:r>
              <a:rPr lang="en-US" dirty="0" smtClean="0"/>
              <a:t>.</a:t>
            </a:r>
          </a:p>
          <a:p>
            <a:r>
              <a:rPr lang="en-US" dirty="0" smtClean="0"/>
              <a:t> </a:t>
            </a:r>
            <a:r>
              <a:rPr lang="en-US" dirty="0"/>
              <a:t>Non-racialism has long been a subject of debate on the South African left as socialists struggled with the problems of how to organize political movements in a manner that did not reinforce state-imposed racial </a:t>
            </a:r>
            <a:r>
              <a:rPr lang="en-US" dirty="0" smtClean="0"/>
              <a:t>divisions </a:t>
            </a:r>
            <a:r>
              <a:rPr lang="en-US" dirty="0"/>
              <a:t>and promote non-racialism in conditions of </a:t>
            </a:r>
            <a:r>
              <a:rPr lang="en-US" dirty="0" smtClean="0"/>
              <a:t>extreme </a:t>
            </a:r>
            <a:r>
              <a:rPr lang="en-US" dirty="0"/>
              <a:t>racial inequality. </a:t>
            </a:r>
            <a:endParaRPr lang="en-ZA" dirty="0"/>
          </a:p>
        </p:txBody>
      </p:sp>
    </p:spTree>
    <p:extLst>
      <p:ext uri="{BB962C8B-B14F-4D97-AF65-F5344CB8AC3E}">
        <p14:creationId xmlns:p14="http://schemas.microsoft.com/office/powerpoint/2010/main" val="1116543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African National Congress and the Congress Alliance </a:t>
            </a:r>
            <a:endParaRPr lang="en-ZA" dirty="0"/>
          </a:p>
        </p:txBody>
      </p:sp>
      <p:pic>
        <p:nvPicPr>
          <p:cNvPr id="1026" name="Picture 2" descr="https://elearnconnect.com/wp-content/uploads/2017/06/etu-offline-course.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05256" y="2190774"/>
            <a:ext cx="9915652" cy="4237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783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2935" y="438912"/>
            <a:ext cx="3172968" cy="603504"/>
          </a:xfrm>
        </p:spPr>
        <p:txBody>
          <a:bodyPr/>
          <a:lstStyle/>
          <a:p>
            <a:r>
              <a:rPr lang="en-US" dirty="0" smtClean="0"/>
              <a:t>Albert </a:t>
            </a:r>
            <a:r>
              <a:rPr lang="en-US" dirty="0" err="1" smtClean="0"/>
              <a:t>Lutuli</a:t>
            </a:r>
            <a:endParaRPr lang="en-ZA" dirty="0"/>
          </a:p>
        </p:txBody>
      </p:sp>
      <p:sp>
        <p:nvSpPr>
          <p:cNvPr id="3" name="Content Placeholder 2"/>
          <p:cNvSpPr>
            <a:spLocks noGrp="1"/>
          </p:cNvSpPr>
          <p:nvPr>
            <p:ph idx="1"/>
          </p:nvPr>
        </p:nvSpPr>
        <p:spPr>
          <a:xfrm>
            <a:off x="694944" y="1572768"/>
            <a:ext cx="5843016" cy="3191256"/>
          </a:xfrm>
        </p:spPr>
        <p:txBody>
          <a:bodyPr/>
          <a:lstStyle/>
          <a:p>
            <a:r>
              <a:rPr lang="en-US" dirty="0" smtClean="0"/>
              <a:t>‘</a:t>
            </a:r>
            <a:r>
              <a:rPr lang="en-US" i="1" dirty="0" smtClean="0"/>
              <a:t>’Congress </a:t>
            </a:r>
            <a:r>
              <a:rPr lang="en-US" i="1" dirty="0"/>
              <a:t>believes in a common society and holds that citizens of a country, regardless of their race or </a:t>
            </a:r>
            <a:r>
              <a:rPr lang="en-US" i="1" dirty="0" err="1"/>
              <a:t>colour</a:t>
            </a:r>
            <a:r>
              <a:rPr lang="en-US" i="1" dirty="0"/>
              <a:t>, have the right to full participation in the government and in the control of their </a:t>
            </a:r>
            <a:r>
              <a:rPr lang="en-US" i="1" dirty="0" smtClean="0"/>
              <a:t>future’’</a:t>
            </a:r>
          </a:p>
          <a:p>
            <a:pPr marL="0" indent="0">
              <a:buNone/>
            </a:pPr>
            <a:endParaRPr lang="en-US" i="1" dirty="0" smtClean="0"/>
          </a:p>
          <a:p>
            <a:r>
              <a:rPr lang="en-US" dirty="0" smtClean="0"/>
              <a:t>ANC and the SACP alliance </a:t>
            </a:r>
            <a:endParaRPr lang="en-ZA" dirty="0" smtClean="0"/>
          </a:p>
          <a:p>
            <a:r>
              <a:rPr lang="en-US" dirty="0" smtClean="0"/>
              <a:t>Comrades and Struggle heroes of all races </a:t>
            </a:r>
          </a:p>
        </p:txBody>
      </p:sp>
      <p:sp>
        <p:nvSpPr>
          <p:cNvPr id="4" name="Text Placeholder 3"/>
          <p:cNvSpPr>
            <a:spLocks noGrp="1"/>
          </p:cNvSpPr>
          <p:nvPr>
            <p:ph type="body" sz="half" idx="2"/>
          </p:nvPr>
        </p:nvSpPr>
        <p:spPr>
          <a:xfrm>
            <a:off x="8394065" y="2651760"/>
            <a:ext cx="3200400" cy="3291840"/>
          </a:xfrm>
        </p:spPr>
        <p:txBody>
          <a:bodyPr/>
          <a:lstStyle/>
          <a:p>
            <a:endParaRPr lang="en-ZA" dirty="0"/>
          </a:p>
        </p:txBody>
      </p:sp>
      <p:pic>
        <p:nvPicPr>
          <p:cNvPr id="2050" name="Picture 2" descr="Image result for lutul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064" y="1199731"/>
            <a:ext cx="3712592" cy="4743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46673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joe slov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68" y="1245753"/>
            <a:ext cx="3163823" cy="399907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ruth fir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431" y="1245753"/>
            <a:ext cx="4130767" cy="394258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www.sahistory.org.za/sites/default/files/styles/biography_pic_style/public/bio_pics/ben-turok.jpg?itok=hyNj97D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57141" y="1245753"/>
            <a:ext cx="2994272" cy="3942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224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1882" y="310895"/>
            <a:ext cx="4445038" cy="1925627"/>
          </a:xfrm>
        </p:spPr>
        <p:txBody>
          <a:bodyPr/>
          <a:lstStyle/>
          <a:p>
            <a:r>
              <a:rPr lang="en-US" dirty="0" smtClean="0"/>
              <a:t>United Democratic Front</a:t>
            </a:r>
            <a:endParaRPr lang="en-ZA" dirty="0"/>
          </a:p>
        </p:txBody>
      </p:sp>
      <p:sp>
        <p:nvSpPr>
          <p:cNvPr id="4" name="Text Placeholder 3"/>
          <p:cNvSpPr>
            <a:spLocks noGrp="1"/>
          </p:cNvSpPr>
          <p:nvPr>
            <p:ph type="body" sz="half" idx="2"/>
          </p:nvPr>
        </p:nvSpPr>
        <p:spPr/>
        <p:txBody>
          <a:bodyPr>
            <a:normAutofit/>
          </a:bodyPr>
          <a:lstStyle/>
          <a:p>
            <a:pPr marL="285750" indent="-285750">
              <a:buFont typeface="Arial" panose="020B0604020202020204" pitchFamily="34" charset="0"/>
              <a:buChar char="•"/>
            </a:pPr>
            <a:r>
              <a:rPr lang="en-US" sz="2000" dirty="0" smtClean="0">
                <a:latin typeface="Cambria" panose="02040503050406030204" pitchFamily="18" charset="0"/>
                <a:ea typeface="Cambria" panose="02040503050406030204" pitchFamily="18" charset="0"/>
              </a:rPr>
              <a:t>1983- 600 civil society groups come together</a:t>
            </a:r>
          </a:p>
          <a:p>
            <a:pPr marL="285750" indent="-285750">
              <a:buFont typeface="Arial" panose="020B0604020202020204" pitchFamily="34" charset="0"/>
              <a:buChar char="•"/>
            </a:pPr>
            <a:r>
              <a:rPr lang="en-US" sz="2000" dirty="0" smtClean="0">
                <a:latin typeface="Cambria" panose="02040503050406030204" pitchFamily="18" charset="0"/>
                <a:ea typeface="Cambria" panose="02040503050406030204" pitchFamily="18" charset="0"/>
              </a:rPr>
              <a:t>Committed to non-racialism as a strategy</a:t>
            </a:r>
          </a:p>
          <a:p>
            <a:pPr marL="285750" indent="-285750">
              <a:buFont typeface="Arial" panose="020B0604020202020204" pitchFamily="34" charset="0"/>
              <a:buChar char="•"/>
            </a:pPr>
            <a:r>
              <a:rPr lang="en-US" sz="2000" dirty="0" smtClean="0">
                <a:latin typeface="Cambria" panose="02040503050406030204" pitchFamily="18" charset="0"/>
                <a:ea typeface="Cambria" panose="02040503050406030204" pitchFamily="18" charset="0"/>
              </a:rPr>
              <a:t>Resisted the 1983 constitution that offered </a:t>
            </a:r>
            <a:r>
              <a:rPr lang="en-US" sz="2000" dirty="0" err="1" smtClean="0">
                <a:latin typeface="Cambria" panose="02040503050406030204" pitchFamily="18" charset="0"/>
                <a:ea typeface="Cambria" panose="02040503050406030204" pitchFamily="18" charset="0"/>
              </a:rPr>
              <a:t>Coloured</a:t>
            </a:r>
            <a:r>
              <a:rPr lang="en-US" sz="2000" dirty="0" smtClean="0">
                <a:latin typeface="Cambria" panose="02040503050406030204" pitchFamily="18" charset="0"/>
                <a:ea typeface="Cambria" panose="02040503050406030204" pitchFamily="18" charset="0"/>
              </a:rPr>
              <a:t> and Indian Folks a vote but excluded black folk </a:t>
            </a:r>
            <a:endParaRPr lang="en-ZA" sz="2000" dirty="0">
              <a:latin typeface="Cambria" panose="02040503050406030204" pitchFamily="18" charset="0"/>
              <a:ea typeface="Cambria" panose="02040503050406030204" pitchFamily="18" charset="0"/>
            </a:endParaRPr>
          </a:p>
        </p:txBody>
      </p:sp>
      <p:pic>
        <p:nvPicPr>
          <p:cNvPr id="4098" name="Picture 2" descr="Image result for United Democratic Front pos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4765" y="-209052"/>
            <a:ext cx="4974209" cy="727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083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1258063"/>
            <a:ext cx="10058400" cy="1609344"/>
          </a:xfrm>
        </p:spPr>
        <p:txBody>
          <a:bodyPr/>
          <a:lstStyle/>
          <a:p>
            <a:r>
              <a:rPr lang="en-US" dirty="0" smtClean="0"/>
              <a:t>Neville Alexander </a:t>
            </a:r>
            <a:endParaRPr lang="en-ZA" dirty="0"/>
          </a:p>
        </p:txBody>
      </p:sp>
      <p:sp>
        <p:nvSpPr>
          <p:cNvPr id="3" name="Content Placeholder 2"/>
          <p:cNvSpPr>
            <a:spLocks noGrp="1"/>
          </p:cNvSpPr>
          <p:nvPr>
            <p:ph idx="1"/>
          </p:nvPr>
        </p:nvSpPr>
        <p:spPr>
          <a:xfrm>
            <a:off x="429768" y="3438144"/>
            <a:ext cx="10058400" cy="4050792"/>
          </a:xfrm>
        </p:spPr>
        <p:txBody>
          <a:bodyPr/>
          <a:lstStyle/>
          <a:p>
            <a:r>
              <a:rPr lang="en-US" dirty="0"/>
              <a:t>The idea of 'race' was an invention, an invention used to keep people who did not look white in a state of permanent subjection. </a:t>
            </a:r>
            <a:endParaRPr lang="en-ZA" i="1" dirty="0" smtClean="0"/>
          </a:p>
          <a:p>
            <a:r>
              <a:rPr lang="en-ZA" i="1" dirty="0" smtClean="0"/>
              <a:t>‘</a:t>
            </a:r>
            <a:r>
              <a:rPr lang="en-ZA" i="1" dirty="0" smtClean="0"/>
              <a:t>’The </a:t>
            </a:r>
            <a:r>
              <a:rPr lang="en-ZA" i="1" dirty="0"/>
              <a:t>word 'non-racial' can be accepted by a racially oppressed people if it means that we reject the concept of race, that we deny the existence of races and thus oppose all actions, practices, beliefs and policies based on the concept of </a:t>
            </a:r>
            <a:r>
              <a:rPr lang="en-ZA" i="1" dirty="0" smtClean="0"/>
              <a:t>race’’</a:t>
            </a:r>
          </a:p>
          <a:p>
            <a:r>
              <a:rPr lang="en-US" i="1" dirty="0" smtClean="0"/>
              <a:t>Non-racialism </a:t>
            </a:r>
            <a:r>
              <a:rPr lang="en-US" i="1" dirty="0" smtClean="0"/>
              <a:t>is</a:t>
            </a:r>
            <a:r>
              <a:rPr lang="en-US" i="1" dirty="0" smtClean="0"/>
              <a:t> </a:t>
            </a:r>
            <a:r>
              <a:rPr lang="en-US" i="1" dirty="0" smtClean="0"/>
              <a:t>the only way to overcome racial prejudice and racial attitudes</a:t>
            </a:r>
          </a:p>
          <a:p>
            <a:r>
              <a:rPr lang="en-US" dirty="0" smtClean="0"/>
              <a:t>The </a:t>
            </a:r>
            <a:r>
              <a:rPr lang="en-US" dirty="0" err="1"/>
              <a:t>colour</a:t>
            </a:r>
            <a:r>
              <a:rPr lang="en-US" dirty="0"/>
              <a:t> of your skin said nothing about the content of your character, your intelligence or any of your </a:t>
            </a:r>
            <a:r>
              <a:rPr lang="en-US" dirty="0" smtClean="0"/>
              <a:t>capacities</a:t>
            </a:r>
            <a:endParaRPr lang="en-US" i="1" dirty="0" smtClean="0"/>
          </a:p>
          <a:p>
            <a:endParaRPr lang="en-ZA" i="1" dirty="0"/>
          </a:p>
        </p:txBody>
      </p:sp>
      <p:pic>
        <p:nvPicPr>
          <p:cNvPr id="5122" name="Picture 2" descr="Image result for young neville alexan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9959" y="448056"/>
            <a:ext cx="3810000" cy="241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14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370</TotalTime>
  <Words>1591</Words>
  <Application>Microsoft Office PowerPoint</Application>
  <PresentationFormat>Widescreen</PresentationFormat>
  <Paragraphs>107</Paragraphs>
  <Slides>16</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vt:lpstr>
      <vt:lpstr>Calibri</vt:lpstr>
      <vt:lpstr>Cambria</vt:lpstr>
      <vt:lpstr>Helvetica</vt:lpstr>
      <vt:lpstr>Rockwell</vt:lpstr>
      <vt:lpstr>Rockwell Condensed</vt:lpstr>
      <vt:lpstr>Wingdings</vt:lpstr>
      <vt:lpstr>Wood Type</vt:lpstr>
      <vt:lpstr>Responses to Racism</vt:lpstr>
      <vt:lpstr>PowerPoint Presentation</vt:lpstr>
      <vt:lpstr>Non-racialism as emancipation </vt:lpstr>
      <vt:lpstr>Non-racialism in political organising </vt:lpstr>
      <vt:lpstr>African National Congress and the Congress Alliance </vt:lpstr>
      <vt:lpstr>Albert Lutuli</vt:lpstr>
      <vt:lpstr>PowerPoint Presentation</vt:lpstr>
      <vt:lpstr>United Democratic Front</vt:lpstr>
      <vt:lpstr>Neville Alexander </vt:lpstr>
      <vt:lpstr>Crain soudien</vt:lpstr>
      <vt:lpstr>Part 2: black consciousness </vt:lpstr>
      <vt:lpstr>“biko black’’</vt:lpstr>
      <vt:lpstr>NUSAS AND THE ‘’LIBERAL WHITE’’</vt:lpstr>
      <vt:lpstr>South African students organisaiton rejected the notion that whites could play a role in the liberation of Blacks </vt:lpstr>
      <vt:lpstr>True integration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Responses to Racism</dc:title>
  <dc:creator>Jessica Breakey</dc:creator>
  <cp:lastModifiedBy>Jessica Breakey</cp:lastModifiedBy>
  <cp:revision>23</cp:revision>
  <dcterms:created xsi:type="dcterms:W3CDTF">2019-02-24T18:08:25Z</dcterms:created>
  <dcterms:modified xsi:type="dcterms:W3CDTF">2019-02-25T08:43:48Z</dcterms:modified>
</cp:coreProperties>
</file>