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69" r:id="rId2"/>
    <p:sldId id="256" r:id="rId3"/>
    <p:sldId id="257" r:id="rId4"/>
    <p:sldId id="259" r:id="rId5"/>
    <p:sldId id="260" r:id="rId6"/>
    <p:sldId id="261" r:id="rId7"/>
    <p:sldId id="265" r:id="rId8"/>
    <p:sldId id="262" r:id="rId9"/>
    <p:sldId id="263" r:id="rId10"/>
    <p:sldId id="268" r:id="rId11"/>
    <p:sldId id="264" r:id="rId12"/>
    <p:sldId id="266" r:id="rId13"/>
    <p:sldId id="270" r:id="rId14"/>
    <p:sldId id="271" r:id="rId15"/>
    <p:sldId id="272"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88" autoAdjust="0"/>
  </p:normalViewPr>
  <p:slideViewPr>
    <p:cSldViewPr snapToGrid="0">
      <p:cViewPr varScale="1">
        <p:scale>
          <a:sx n="56" d="100"/>
          <a:sy n="56" d="100"/>
        </p:scale>
        <p:origin x="168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14CB2-9B85-4F44-B58D-072DA9A01B0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ZA"/>
        </a:p>
      </dgm:t>
    </dgm:pt>
    <dgm:pt modelId="{9B829EBE-1439-457D-89F4-004A6148B6C4}">
      <dgm:prSet phldrT="[Text]"/>
      <dgm:spPr/>
      <dgm:t>
        <a:bodyPr/>
        <a:lstStyle/>
        <a:p>
          <a:r>
            <a:rPr lang="en-US" dirty="0" smtClean="0"/>
            <a:t>Empirical</a:t>
          </a:r>
          <a:endParaRPr lang="en-ZA" dirty="0"/>
        </a:p>
      </dgm:t>
    </dgm:pt>
    <dgm:pt modelId="{F5287D0A-EF6A-4448-A93B-579C1C9D042F}" type="parTrans" cxnId="{23D1C5C4-E990-4C96-81E5-94514F367F1D}">
      <dgm:prSet/>
      <dgm:spPr/>
      <dgm:t>
        <a:bodyPr/>
        <a:lstStyle/>
        <a:p>
          <a:endParaRPr lang="en-ZA"/>
        </a:p>
      </dgm:t>
    </dgm:pt>
    <dgm:pt modelId="{59E13C8F-E5F2-4A52-9F96-97EC29545211}" type="sibTrans" cxnId="{23D1C5C4-E990-4C96-81E5-94514F367F1D}">
      <dgm:prSet/>
      <dgm:spPr/>
      <dgm:t>
        <a:bodyPr/>
        <a:lstStyle/>
        <a:p>
          <a:endParaRPr lang="en-ZA"/>
        </a:p>
      </dgm:t>
    </dgm:pt>
    <dgm:pt modelId="{36FA7C6F-8A29-43C1-9351-21ABB212BEC3}">
      <dgm:prSet phldrT="[Text]"/>
      <dgm:spPr/>
      <dgm:t>
        <a:bodyPr/>
        <a:lstStyle/>
        <a:p>
          <a:r>
            <a:rPr lang="en-US" dirty="0" smtClean="0"/>
            <a:t>Actual</a:t>
          </a:r>
          <a:endParaRPr lang="en-ZA" dirty="0"/>
        </a:p>
      </dgm:t>
    </dgm:pt>
    <dgm:pt modelId="{2571FB97-EC6C-4423-ABA3-6A8469C7B224}" type="parTrans" cxnId="{95E201B1-461F-44FB-B760-A55065524632}">
      <dgm:prSet/>
      <dgm:spPr/>
      <dgm:t>
        <a:bodyPr/>
        <a:lstStyle/>
        <a:p>
          <a:endParaRPr lang="en-ZA"/>
        </a:p>
      </dgm:t>
    </dgm:pt>
    <dgm:pt modelId="{77C18578-7D39-4890-89FB-1249D51B9FB3}" type="sibTrans" cxnId="{95E201B1-461F-44FB-B760-A55065524632}">
      <dgm:prSet/>
      <dgm:spPr/>
      <dgm:t>
        <a:bodyPr/>
        <a:lstStyle/>
        <a:p>
          <a:endParaRPr lang="en-ZA"/>
        </a:p>
      </dgm:t>
    </dgm:pt>
    <dgm:pt modelId="{BD8870B0-5B13-4850-BF71-2A14B8982121}">
      <dgm:prSet phldrT="[Text]"/>
      <dgm:spPr/>
      <dgm:t>
        <a:bodyPr/>
        <a:lstStyle/>
        <a:p>
          <a:r>
            <a:rPr lang="en-US" dirty="0" smtClean="0"/>
            <a:t>Real</a:t>
          </a:r>
          <a:endParaRPr lang="en-ZA" dirty="0"/>
        </a:p>
      </dgm:t>
    </dgm:pt>
    <dgm:pt modelId="{B549F6B7-4E89-4389-BDDC-B2C3D833133E}" type="parTrans" cxnId="{1768A810-8964-47A0-8610-D1E56D60BABA}">
      <dgm:prSet/>
      <dgm:spPr/>
      <dgm:t>
        <a:bodyPr/>
        <a:lstStyle/>
        <a:p>
          <a:endParaRPr lang="en-ZA"/>
        </a:p>
      </dgm:t>
    </dgm:pt>
    <dgm:pt modelId="{99DCF13C-CDE2-465C-8FFA-DAE93BD73A70}" type="sibTrans" cxnId="{1768A810-8964-47A0-8610-D1E56D60BABA}">
      <dgm:prSet/>
      <dgm:spPr/>
      <dgm:t>
        <a:bodyPr/>
        <a:lstStyle/>
        <a:p>
          <a:endParaRPr lang="en-ZA"/>
        </a:p>
      </dgm:t>
    </dgm:pt>
    <dgm:pt modelId="{035DB2F8-7B48-4A82-BCEA-49CA20F9D52D}" type="pres">
      <dgm:prSet presAssocID="{56014CB2-9B85-4F44-B58D-072DA9A01B02}" presName="linear" presStyleCnt="0">
        <dgm:presLayoutVars>
          <dgm:dir/>
          <dgm:animLvl val="lvl"/>
          <dgm:resizeHandles val="exact"/>
        </dgm:presLayoutVars>
      </dgm:prSet>
      <dgm:spPr/>
      <dgm:t>
        <a:bodyPr/>
        <a:lstStyle/>
        <a:p>
          <a:endParaRPr lang="en-ZA"/>
        </a:p>
      </dgm:t>
    </dgm:pt>
    <dgm:pt modelId="{39AEE7D2-9B87-4A42-A2DC-8766FD0BB478}" type="pres">
      <dgm:prSet presAssocID="{9B829EBE-1439-457D-89F4-004A6148B6C4}" presName="parentLin" presStyleCnt="0"/>
      <dgm:spPr/>
    </dgm:pt>
    <dgm:pt modelId="{30D7F8C1-3DD1-4E21-A5A1-FAB1D69A2922}" type="pres">
      <dgm:prSet presAssocID="{9B829EBE-1439-457D-89F4-004A6148B6C4}" presName="parentLeftMargin" presStyleLbl="node1" presStyleIdx="0" presStyleCnt="3"/>
      <dgm:spPr/>
      <dgm:t>
        <a:bodyPr/>
        <a:lstStyle/>
        <a:p>
          <a:endParaRPr lang="en-ZA"/>
        </a:p>
      </dgm:t>
    </dgm:pt>
    <dgm:pt modelId="{EA9ABB27-606F-42E3-840B-D15C67B85716}" type="pres">
      <dgm:prSet presAssocID="{9B829EBE-1439-457D-89F4-004A6148B6C4}" presName="parentText" presStyleLbl="node1" presStyleIdx="0" presStyleCnt="3">
        <dgm:presLayoutVars>
          <dgm:chMax val="0"/>
          <dgm:bulletEnabled val="1"/>
        </dgm:presLayoutVars>
      </dgm:prSet>
      <dgm:spPr/>
      <dgm:t>
        <a:bodyPr/>
        <a:lstStyle/>
        <a:p>
          <a:endParaRPr lang="en-ZA"/>
        </a:p>
      </dgm:t>
    </dgm:pt>
    <dgm:pt modelId="{A4DE99C6-B631-4764-BFEF-D7951BB2A788}" type="pres">
      <dgm:prSet presAssocID="{9B829EBE-1439-457D-89F4-004A6148B6C4}" presName="negativeSpace" presStyleCnt="0"/>
      <dgm:spPr/>
    </dgm:pt>
    <dgm:pt modelId="{99F2DFD1-9AE6-46EC-A6A3-864C0C916871}" type="pres">
      <dgm:prSet presAssocID="{9B829EBE-1439-457D-89F4-004A6148B6C4}" presName="childText" presStyleLbl="conFgAcc1" presStyleIdx="0" presStyleCnt="3">
        <dgm:presLayoutVars>
          <dgm:bulletEnabled val="1"/>
        </dgm:presLayoutVars>
      </dgm:prSet>
      <dgm:spPr/>
    </dgm:pt>
    <dgm:pt modelId="{794D1691-9DBE-4F5C-AF2E-11105088E0B1}" type="pres">
      <dgm:prSet presAssocID="{59E13C8F-E5F2-4A52-9F96-97EC29545211}" presName="spaceBetweenRectangles" presStyleCnt="0"/>
      <dgm:spPr/>
    </dgm:pt>
    <dgm:pt modelId="{9A4DE394-D5E0-4FA6-B07B-29E9F8749F78}" type="pres">
      <dgm:prSet presAssocID="{36FA7C6F-8A29-43C1-9351-21ABB212BEC3}" presName="parentLin" presStyleCnt="0"/>
      <dgm:spPr/>
    </dgm:pt>
    <dgm:pt modelId="{3F86FF46-6776-4224-8983-95974288A1B1}" type="pres">
      <dgm:prSet presAssocID="{36FA7C6F-8A29-43C1-9351-21ABB212BEC3}" presName="parentLeftMargin" presStyleLbl="node1" presStyleIdx="0" presStyleCnt="3"/>
      <dgm:spPr/>
      <dgm:t>
        <a:bodyPr/>
        <a:lstStyle/>
        <a:p>
          <a:endParaRPr lang="en-ZA"/>
        </a:p>
      </dgm:t>
    </dgm:pt>
    <dgm:pt modelId="{D2CA791E-B533-4F6F-AA1C-7B32F4589791}" type="pres">
      <dgm:prSet presAssocID="{36FA7C6F-8A29-43C1-9351-21ABB212BEC3}" presName="parentText" presStyleLbl="node1" presStyleIdx="1" presStyleCnt="3">
        <dgm:presLayoutVars>
          <dgm:chMax val="0"/>
          <dgm:bulletEnabled val="1"/>
        </dgm:presLayoutVars>
      </dgm:prSet>
      <dgm:spPr/>
      <dgm:t>
        <a:bodyPr/>
        <a:lstStyle/>
        <a:p>
          <a:endParaRPr lang="en-ZA"/>
        </a:p>
      </dgm:t>
    </dgm:pt>
    <dgm:pt modelId="{C2D67BF0-CF70-4174-9A69-A2CDC2DE5255}" type="pres">
      <dgm:prSet presAssocID="{36FA7C6F-8A29-43C1-9351-21ABB212BEC3}" presName="negativeSpace" presStyleCnt="0"/>
      <dgm:spPr/>
    </dgm:pt>
    <dgm:pt modelId="{51E7A393-ED49-42CA-8E1C-14F7AFE571D5}" type="pres">
      <dgm:prSet presAssocID="{36FA7C6F-8A29-43C1-9351-21ABB212BEC3}" presName="childText" presStyleLbl="conFgAcc1" presStyleIdx="1" presStyleCnt="3">
        <dgm:presLayoutVars>
          <dgm:bulletEnabled val="1"/>
        </dgm:presLayoutVars>
      </dgm:prSet>
      <dgm:spPr/>
    </dgm:pt>
    <dgm:pt modelId="{E9354AFD-26FA-453F-885D-1BF53CCF5271}" type="pres">
      <dgm:prSet presAssocID="{77C18578-7D39-4890-89FB-1249D51B9FB3}" presName="spaceBetweenRectangles" presStyleCnt="0"/>
      <dgm:spPr/>
    </dgm:pt>
    <dgm:pt modelId="{AB34B88A-91EA-4B79-9BF1-F7D98E6020F6}" type="pres">
      <dgm:prSet presAssocID="{BD8870B0-5B13-4850-BF71-2A14B8982121}" presName="parentLin" presStyleCnt="0"/>
      <dgm:spPr/>
    </dgm:pt>
    <dgm:pt modelId="{0A63BC65-206F-4118-B29A-5F9FEEF40D15}" type="pres">
      <dgm:prSet presAssocID="{BD8870B0-5B13-4850-BF71-2A14B8982121}" presName="parentLeftMargin" presStyleLbl="node1" presStyleIdx="1" presStyleCnt="3"/>
      <dgm:spPr/>
      <dgm:t>
        <a:bodyPr/>
        <a:lstStyle/>
        <a:p>
          <a:endParaRPr lang="en-ZA"/>
        </a:p>
      </dgm:t>
    </dgm:pt>
    <dgm:pt modelId="{EBEAC48B-51F3-42DE-B558-47D59F049556}" type="pres">
      <dgm:prSet presAssocID="{BD8870B0-5B13-4850-BF71-2A14B8982121}" presName="parentText" presStyleLbl="node1" presStyleIdx="2" presStyleCnt="3">
        <dgm:presLayoutVars>
          <dgm:chMax val="0"/>
          <dgm:bulletEnabled val="1"/>
        </dgm:presLayoutVars>
      </dgm:prSet>
      <dgm:spPr/>
      <dgm:t>
        <a:bodyPr/>
        <a:lstStyle/>
        <a:p>
          <a:endParaRPr lang="en-ZA"/>
        </a:p>
      </dgm:t>
    </dgm:pt>
    <dgm:pt modelId="{77F7093F-BF02-4276-A50A-0E2F12E386EC}" type="pres">
      <dgm:prSet presAssocID="{BD8870B0-5B13-4850-BF71-2A14B8982121}" presName="negativeSpace" presStyleCnt="0"/>
      <dgm:spPr/>
    </dgm:pt>
    <dgm:pt modelId="{18111708-98C6-4645-ADFC-67437B35E9AA}" type="pres">
      <dgm:prSet presAssocID="{BD8870B0-5B13-4850-BF71-2A14B8982121}" presName="childText" presStyleLbl="conFgAcc1" presStyleIdx="2" presStyleCnt="3">
        <dgm:presLayoutVars>
          <dgm:bulletEnabled val="1"/>
        </dgm:presLayoutVars>
      </dgm:prSet>
      <dgm:spPr/>
    </dgm:pt>
  </dgm:ptLst>
  <dgm:cxnLst>
    <dgm:cxn modelId="{9BEE6F09-1BD8-47D5-AC8F-54132EA4FFEC}" type="presOf" srcId="{9B829EBE-1439-457D-89F4-004A6148B6C4}" destId="{30D7F8C1-3DD1-4E21-A5A1-FAB1D69A2922}" srcOrd="0" destOrd="0" presId="urn:microsoft.com/office/officeart/2005/8/layout/list1"/>
    <dgm:cxn modelId="{2D516AE2-77B2-4498-983D-F734589095FA}" type="presOf" srcId="{36FA7C6F-8A29-43C1-9351-21ABB212BEC3}" destId="{D2CA791E-B533-4F6F-AA1C-7B32F4589791}" srcOrd="1" destOrd="0" presId="urn:microsoft.com/office/officeart/2005/8/layout/list1"/>
    <dgm:cxn modelId="{95E201B1-461F-44FB-B760-A55065524632}" srcId="{56014CB2-9B85-4F44-B58D-072DA9A01B02}" destId="{36FA7C6F-8A29-43C1-9351-21ABB212BEC3}" srcOrd="1" destOrd="0" parTransId="{2571FB97-EC6C-4423-ABA3-6A8469C7B224}" sibTransId="{77C18578-7D39-4890-89FB-1249D51B9FB3}"/>
    <dgm:cxn modelId="{23D1C5C4-E990-4C96-81E5-94514F367F1D}" srcId="{56014CB2-9B85-4F44-B58D-072DA9A01B02}" destId="{9B829EBE-1439-457D-89F4-004A6148B6C4}" srcOrd="0" destOrd="0" parTransId="{F5287D0A-EF6A-4448-A93B-579C1C9D042F}" sibTransId="{59E13C8F-E5F2-4A52-9F96-97EC29545211}"/>
    <dgm:cxn modelId="{3388E773-1E9B-41D0-86BA-0AD52D55A7D5}" type="presOf" srcId="{36FA7C6F-8A29-43C1-9351-21ABB212BEC3}" destId="{3F86FF46-6776-4224-8983-95974288A1B1}" srcOrd="0" destOrd="0" presId="urn:microsoft.com/office/officeart/2005/8/layout/list1"/>
    <dgm:cxn modelId="{1768A810-8964-47A0-8610-D1E56D60BABA}" srcId="{56014CB2-9B85-4F44-B58D-072DA9A01B02}" destId="{BD8870B0-5B13-4850-BF71-2A14B8982121}" srcOrd="2" destOrd="0" parTransId="{B549F6B7-4E89-4389-BDDC-B2C3D833133E}" sibTransId="{99DCF13C-CDE2-465C-8FFA-DAE93BD73A70}"/>
    <dgm:cxn modelId="{C6EDB264-7599-4481-92C3-2C062D18659F}" type="presOf" srcId="{BD8870B0-5B13-4850-BF71-2A14B8982121}" destId="{EBEAC48B-51F3-42DE-B558-47D59F049556}" srcOrd="1" destOrd="0" presId="urn:microsoft.com/office/officeart/2005/8/layout/list1"/>
    <dgm:cxn modelId="{8392A650-D7F0-4E1D-B91F-A57F72EC65E9}" type="presOf" srcId="{BD8870B0-5B13-4850-BF71-2A14B8982121}" destId="{0A63BC65-206F-4118-B29A-5F9FEEF40D15}" srcOrd="0" destOrd="0" presId="urn:microsoft.com/office/officeart/2005/8/layout/list1"/>
    <dgm:cxn modelId="{EBC5CC86-E5EF-4171-AA50-F2B645697185}" type="presOf" srcId="{9B829EBE-1439-457D-89F4-004A6148B6C4}" destId="{EA9ABB27-606F-42E3-840B-D15C67B85716}" srcOrd="1" destOrd="0" presId="urn:microsoft.com/office/officeart/2005/8/layout/list1"/>
    <dgm:cxn modelId="{3CD28344-B88E-4ECF-BD2E-4721D621C037}" type="presOf" srcId="{56014CB2-9B85-4F44-B58D-072DA9A01B02}" destId="{035DB2F8-7B48-4A82-BCEA-49CA20F9D52D}" srcOrd="0" destOrd="0" presId="urn:microsoft.com/office/officeart/2005/8/layout/list1"/>
    <dgm:cxn modelId="{4B86DBFA-2799-4018-B5DA-26431FF21218}" type="presParOf" srcId="{035DB2F8-7B48-4A82-BCEA-49CA20F9D52D}" destId="{39AEE7D2-9B87-4A42-A2DC-8766FD0BB478}" srcOrd="0" destOrd="0" presId="urn:microsoft.com/office/officeart/2005/8/layout/list1"/>
    <dgm:cxn modelId="{CD22CCFC-B861-40F0-A638-5DE4928453FC}" type="presParOf" srcId="{39AEE7D2-9B87-4A42-A2DC-8766FD0BB478}" destId="{30D7F8C1-3DD1-4E21-A5A1-FAB1D69A2922}" srcOrd="0" destOrd="0" presId="urn:microsoft.com/office/officeart/2005/8/layout/list1"/>
    <dgm:cxn modelId="{99A46569-69ED-43FB-AFA4-C36728C7DFD7}" type="presParOf" srcId="{39AEE7D2-9B87-4A42-A2DC-8766FD0BB478}" destId="{EA9ABB27-606F-42E3-840B-D15C67B85716}" srcOrd="1" destOrd="0" presId="urn:microsoft.com/office/officeart/2005/8/layout/list1"/>
    <dgm:cxn modelId="{D9A74ECC-2043-4A98-B1FC-AF0B33FC1AA0}" type="presParOf" srcId="{035DB2F8-7B48-4A82-BCEA-49CA20F9D52D}" destId="{A4DE99C6-B631-4764-BFEF-D7951BB2A788}" srcOrd="1" destOrd="0" presId="urn:microsoft.com/office/officeart/2005/8/layout/list1"/>
    <dgm:cxn modelId="{16D8D184-16AC-4580-8A45-6CB24991C736}" type="presParOf" srcId="{035DB2F8-7B48-4A82-BCEA-49CA20F9D52D}" destId="{99F2DFD1-9AE6-46EC-A6A3-864C0C916871}" srcOrd="2" destOrd="0" presId="urn:microsoft.com/office/officeart/2005/8/layout/list1"/>
    <dgm:cxn modelId="{6EB86457-245F-47E1-918A-93AD469DDF79}" type="presParOf" srcId="{035DB2F8-7B48-4A82-BCEA-49CA20F9D52D}" destId="{794D1691-9DBE-4F5C-AF2E-11105088E0B1}" srcOrd="3" destOrd="0" presId="urn:microsoft.com/office/officeart/2005/8/layout/list1"/>
    <dgm:cxn modelId="{08790A74-C0CB-4313-986F-5447832D4D4D}" type="presParOf" srcId="{035DB2F8-7B48-4A82-BCEA-49CA20F9D52D}" destId="{9A4DE394-D5E0-4FA6-B07B-29E9F8749F78}" srcOrd="4" destOrd="0" presId="urn:microsoft.com/office/officeart/2005/8/layout/list1"/>
    <dgm:cxn modelId="{E9892B4B-1804-4F92-80B1-F63AB7FF5DAE}" type="presParOf" srcId="{9A4DE394-D5E0-4FA6-B07B-29E9F8749F78}" destId="{3F86FF46-6776-4224-8983-95974288A1B1}" srcOrd="0" destOrd="0" presId="urn:microsoft.com/office/officeart/2005/8/layout/list1"/>
    <dgm:cxn modelId="{1AC1DF18-C0F7-45AC-AB63-7DC328147EDB}" type="presParOf" srcId="{9A4DE394-D5E0-4FA6-B07B-29E9F8749F78}" destId="{D2CA791E-B533-4F6F-AA1C-7B32F4589791}" srcOrd="1" destOrd="0" presId="urn:microsoft.com/office/officeart/2005/8/layout/list1"/>
    <dgm:cxn modelId="{90F9477E-ED12-4E05-8699-D5D34082059F}" type="presParOf" srcId="{035DB2F8-7B48-4A82-BCEA-49CA20F9D52D}" destId="{C2D67BF0-CF70-4174-9A69-A2CDC2DE5255}" srcOrd="5" destOrd="0" presId="urn:microsoft.com/office/officeart/2005/8/layout/list1"/>
    <dgm:cxn modelId="{2389F1DD-2C36-4B60-B96E-F437086ECCA8}" type="presParOf" srcId="{035DB2F8-7B48-4A82-BCEA-49CA20F9D52D}" destId="{51E7A393-ED49-42CA-8E1C-14F7AFE571D5}" srcOrd="6" destOrd="0" presId="urn:microsoft.com/office/officeart/2005/8/layout/list1"/>
    <dgm:cxn modelId="{5B519A09-16A1-490F-94CE-FDE0A530A529}" type="presParOf" srcId="{035DB2F8-7B48-4A82-BCEA-49CA20F9D52D}" destId="{E9354AFD-26FA-453F-885D-1BF53CCF5271}" srcOrd="7" destOrd="0" presId="urn:microsoft.com/office/officeart/2005/8/layout/list1"/>
    <dgm:cxn modelId="{D805C34D-D010-4F3D-A968-9B4E3A895D65}" type="presParOf" srcId="{035DB2F8-7B48-4A82-BCEA-49CA20F9D52D}" destId="{AB34B88A-91EA-4B79-9BF1-F7D98E6020F6}" srcOrd="8" destOrd="0" presId="urn:microsoft.com/office/officeart/2005/8/layout/list1"/>
    <dgm:cxn modelId="{E04E9E61-40C3-4EC9-AA5D-D1F9B240C460}" type="presParOf" srcId="{AB34B88A-91EA-4B79-9BF1-F7D98E6020F6}" destId="{0A63BC65-206F-4118-B29A-5F9FEEF40D15}" srcOrd="0" destOrd="0" presId="urn:microsoft.com/office/officeart/2005/8/layout/list1"/>
    <dgm:cxn modelId="{F4C901FC-0406-4191-BE40-4E57AEF01933}" type="presParOf" srcId="{AB34B88A-91EA-4B79-9BF1-F7D98E6020F6}" destId="{EBEAC48B-51F3-42DE-B558-47D59F049556}" srcOrd="1" destOrd="0" presId="urn:microsoft.com/office/officeart/2005/8/layout/list1"/>
    <dgm:cxn modelId="{DD9E299E-3B0A-4477-A9F5-CBAF27499417}" type="presParOf" srcId="{035DB2F8-7B48-4A82-BCEA-49CA20F9D52D}" destId="{77F7093F-BF02-4276-A50A-0E2F12E386EC}" srcOrd="9" destOrd="0" presId="urn:microsoft.com/office/officeart/2005/8/layout/list1"/>
    <dgm:cxn modelId="{92788D52-3D22-406C-A0D4-77419CF9F126}" type="presParOf" srcId="{035DB2F8-7B48-4A82-BCEA-49CA20F9D52D}" destId="{18111708-98C6-4645-ADFC-67437B35E9A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2DFD1-9AE6-46EC-A6A3-864C0C916871}">
      <dsp:nvSpPr>
        <dsp:cNvPr id="0" name=""/>
        <dsp:cNvSpPr/>
      </dsp:nvSpPr>
      <dsp:spPr>
        <a:xfrm>
          <a:off x="0" y="513346"/>
          <a:ext cx="7420610" cy="806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9ABB27-606F-42E3-840B-D15C67B85716}">
      <dsp:nvSpPr>
        <dsp:cNvPr id="0" name=""/>
        <dsp:cNvSpPr/>
      </dsp:nvSpPr>
      <dsp:spPr>
        <a:xfrm>
          <a:off x="371030" y="41026"/>
          <a:ext cx="5194427" cy="944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337" tIns="0" rIns="196337" bIns="0" numCol="1" spcCol="1270" anchor="ctr" anchorCtr="0">
          <a:noAutofit/>
        </a:bodyPr>
        <a:lstStyle/>
        <a:p>
          <a:pPr lvl="0" algn="l" defTabSz="1422400">
            <a:lnSpc>
              <a:spcPct val="90000"/>
            </a:lnSpc>
            <a:spcBef>
              <a:spcPct val="0"/>
            </a:spcBef>
            <a:spcAft>
              <a:spcPct val="35000"/>
            </a:spcAft>
          </a:pPr>
          <a:r>
            <a:rPr lang="en-US" sz="3200" kern="1200" dirty="0" smtClean="0"/>
            <a:t>Empirical</a:t>
          </a:r>
          <a:endParaRPr lang="en-ZA" sz="3200" kern="1200" dirty="0"/>
        </a:p>
      </dsp:txBody>
      <dsp:txXfrm>
        <a:off x="417144" y="87140"/>
        <a:ext cx="5102199" cy="852412"/>
      </dsp:txXfrm>
    </dsp:sp>
    <dsp:sp modelId="{51E7A393-ED49-42CA-8E1C-14F7AFE571D5}">
      <dsp:nvSpPr>
        <dsp:cNvPr id="0" name=""/>
        <dsp:cNvSpPr/>
      </dsp:nvSpPr>
      <dsp:spPr>
        <a:xfrm>
          <a:off x="0" y="1964866"/>
          <a:ext cx="7420610" cy="806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A791E-B533-4F6F-AA1C-7B32F4589791}">
      <dsp:nvSpPr>
        <dsp:cNvPr id="0" name=""/>
        <dsp:cNvSpPr/>
      </dsp:nvSpPr>
      <dsp:spPr>
        <a:xfrm>
          <a:off x="371030" y="1492546"/>
          <a:ext cx="5194427" cy="944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337" tIns="0" rIns="196337" bIns="0" numCol="1" spcCol="1270" anchor="ctr" anchorCtr="0">
          <a:noAutofit/>
        </a:bodyPr>
        <a:lstStyle/>
        <a:p>
          <a:pPr lvl="0" algn="l" defTabSz="1422400">
            <a:lnSpc>
              <a:spcPct val="90000"/>
            </a:lnSpc>
            <a:spcBef>
              <a:spcPct val="0"/>
            </a:spcBef>
            <a:spcAft>
              <a:spcPct val="35000"/>
            </a:spcAft>
          </a:pPr>
          <a:r>
            <a:rPr lang="en-US" sz="3200" kern="1200" dirty="0" smtClean="0"/>
            <a:t>Actual</a:t>
          </a:r>
          <a:endParaRPr lang="en-ZA" sz="3200" kern="1200" dirty="0"/>
        </a:p>
      </dsp:txBody>
      <dsp:txXfrm>
        <a:off x="417144" y="1538660"/>
        <a:ext cx="5102199" cy="852412"/>
      </dsp:txXfrm>
    </dsp:sp>
    <dsp:sp modelId="{18111708-98C6-4645-ADFC-67437B35E9AA}">
      <dsp:nvSpPr>
        <dsp:cNvPr id="0" name=""/>
        <dsp:cNvSpPr/>
      </dsp:nvSpPr>
      <dsp:spPr>
        <a:xfrm>
          <a:off x="0" y="3416386"/>
          <a:ext cx="7420610" cy="806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EAC48B-51F3-42DE-B558-47D59F049556}">
      <dsp:nvSpPr>
        <dsp:cNvPr id="0" name=""/>
        <dsp:cNvSpPr/>
      </dsp:nvSpPr>
      <dsp:spPr>
        <a:xfrm>
          <a:off x="371030" y="2944066"/>
          <a:ext cx="5194427" cy="944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337" tIns="0" rIns="196337" bIns="0" numCol="1" spcCol="1270" anchor="ctr" anchorCtr="0">
          <a:noAutofit/>
        </a:bodyPr>
        <a:lstStyle/>
        <a:p>
          <a:pPr lvl="0" algn="l" defTabSz="1422400">
            <a:lnSpc>
              <a:spcPct val="90000"/>
            </a:lnSpc>
            <a:spcBef>
              <a:spcPct val="0"/>
            </a:spcBef>
            <a:spcAft>
              <a:spcPct val="35000"/>
            </a:spcAft>
          </a:pPr>
          <a:r>
            <a:rPr lang="en-US" sz="3200" kern="1200" dirty="0" smtClean="0"/>
            <a:t>Real</a:t>
          </a:r>
          <a:endParaRPr lang="en-ZA" sz="3200" kern="1200" dirty="0"/>
        </a:p>
      </dsp:txBody>
      <dsp:txXfrm>
        <a:off x="417144" y="2990180"/>
        <a:ext cx="5102199" cy="8524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95490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Philosophical studying of being </a:t>
            </a:r>
          </a:p>
          <a:p>
            <a:endParaRPr lang="en-US" dirty="0" smtClean="0"/>
          </a:p>
          <a:p>
            <a:r>
              <a:rPr lang="en-US" dirty="0" smtClean="0"/>
              <a:t>Empirical---- is epistemological (everything accepted as knowledge)</a:t>
            </a:r>
            <a:r>
              <a:rPr lang="en-US" baseline="0" dirty="0" smtClean="0"/>
              <a:t>. All that has been seen observed and experienced. </a:t>
            </a:r>
          </a:p>
          <a:p>
            <a:endParaRPr lang="en-US" baseline="0" dirty="0" smtClean="0"/>
          </a:p>
          <a:p>
            <a:r>
              <a:rPr lang="en-US" baseline="0" dirty="0" smtClean="0"/>
              <a:t>Actual--- </a:t>
            </a:r>
            <a:r>
              <a:rPr lang="en-US" baseline="0" dirty="0" smtClean="0"/>
              <a:t>all that you see and observe </a:t>
            </a:r>
            <a:r>
              <a:rPr lang="en-US" baseline="0" dirty="0" err="1" smtClean="0"/>
              <a:t>yourelf</a:t>
            </a:r>
            <a:r>
              <a:rPr lang="en-US" baseline="0" smtClean="0"/>
              <a:t> </a:t>
            </a:r>
            <a:endParaRPr lang="en-US" baseline="0" dirty="0" smtClean="0"/>
          </a:p>
          <a:p>
            <a:endParaRPr lang="en-US" baseline="0" dirty="0" smtClean="0"/>
          </a:p>
          <a:p>
            <a:r>
              <a:rPr lang="en-US" baseline="0" dirty="0" smtClean="0"/>
              <a:t>Real------ </a:t>
            </a:r>
            <a:r>
              <a:rPr lang="en-US" baseline="0" dirty="0" smtClean="0"/>
              <a:t>which is needed to understand the world</a:t>
            </a:r>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4888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smtClean="0">
                <a:solidFill>
                  <a:schemeClr val="dk1"/>
                </a:solidFill>
                <a:effectLst/>
                <a:latin typeface="Calibri"/>
                <a:ea typeface="Calibri"/>
                <a:cs typeface="Calibri"/>
                <a:sym typeface="Calibri"/>
              </a:rPr>
              <a:t>QUESTION: WHO BELIEVES THAT EDUCATION IS A TOOL TO TRANSFORM SOCIETY AND BRING PEOPLE OUT OF POVERTY </a:t>
            </a:r>
            <a:endParaRPr lang="en-ZA" sz="1200" b="0" i="0" u="none" strike="noStrike" cap="none" dirty="0" smtClean="0">
              <a:solidFill>
                <a:schemeClr val="dk1"/>
              </a:solidFill>
              <a:effectLst/>
              <a:latin typeface="Calibri"/>
              <a:ea typeface="Calibri"/>
              <a:cs typeface="Calibri"/>
              <a:sym typeface="Calibri"/>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smtClean="0">
                <a:solidFill>
                  <a:schemeClr val="dk1"/>
                </a:solidFill>
                <a:effectLst/>
                <a:latin typeface="Calibri"/>
                <a:ea typeface="Calibri"/>
                <a:cs typeface="Calibri"/>
                <a:sym typeface="Calibri"/>
              </a:rPr>
              <a:t>Bourdieu believed that educational institutions </a:t>
            </a:r>
            <a:r>
              <a:rPr lang="en-ZA" sz="1200" b="0" i="0" u="none" strike="noStrike" cap="none" dirty="0" smtClean="0">
                <a:solidFill>
                  <a:schemeClr val="dk1"/>
                </a:solidFill>
                <a:effectLst/>
                <a:latin typeface="Calibri"/>
                <a:ea typeface="Calibri"/>
                <a:cs typeface="Calibri"/>
                <a:sym typeface="Calibri"/>
              </a:rPr>
              <a:t>present themselves as working for the common good, but in fact reproduce social inequalities. They present themselves as agents of freedom, but in fact are organizations of power.</a:t>
            </a:r>
          </a:p>
          <a:p>
            <a:endParaRPr lang="en-US" dirty="0" smtClean="0"/>
          </a:p>
          <a:p>
            <a:r>
              <a:rPr lang="en-US" sz="1200" b="0" i="0" u="none" strike="noStrike" cap="none" dirty="0" smtClean="0">
                <a:solidFill>
                  <a:schemeClr val="dk1"/>
                </a:solidFill>
                <a:effectLst/>
                <a:latin typeface="Calibri"/>
                <a:ea typeface="Calibri"/>
                <a:cs typeface="Calibri"/>
                <a:sym typeface="Calibri"/>
              </a:rPr>
              <a:t>“More than 40 percent of the St John’s class of 2018 achieved an academic average of at least 80 percent. Seventy-one percent of St John’s College students achieved an average of at least 70 percent.”</a:t>
            </a:r>
          </a:p>
          <a:p>
            <a:r>
              <a:rPr lang="en-US" sz="1200" b="0" i="0" u="none" strike="noStrike" cap="none" dirty="0" smtClean="0">
                <a:solidFill>
                  <a:schemeClr val="dk1"/>
                </a:solidFill>
                <a:effectLst/>
                <a:latin typeface="Calibri"/>
                <a:ea typeface="Calibri"/>
                <a:cs typeface="Calibri"/>
                <a:sym typeface="Calibri"/>
              </a:rPr>
              <a:t>He said the 141 St John’s </a:t>
            </a:r>
            <a:r>
              <a:rPr lang="en-US" sz="1200" b="0" i="0" u="none" strike="noStrike" cap="none" dirty="0" err="1" smtClean="0">
                <a:solidFill>
                  <a:schemeClr val="dk1"/>
                </a:solidFill>
                <a:effectLst/>
                <a:latin typeface="Calibri"/>
                <a:ea typeface="Calibri"/>
                <a:cs typeface="Calibri"/>
                <a:sym typeface="Calibri"/>
              </a:rPr>
              <a:t>matriculants</a:t>
            </a:r>
            <a:r>
              <a:rPr lang="en-US" sz="1200" b="0" i="0" u="none" strike="noStrike" cap="none" dirty="0" smtClean="0">
                <a:solidFill>
                  <a:schemeClr val="dk1"/>
                </a:solidFill>
                <a:effectLst/>
                <a:latin typeface="Calibri"/>
                <a:ea typeface="Calibri"/>
                <a:cs typeface="Calibri"/>
                <a:sym typeface="Calibri"/>
              </a:rPr>
              <a:t> returned 433 distinctions in the 2018 Independent Examinations Board (IEB) exam, and of the 122 boys who wrote the Mathematics exam, 70 achieved an A.</a:t>
            </a:r>
            <a:endParaRPr lang="en-ZA" sz="1200" b="0" i="0" u="none" strike="noStrike" cap="none" dirty="0" smtClean="0">
              <a:solidFill>
                <a:schemeClr val="dk1"/>
              </a:solidFill>
              <a:effectLst/>
              <a:latin typeface="Calibri"/>
              <a:ea typeface="Calibri"/>
              <a:cs typeface="Calibri"/>
              <a:sym typeface="Calibri"/>
            </a:endParaRPr>
          </a:p>
          <a:p>
            <a:endParaRPr lang="en-US" sz="1200" b="0" i="0" u="none" strike="noStrike" cap="none" dirty="0" smtClean="0">
              <a:solidFill>
                <a:schemeClr val="dk1"/>
              </a:solidFill>
              <a:effectLst/>
              <a:latin typeface="Calibri"/>
              <a:ea typeface="Calibri"/>
              <a:cs typeface="Calibri"/>
              <a:sym typeface="Calibri"/>
            </a:endParaRPr>
          </a:p>
          <a:p>
            <a:endParaRPr lang="en-US" sz="1200" b="0" i="0" u="none" strike="noStrike" cap="none" dirty="0" smtClean="0">
              <a:solidFill>
                <a:schemeClr val="dk1"/>
              </a:solidFill>
              <a:effectLst/>
              <a:latin typeface="Calibri"/>
              <a:ea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Things that affect learni</a:t>
            </a:r>
            <a:r>
              <a:rPr lang="en-US" sz="1200" b="0" i="0" u="none" strike="noStrike" cap="none" baseline="0" dirty="0" smtClean="0">
                <a:solidFill>
                  <a:schemeClr val="dk1"/>
                </a:solidFill>
                <a:effectLst/>
                <a:latin typeface="Calibri"/>
                <a:ea typeface="Calibri"/>
                <a:cs typeface="Calibri"/>
                <a:sym typeface="Calibri"/>
              </a:rPr>
              <a:t>ng- how do these kids get to school?</a:t>
            </a:r>
          </a:p>
          <a:p>
            <a:r>
              <a:rPr lang="en-US" sz="1200" b="0" i="0" u="none" strike="noStrike" cap="none" baseline="0" dirty="0" smtClean="0">
                <a:solidFill>
                  <a:schemeClr val="dk1"/>
                </a:solidFill>
                <a:effectLst/>
                <a:latin typeface="Calibri"/>
                <a:ea typeface="Calibri"/>
                <a:cs typeface="Calibri"/>
                <a:sym typeface="Calibri"/>
              </a:rPr>
              <a:t>In 2017 NGO EE had a massive campaign for transport to schools in KZN. In August (just one month) </a:t>
            </a:r>
            <a:r>
              <a:rPr lang="en-US" sz="1200" b="0" i="0" u="none" strike="noStrike" cap="none" dirty="0" smtClean="0">
                <a:solidFill>
                  <a:schemeClr val="dk1"/>
                </a:solidFill>
                <a:effectLst/>
                <a:latin typeface="Calibri"/>
                <a:ea typeface="Calibri"/>
                <a:cs typeface="Calibri"/>
                <a:sym typeface="Calibri"/>
              </a:rPr>
              <a:t>seven pupils died and 21 more were injured as they made their way to and from public schools in KwaZulu-Natal </a:t>
            </a:r>
          </a:p>
          <a:p>
            <a:r>
              <a:rPr lang="en-US" sz="1200" b="0" i="0" u="none" strike="noStrike" cap="none" baseline="0" dirty="0" smtClean="0">
                <a:solidFill>
                  <a:schemeClr val="dk1"/>
                </a:solidFill>
                <a:effectLst/>
                <a:latin typeface="Calibri"/>
                <a:ea typeface="Calibri"/>
                <a:cs typeface="Calibri"/>
                <a:sym typeface="Calibri"/>
              </a:rPr>
              <a:t>Report said ‘’</a:t>
            </a:r>
            <a:r>
              <a:rPr lang="en-US" sz="1200" b="0" i="0" u="none" strike="noStrike" cap="none" dirty="0" smtClean="0">
                <a:solidFill>
                  <a:schemeClr val="dk1"/>
                </a:solidFill>
                <a:effectLst/>
                <a:latin typeface="Calibri"/>
                <a:ea typeface="Calibri"/>
                <a:cs typeface="Calibri"/>
                <a:sym typeface="Calibri"/>
              </a:rPr>
              <a:t>When these learners arrive at school, emotionally and physically exhausted, they find it incredibly difficult to learn’’</a:t>
            </a:r>
            <a:endParaRPr lang="en-US" sz="1200" b="0" i="0" u="none" strike="noStrike" cap="none" baseline="0" dirty="0" smtClean="0">
              <a:solidFill>
                <a:schemeClr val="dk1"/>
              </a:solidFill>
              <a:effectLst/>
              <a:latin typeface="Calibri"/>
              <a:ea typeface="Calibri"/>
              <a:cs typeface="Calibri"/>
              <a:sym typeface="Calibri"/>
            </a:endParaRPr>
          </a:p>
          <a:p>
            <a:endParaRPr lang="en-US" sz="1200" b="0" i="0" u="none" strike="noStrike" cap="none" dirty="0" smtClean="0">
              <a:solidFill>
                <a:schemeClr val="dk1"/>
              </a:solidFill>
              <a:effectLst/>
              <a:latin typeface="Calibri"/>
              <a:ea typeface="Calibri"/>
              <a:cs typeface="Calibri"/>
              <a:sym typeface="Calibri"/>
            </a:endParaRPr>
          </a:p>
          <a:p>
            <a:r>
              <a:rPr lang="en-US" sz="1200" b="1" i="0" u="none" strike="noStrike" cap="none" dirty="0" smtClean="0">
                <a:solidFill>
                  <a:schemeClr val="dk1"/>
                </a:solidFill>
                <a:effectLst/>
                <a:latin typeface="Calibri"/>
                <a:ea typeface="Calibri"/>
                <a:cs typeface="Calibri"/>
                <a:sym typeface="Calibri"/>
              </a:rPr>
              <a:t>78% of Grade 4 pupils in our country cannot read for meaning, in any language.”</a:t>
            </a:r>
          </a:p>
          <a:p>
            <a:endParaRPr lang="en-US" sz="1200" b="1" i="0" u="none" strike="noStrike" cap="none" dirty="0" smtClean="0">
              <a:solidFill>
                <a:schemeClr val="dk1"/>
              </a:solidFill>
              <a:effectLst/>
              <a:latin typeface="Calibri"/>
              <a:ea typeface="Calibri"/>
              <a:cs typeface="Calibri"/>
              <a:sym typeface="Calibri"/>
            </a:endParaRPr>
          </a:p>
          <a:p>
            <a:r>
              <a:rPr lang="en-US" sz="1200" b="1" i="0" u="none" strike="noStrike" cap="none" dirty="0" smtClean="0">
                <a:solidFill>
                  <a:schemeClr val="dk1"/>
                </a:solidFill>
                <a:effectLst/>
                <a:latin typeface="Calibri"/>
                <a:ea typeface="Calibri"/>
                <a:cs typeface="Calibri"/>
                <a:sym typeface="Calibri"/>
              </a:rPr>
              <a:t>Sanitation Audit: </a:t>
            </a:r>
          </a:p>
          <a:p>
            <a:r>
              <a:rPr lang="en-US" sz="1200" b="1" i="0" u="none" strike="noStrike" cap="none" dirty="0" smtClean="0">
                <a:solidFill>
                  <a:schemeClr val="dk1"/>
                </a:solidFill>
                <a:effectLst/>
                <a:latin typeface="Calibri"/>
                <a:ea typeface="Calibri"/>
                <a:cs typeface="Calibri"/>
                <a:sym typeface="Calibri"/>
              </a:rPr>
              <a:t>Mentorship (</a:t>
            </a:r>
            <a:r>
              <a:rPr lang="en-US" sz="1200" b="1" i="0" u="none" strike="noStrike" cap="none" dirty="0" err="1" smtClean="0">
                <a:solidFill>
                  <a:schemeClr val="dk1"/>
                </a:solidFill>
                <a:effectLst/>
                <a:latin typeface="Calibri"/>
                <a:ea typeface="Calibri"/>
                <a:cs typeface="Calibri"/>
                <a:sym typeface="Calibri"/>
              </a:rPr>
              <a:t>Ikasi</a:t>
            </a:r>
            <a:r>
              <a:rPr lang="en-US" sz="1200" b="1" i="0" u="none" strike="noStrike" cap="none" dirty="0" smtClean="0">
                <a:solidFill>
                  <a:schemeClr val="dk1"/>
                </a:solidFill>
                <a:effectLst/>
                <a:latin typeface="Calibri"/>
                <a:ea typeface="Calibri"/>
                <a:cs typeface="Calibri"/>
                <a:sym typeface="Calibri"/>
              </a:rPr>
              <a:t> students</a:t>
            </a:r>
            <a:r>
              <a:rPr lang="en-US" sz="1200" b="1" i="0" u="none" strike="noStrike" cap="none" baseline="0" dirty="0" smtClean="0">
                <a:solidFill>
                  <a:schemeClr val="dk1"/>
                </a:solidFill>
                <a:effectLst/>
                <a:latin typeface="Calibri"/>
                <a:ea typeface="Calibri"/>
                <a:cs typeface="Calibri"/>
                <a:sym typeface="Calibri"/>
              </a:rPr>
              <a:t> weren’t aware of the marks required for social work, law and medicine)</a:t>
            </a:r>
            <a:endParaRPr lang="en-US" sz="1200" b="1" i="0" u="none" strike="noStrike" cap="none" dirty="0" smtClean="0">
              <a:solidFill>
                <a:schemeClr val="dk1"/>
              </a:solidFill>
              <a:effectLst/>
              <a:latin typeface="Calibri"/>
              <a:ea typeface="Calibri"/>
              <a:cs typeface="Calibri"/>
              <a:sym typeface="Calibri"/>
            </a:endParaRP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4166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cap="none" dirty="0" smtClean="0">
                <a:solidFill>
                  <a:schemeClr val="dk1"/>
                </a:solidFill>
                <a:effectLst/>
                <a:latin typeface="Calibri"/>
                <a:ea typeface="Calibri"/>
                <a:cs typeface="Calibri"/>
                <a:sym typeface="Calibri"/>
              </a:rPr>
              <a:t>What happens to a dream deferred?</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Does it dry up</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like a raisin in the sun?</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Or fester like a sore—</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And then run?</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Does it stink like rotten meat?</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Or crust and sugar over—</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like a syrupy sweet?</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Maybe it just sags</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like a heavy load.</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a:r>
            <a:br>
              <a:rPr lang="en-US" sz="1200" b="0" i="0" u="none" strike="noStrike" cap="none" dirty="0" smtClean="0">
                <a:solidFill>
                  <a:schemeClr val="dk1"/>
                </a:solidFill>
                <a:effectLst/>
                <a:latin typeface="Calibri"/>
                <a:ea typeface="Calibri"/>
                <a:cs typeface="Calibri"/>
                <a:sym typeface="Calibri"/>
              </a:rPr>
            </a:b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a:t>
            </a:r>
            <a:r>
              <a:rPr lang="en-US" sz="1200" b="0" i="1" u="none" strike="noStrike" cap="none" dirty="0" smtClean="0">
                <a:solidFill>
                  <a:schemeClr val="dk1"/>
                </a:solidFill>
                <a:effectLst/>
                <a:latin typeface="Calibri"/>
                <a:ea typeface="Calibri"/>
                <a:cs typeface="Calibri"/>
                <a:sym typeface="Calibri"/>
              </a:rPr>
              <a:t>Or does it explode?</a:t>
            </a:r>
            <a:endParaRPr lang="en-US" sz="1200" b="0" i="0" u="none" strike="noStrike" cap="none" dirty="0" smtClean="0">
              <a:solidFill>
                <a:schemeClr val="dk1"/>
              </a:solidFill>
              <a:effectLst/>
              <a:latin typeface="Calibri"/>
              <a:ea typeface="Calibri"/>
              <a:cs typeface="Calibri"/>
              <a:sym typeface="Calibri"/>
            </a:endParaRPr>
          </a:p>
          <a:p>
            <a:endParaRPr lang="en-US" dirty="0" smtClean="0"/>
          </a:p>
          <a:p>
            <a:r>
              <a:rPr lang="en-US" dirty="0" smtClean="0"/>
              <a:t>Langston</a:t>
            </a:r>
            <a:r>
              <a:rPr lang="en-US" baseline="0" dirty="0" smtClean="0"/>
              <a:t> </a:t>
            </a:r>
            <a:r>
              <a:rPr lang="en-US" baseline="0" dirty="0" err="1" smtClean="0"/>
              <a:t>Hughs</a:t>
            </a:r>
            <a:r>
              <a:rPr lang="en-US" baseline="0" dirty="0" smtClean="0"/>
              <a:t> </a:t>
            </a:r>
          </a:p>
          <a:p>
            <a:endParaRPr lang="en-US" b="1" dirty="0" smtClean="0"/>
          </a:p>
          <a:p>
            <a:r>
              <a:rPr lang="en-US" b="1" dirty="0" smtClean="0"/>
              <a:t>What is a legacy?</a:t>
            </a:r>
          </a:p>
          <a:p>
            <a:r>
              <a:rPr lang="en-US" b="1" dirty="0" smtClean="0"/>
              <a:t>Apartheid was a framework- imagine an integrated spider</a:t>
            </a:r>
            <a:r>
              <a:rPr lang="en-US" b="1" baseline="0" dirty="0" smtClean="0"/>
              <a:t> web placed over us- we have to </a:t>
            </a:r>
            <a:r>
              <a:rPr lang="en-US" b="1" baseline="0" dirty="0" err="1" smtClean="0"/>
              <a:t>tru</a:t>
            </a:r>
            <a:r>
              <a:rPr lang="en-US" b="1" baseline="0" dirty="0" smtClean="0"/>
              <a:t> to untangle ourselves</a:t>
            </a:r>
            <a:endParaRPr lang="en-ZA" b="1"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8207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South Africa, Apartheid’s systematic exclusion (through legislation) of black people from employment, health care, education and land has resulted in the impoverishment of the majority</a:t>
            </a:r>
            <a:r>
              <a:rPr lang="en-US" baseline="0" dirty="0" smtClean="0"/>
              <a:t> of </a:t>
            </a:r>
            <a:r>
              <a:rPr lang="en-US" dirty="0" smtClean="0"/>
              <a:t>the population.</a:t>
            </a:r>
          </a:p>
          <a:p>
            <a:r>
              <a:rPr lang="en-US" dirty="0" smtClean="0"/>
              <a:t>While Apartheid legislation has now been repealed, the legislated inequality ensured that the effects of Apartheid remained and gave birth to new social problems, not least those of continuing inequality, poverty and insecurity” (Swartz et al. 2012, p. 29).</a:t>
            </a:r>
          </a:p>
          <a:p>
            <a:endParaRPr lang="en-US" dirty="0" smtClean="0"/>
          </a:p>
          <a:p>
            <a:r>
              <a:rPr lang="en-US" dirty="0" smtClean="0"/>
              <a:t>Why is structural violence about exclusion and access:</a:t>
            </a:r>
            <a:r>
              <a:rPr lang="en-US" baseline="0" dirty="0" smtClean="0"/>
              <a:t> because you are not really treated or viewed as a citizen </a:t>
            </a:r>
            <a:r>
              <a:rPr lang="en-US" dirty="0" smtClean="0"/>
              <a:t>Through integration into social and economic systems, an individual becomes a social agent who is active in the processes of defining both the collective and the self</a:t>
            </a:r>
          </a:p>
          <a:p>
            <a:endParaRPr lang="en-US" dirty="0" smtClean="0"/>
          </a:p>
          <a:p>
            <a:r>
              <a:rPr lang="en-US" b="1" dirty="0" smtClean="0"/>
              <a:t>While structural violence can be used to explain limited access to both opportunities and success, Bourdieu further contributes the notion of symbolic violence (and symbolic capital) to notions of social advancement in the context of injustice and oppression. </a:t>
            </a:r>
          </a:p>
          <a:p>
            <a:endParaRPr lang="en-US" dirty="0" smtClean="0"/>
          </a:p>
          <a:p>
            <a:r>
              <a:rPr lang="en-US" dirty="0" smtClean="0"/>
              <a:t>Symbolic violence can help to explain how current legacies of poverty and injustice are “constructed mutually by the persistence of Apartheid’s social, political and economic structures, and by the tendency of a large group of subjects to accept the world as it is, engaging with their social environment in ways they are familiar with. In other words, ‘their mind is constructed according to cognitive structures that are issued out of the very structures of the world’ (Bourdieu and Wacquant, 2004, p. 272). </a:t>
            </a:r>
          </a:p>
          <a:p>
            <a:r>
              <a:rPr lang="en-US" dirty="0" smtClean="0"/>
              <a:t> Symbolic violence ‘works’ through the perception of the internal coherence of differential privilege </a:t>
            </a:r>
          </a:p>
          <a:p>
            <a:endParaRPr lang="en-US" dirty="0" smtClean="0"/>
          </a:p>
          <a:p>
            <a:r>
              <a:rPr lang="en-US" b="1" dirty="0" smtClean="0"/>
              <a:t>Bourdieu Examples</a:t>
            </a:r>
            <a:r>
              <a:rPr lang="en-US" b="1" baseline="0" dirty="0" smtClean="0"/>
              <a:t> of Symbolic Violence: </a:t>
            </a:r>
          </a:p>
          <a:p>
            <a:endParaRPr lang="en-US" b="1" baseline="0" dirty="0" smtClean="0"/>
          </a:p>
          <a:p>
            <a:r>
              <a:rPr lang="en-US" dirty="0" smtClean="0"/>
              <a:t>Language 1. Accent 2. Vocabulary </a:t>
            </a:r>
            <a:r>
              <a:rPr lang="en-US" dirty="0" err="1" smtClean="0"/>
              <a:t>eg</a:t>
            </a:r>
            <a:r>
              <a:rPr lang="en-US" dirty="0" smtClean="0"/>
              <a:t>. SATs 3. Public speaking. Rules of the game. When to</a:t>
            </a:r>
            <a:r>
              <a:rPr lang="en-US" baseline="0" dirty="0" smtClean="0"/>
              <a:t> speak and not </a:t>
            </a:r>
          </a:p>
          <a:p>
            <a:r>
              <a:rPr lang="en-US" b="1" baseline="0" dirty="0" smtClean="0"/>
              <a:t>Gender: walking, talking, sitting, dressing. </a:t>
            </a:r>
            <a:endParaRPr lang="en-ZA" b="1"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643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‘’cycle of poverty”’</a:t>
            </a:r>
          </a:p>
          <a:p>
            <a:endParaRPr lang="en-US" dirty="0" smtClean="0"/>
          </a:p>
          <a:p>
            <a:r>
              <a:rPr lang="en-US" sz="1200" b="0" i="0" u="none" strike="noStrike" cap="none" dirty="0" smtClean="0">
                <a:solidFill>
                  <a:schemeClr val="dk1"/>
                </a:solidFill>
                <a:effectLst/>
                <a:latin typeface="Calibri"/>
                <a:ea typeface="Calibri"/>
                <a:cs typeface="Calibri"/>
                <a:sym typeface="Calibri"/>
              </a:rPr>
              <a:t>In economics, the cycle of poverty is the "set of factors or events by which poverty, once started, is likely to continue unless there is outside intervention". Families trapped in the cycle of poverty, have either limited or no resources.</a:t>
            </a:r>
          </a:p>
          <a:p>
            <a:endParaRPr lang="en-US" sz="1200" b="1" i="0" u="none" strike="noStrike" cap="none" dirty="0" smtClean="0">
              <a:solidFill>
                <a:schemeClr val="dk1"/>
              </a:solidFill>
              <a:effectLst/>
              <a:latin typeface="Calibri"/>
              <a:cs typeface="Calibri"/>
              <a:sym typeface="Calibri"/>
            </a:endParaRPr>
          </a:p>
          <a:p>
            <a:r>
              <a:rPr lang="en-US" sz="1200" b="1" i="0" u="none" strike="noStrike" cap="none" dirty="0" smtClean="0">
                <a:solidFill>
                  <a:schemeClr val="dk1"/>
                </a:solidFill>
                <a:effectLst/>
                <a:latin typeface="Calibri"/>
                <a:ea typeface="Calibri"/>
                <a:cs typeface="Calibri"/>
                <a:sym typeface="Calibri"/>
              </a:rPr>
              <a:t>Please write a few sentences where you reflect on the role of social and cultural capital in your life? Do you believe you have benefited from these capitals? How and Why? Include in this any questions or comments you have on Symbolic Power and Violence.</a:t>
            </a:r>
            <a:endParaRPr lang="en-ZA" b="1"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477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Myth</a:t>
            </a:r>
            <a:r>
              <a:rPr lang="en-US" baseline="0" dirty="0" smtClean="0"/>
              <a:t> of meritocracy </a:t>
            </a:r>
          </a:p>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0116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did apartheid</a:t>
            </a:r>
            <a:r>
              <a:rPr lang="en-US" baseline="0" dirty="0" smtClean="0"/>
              <a:t> affect you </a:t>
            </a:r>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048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93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ZA" sz="1200" b="1" i="0" u="none" strike="noStrike" cap="none" dirty="0" smtClean="0">
                <a:solidFill>
                  <a:schemeClr val="dk1"/>
                </a:solidFill>
                <a:effectLst/>
                <a:latin typeface="Calibri"/>
                <a:ea typeface="Calibri"/>
                <a:cs typeface="Calibri"/>
                <a:sym typeface="Calibri"/>
              </a:rPr>
              <a:t>Organization of social practices</a:t>
            </a:r>
            <a:r>
              <a:rPr lang="en-ZA" sz="1200" b="0" i="0" u="none" strike="noStrike" cap="none" dirty="0" smtClean="0">
                <a:solidFill>
                  <a:schemeClr val="dk1"/>
                </a:solidFill>
                <a:effectLst/>
                <a:latin typeface="Calibri"/>
                <a:ea typeface="Calibri"/>
                <a:cs typeface="Calibri"/>
                <a:sym typeface="Calibri"/>
              </a:rPr>
              <a:t>, combining the symbolic and the material. Bourdieu’s engagement with ‘the social’ was not simply a theoretical position but the product of an acute interest in social inequality and the ways in which it is masked and perpetuated</a:t>
            </a:r>
          </a:p>
          <a:p>
            <a:r>
              <a:rPr lang="en-US" sz="1200" b="0" i="0" u="none" strike="noStrike" cap="none" dirty="0" smtClean="0">
                <a:solidFill>
                  <a:schemeClr val="dk1"/>
                </a:solidFill>
                <a:effectLst/>
                <a:latin typeface="Calibri"/>
                <a:ea typeface="Calibri"/>
                <a:cs typeface="Calibri"/>
                <a:sym typeface="Calibri"/>
              </a:rPr>
              <a:t>Algerian War: </a:t>
            </a:r>
            <a:endParaRPr lang="en-ZA" sz="1200" b="0" i="0" u="none" strike="noStrike" cap="none" dirty="0" smtClean="0">
              <a:solidFill>
                <a:schemeClr val="dk1"/>
              </a:solidFill>
              <a:effectLst/>
              <a:latin typeface="Calibri"/>
              <a:ea typeface="Calibri"/>
              <a:cs typeface="Calibri"/>
              <a:sym typeface="Calibri"/>
            </a:endParaRPr>
          </a:p>
          <a:p>
            <a:r>
              <a:rPr lang="en-ZA" sz="1200" b="0" i="0" u="none" strike="noStrike" cap="none" dirty="0" smtClean="0">
                <a:solidFill>
                  <a:schemeClr val="dk1"/>
                </a:solidFill>
                <a:effectLst/>
                <a:latin typeface="Calibri"/>
                <a:ea typeface="Calibri"/>
                <a:cs typeface="Calibri"/>
                <a:sym typeface="Calibri"/>
              </a:rPr>
              <a:t>The bloody battle of Algiers was a formative experience for a generation of French intellectuals who saw their state betray what it had always claimed was a mission of liberation and civilization, revealing the sheer power that lay behind colonialism,</a:t>
            </a:r>
          </a:p>
          <a:p>
            <a:r>
              <a:rPr lang="en-ZA" sz="1200" b="0" i="0" u="none" strike="noStrike" cap="none" dirty="0" smtClean="0">
                <a:solidFill>
                  <a:schemeClr val="dk1"/>
                </a:solidFill>
                <a:effectLst/>
                <a:latin typeface="Calibri"/>
                <a:ea typeface="Calibri"/>
                <a:cs typeface="Calibri"/>
                <a:sym typeface="Calibri"/>
              </a:rPr>
              <a:t>In 1955, Bourdieu was sent to do national service in Algeria during that French colony’s struggle for independence —</a:t>
            </a:r>
          </a:p>
          <a:p>
            <a:r>
              <a:rPr lang="en-ZA" sz="1200" b="0" i="0" u="none" strike="noStrike" cap="none" dirty="0" smtClean="0">
                <a:solidFill>
                  <a:schemeClr val="dk1"/>
                </a:solidFill>
                <a:effectLst/>
                <a:latin typeface="Calibri"/>
                <a:ea typeface="Calibri"/>
                <a:cs typeface="Calibri"/>
                <a:sym typeface="Calibri"/>
              </a:rPr>
              <a:t>Confrontation with the Algerian war, and with the transformations wrought by French colonialism and capitalism, left a searing personal mark on Bourdieu, solidifying his commitment to the principle that research must matter for the lives of others</a:t>
            </a:r>
          </a:p>
          <a:p>
            <a:r>
              <a:rPr lang="en-US" sz="1200" b="0" i="0" u="none" strike="noStrike" cap="none" dirty="0" smtClean="0">
                <a:solidFill>
                  <a:schemeClr val="dk1"/>
                </a:solidFill>
                <a:effectLst/>
                <a:latin typeface="Calibri"/>
                <a:ea typeface="Calibri"/>
                <a:cs typeface="Calibri"/>
                <a:sym typeface="Calibri"/>
              </a:rPr>
              <a:t>Hundreds of thousands of people died in the Algerian War but Bourdieu was uniquely positioned by his willingness to provide an </a:t>
            </a:r>
            <a:r>
              <a:rPr lang="en-US" sz="1200" b="1" i="0" u="none" strike="noStrike" cap="none" dirty="0" smtClean="0">
                <a:solidFill>
                  <a:schemeClr val="dk1"/>
                </a:solidFill>
                <a:effectLst/>
                <a:latin typeface="Calibri"/>
                <a:ea typeface="Calibri"/>
                <a:cs typeface="Calibri"/>
                <a:sym typeface="Calibri"/>
              </a:rPr>
              <a:t>ethnographic study</a:t>
            </a:r>
            <a:r>
              <a:rPr lang="en-US" sz="1200" b="0" i="0" u="none" strike="noStrike" cap="none" dirty="0" smtClean="0">
                <a:solidFill>
                  <a:schemeClr val="dk1"/>
                </a:solidFill>
                <a:effectLst/>
                <a:latin typeface="Calibri"/>
                <a:ea typeface="Calibri"/>
                <a:cs typeface="Calibri"/>
                <a:sym typeface="Calibri"/>
              </a:rPr>
              <a:t> </a:t>
            </a:r>
            <a:endParaRPr lang="en-ZA" sz="1200" b="0" i="0" u="none" strike="noStrike" cap="none" dirty="0" smtClean="0">
              <a:solidFill>
                <a:schemeClr val="dk1"/>
              </a:solidFill>
              <a:effectLst/>
              <a:latin typeface="Calibri"/>
              <a:ea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Ethnography: </a:t>
            </a:r>
            <a:r>
              <a:rPr lang="en-ZA" sz="1200" b="1" i="0" u="none" strike="noStrike" cap="none" dirty="0" smtClean="0">
                <a:solidFill>
                  <a:schemeClr val="dk1"/>
                </a:solidFill>
                <a:effectLst/>
                <a:latin typeface="Calibri"/>
                <a:ea typeface="Calibri"/>
                <a:cs typeface="Calibri"/>
                <a:sym typeface="Calibri"/>
              </a:rPr>
              <a:t>Ethnographic research</a:t>
            </a:r>
            <a:r>
              <a:rPr lang="en-ZA" sz="1200" b="0" i="0" u="none" strike="noStrike" cap="none" dirty="0" smtClean="0">
                <a:solidFill>
                  <a:schemeClr val="dk1"/>
                </a:solidFill>
                <a:effectLst/>
                <a:latin typeface="Calibri"/>
                <a:ea typeface="Calibri"/>
                <a:cs typeface="Calibri"/>
                <a:sym typeface="Calibri"/>
              </a:rPr>
              <a:t> is a qualitative method where researchers observe and/or interact with a </a:t>
            </a:r>
            <a:r>
              <a:rPr lang="en-ZA" sz="1200" b="1" i="0" u="none" strike="noStrike" cap="none" dirty="0" smtClean="0">
                <a:solidFill>
                  <a:schemeClr val="dk1"/>
                </a:solidFill>
                <a:effectLst/>
                <a:latin typeface="Calibri"/>
                <a:ea typeface="Calibri"/>
                <a:cs typeface="Calibri"/>
                <a:sym typeface="Calibri"/>
              </a:rPr>
              <a:t>study's</a:t>
            </a:r>
            <a:r>
              <a:rPr lang="en-ZA" sz="1200" b="0" i="0" u="none" strike="noStrike" cap="none" dirty="0" smtClean="0">
                <a:solidFill>
                  <a:schemeClr val="dk1"/>
                </a:solidFill>
                <a:effectLst/>
                <a:latin typeface="Calibri"/>
                <a:ea typeface="Calibri"/>
                <a:cs typeface="Calibri"/>
                <a:sym typeface="Calibri"/>
              </a:rPr>
              <a:t> participants in their real-life environment </a:t>
            </a:r>
          </a:p>
          <a:p>
            <a:pPr marL="0" lvl="0" indent="0" algn="l" rtl="0">
              <a:spcBef>
                <a:spcPts val="0"/>
              </a:spcBef>
              <a:spcAft>
                <a:spcPts val="0"/>
              </a:spcAft>
              <a:buNone/>
            </a:pPr>
            <a:endParaRPr dirty="0"/>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91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200" b="0" i="0" u="none" strike="noStrike" cap="none" dirty="0" smtClean="0">
                <a:solidFill>
                  <a:schemeClr val="dk1"/>
                </a:solidFill>
                <a:effectLst/>
                <a:latin typeface="Calibri"/>
                <a:ea typeface="Calibri"/>
                <a:cs typeface="Calibri"/>
                <a:sym typeface="Calibri"/>
              </a:rPr>
              <a:t>Bourdieu’s development of the notion of habitus as a way of integrating structural and agency</a:t>
            </a:r>
            <a:r>
              <a:rPr lang="en-ZA" sz="1200" b="0" i="0" u="none" strike="noStrike" cap="none" baseline="0" dirty="0" smtClean="0">
                <a:solidFill>
                  <a:schemeClr val="dk1"/>
                </a:solidFill>
                <a:effectLst/>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smtClean="0">
                <a:solidFill>
                  <a:schemeClr val="dk1"/>
                </a:solidFill>
                <a:effectLst/>
                <a:latin typeface="Calibri"/>
                <a:ea typeface="Calibri"/>
                <a:cs typeface="Calibri"/>
                <a:sym typeface="Calibri"/>
              </a:rPr>
              <a:t>Habitus</a:t>
            </a:r>
            <a:r>
              <a:rPr lang="en-US" sz="1200" b="0" i="0" u="none" strike="noStrike" cap="none" dirty="0" smtClean="0">
                <a:solidFill>
                  <a:schemeClr val="dk1"/>
                </a:solidFill>
                <a:effectLst/>
                <a:latin typeface="Calibri"/>
                <a:ea typeface="Calibri"/>
                <a:cs typeface="Calibri"/>
                <a:sym typeface="Calibri"/>
              </a:rPr>
              <a:t> simply </a:t>
            </a:r>
            <a:r>
              <a:rPr lang="en-US" sz="1200" b="1" i="0" u="none" strike="noStrike" cap="none" dirty="0" smtClean="0">
                <a:solidFill>
                  <a:schemeClr val="dk1"/>
                </a:solidFill>
                <a:effectLst/>
                <a:latin typeface="Calibri"/>
                <a:ea typeface="Calibri"/>
                <a:cs typeface="Calibri"/>
                <a:sym typeface="Calibri"/>
              </a:rPr>
              <a:t>means</a:t>
            </a:r>
            <a:r>
              <a:rPr lang="en-US" sz="1200" b="0" i="0" u="none" strike="noStrike" cap="none" dirty="0" smtClean="0">
                <a:solidFill>
                  <a:schemeClr val="dk1"/>
                </a:solidFill>
                <a:effectLst/>
                <a:latin typeface="Calibri"/>
                <a:ea typeface="Calibri"/>
                <a:cs typeface="Calibri"/>
                <a:sym typeface="Calibri"/>
              </a:rPr>
              <a:t> who you are as a person. It describes who you are today based on your upbringing and the people and situations that has influenced you while growing up. ...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smtClean="0">
                <a:solidFill>
                  <a:schemeClr val="dk1"/>
                </a:solidFill>
                <a:effectLst/>
                <a:latin typeface="Calibri"/>
                <a:ea typeface="Calibri"/>
                <a:cs typeface="Calibri"/>
                <a:sym typeface="Calibri"/>
              </a:rPr>
              <a:t>It ingrained habits, skills, and dispositions. It is the way that individuals perceive the social world around them and react to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smtClean="0">
                <a:solidFill>
                  <a:schemeClr val="dk1"/>
                </a:solidFill>
                <a:effectLst/>
                <a:latin typeface="Calibri"/>
                <a:ea typeface="Calibri"/>
                <a:cs typeface="Calibri"/>
                <a:sym typeface="Calibri"/>
              </a:rPr>
              <a:t>Usually shared by people with similar backgrounds (such as</a:t>
            </a:r>
            <a:r>
              <a:rPr lang="en-US" sz="1200" b="1" i="0" u="none" strike="noStrike" cap="none" baseline="0" dirty="0" smtClean="0">
                <a:solidFill>
                  <a:schemeClr val="dk1"/>
                </a:solidFill>
                <a:effectLst/>
                <a:latin typeface="Calibri"/>
                <a:ea typeface="Calibri"/>
                <a:cs typeface="Calibri"/>
                <a:sym typeface="Calibri"/>
              </a:rPr>
              <a:t> social class</a:t>
            </a:r>
            <a:r>
              <a:rPr lang="en-US" sz="1200" b="1" i="0" u="none" strike="noStrike" cap="none" dirty="0" smtClean="0">
                <a:solidFill>
                  <a:schemeClr val="dk1"/>
                </a:solidFill>
                <a:effectLst/>
                <a:latin typeface="Calibri"/>
                <a:ea typeface="Calibri"/>
                <a:cs typeface="Calibri"/>
                <a:sym typeface="Calibri"/>
              </a:rPr>
              <a:t>, religion, nationality, ethnicity, education, profession etc.)</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1" i="0" u="none" strike="noStrike" cap="none" dirty="0" smtClean="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smtClean="0">
                <a:solidFill>
                  <a:schemeClr val="dk1"/>
                </a:solidFill>
                <a:effectLst/>
                <a:latin typeface="Calibri"/>
                <a:ea typeface="Calibri"/>
                <a:cs typeface="Calibri"/>
                <a:sym typeface="Calibri"/>
              </a:rPr>
              <a:t>Field</a:t>
            </a:r>
            <a:r>
              <a:rPr lang="en-US" sz="1200" b="0" i="0" u="none" strike="noStrike" cap="none" dirty="0" smtClean="0">
                <a:solidFill>
                  <a:schemeClr val="dk1"/>
                </a:solidFill>
                <a:effectLst/>
                <a:latin typeface="Calibri"/>
                <a:ea typeface="Calibri"/>
                <a:cs typeface="Calibri"/>
                <a:sym typeface="Calibri"/>
              </a:rPr>
              <a:t> is a setting in which agents and their social positions are located. Ask Class for examples</a:t>
            </a:r>
            <a:r>
              <a:rPr lang="en-US" sz="1200" b="0" i="0" u="none" strike="noStrike" cap="none" baseline="0" dirty="0" smtClean="0">
                <a:solidFill>
                  <a:schemeClr val="dk1"/>
                </a:solidFill>
                <a:effectLst/>
                <a:latin typeface="Calibri"/>
                <a:ea typeface="Calibri"/>
                <a:cs typeface="Calibri"/>
                <a:sym typeface="Calibri"/>
              </a:rPr>
              <a:t> of different fields.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baseline="0" dirty="0" smtClean="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1" i="0" u="none" strike="noStrike" cap="none" dirty="0" smtClean="0">
              <a:solidFill>
                <a:schemeClr val="dk1"/>
              </a:solidFill>
              <a:effectLst/>
              <a:latin typeface="Calibri"/>
              <a:ea typeface="Calibri"/>
              <a:cs typeface="Calibri"/>
              <a:sym typeface="Calibri"/>
            </a:endParaRPr>
          </a:p>
        </p:txBody>
      </p:sp>
      <p:sp>
        <p:nvSpPr>
          <p:cNvPr id="166" name="Google Shape;16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36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lvl="0"/>
            <a:r>
              <a:rPr lang="en-ZA" sz="1200" b="0" i="0" u="none" strike="noStrike" cap="none" dirty="0" smtClean="0">
                <a:solidFill>
                  <a:schemeClr val="dk1"/>
                </a:solidFill>
                <a:effectLst/>
                <a:latin typeface="Calibri"/>
                <a:ea typeface="Calibri"/>
                <a:cs typeface="Calibri"/>
                <a:sym typeface="Calibri"/>
              </a:rPr>
              <a:t>Capital is the currency that buys your position in society </a:t>
            </a:r>
          </a:p>
          <a:p>
            <a:pPr lvl="0"/>
            <a:r>
              <a:rPr lang="en-ZA" sz="1200" b="0" i="0" u="none" strike="noStrike" cap="none" dirty="0" smtClean="0">
                <a:solidFill>
                  <a:schemeClr val="dk1"/>
                </a:solidFill>
                <a:effectLst/>
                <a:latin typeface="Calibri"/>
                <a:ea typeface="Calibri"/>
                <a:cs typeface="Calibri"/>
                <a:sym typeface="Calibri"/>
              </a:rPr>
              <a:t>Foundation of social life </a:t>
            </a:r>
          </a:p>
          <a:p>
            <a:pPr lvl="0"/>
            <a:r>
              <a:rPr lang="en-ZA" sz="1200" b="0" i="0" u="none" strike="noStrike" cap="none" dirty="0" smtClean="0">
                <a:solidFill>
                  <a:schemeClr val="dk1"/>
                </a:solidFill>
                <a:effectLst/>
                <a:latin typeface="Calibri"/>
                <a:ea typeface="Calibri"/>
                <a:cs typeface="Calibri"/>
                <a:sym typeface="Calibri"/>
              </a:rPr>
              <a:t>What decides your role in the social world</a:t>
            </a:r>
          </a:p>
          <a:p>
            <a:r>
              <a:rPr lang="en-ZA" sz="1200" b="0" i="0" u="none" strike="noStrike" cap="none" dirty="0" smtClean="0">
                <a:solidFill>
                  <a:schemeClr val="dk1"/>
                </a:solidFill>
                <a:effectLst/>
                <a:latin typeface="Calibri"/>
                <a:ea typeface="Calibri"/>
                <a:cs typeface="Calibri"/>
                <a:sym typeface="Calibri"/>
              </a:rPr>
              <a:t> </a:t>
            </a:r>
          </a:p>
          <a:p>
            <a:r>
              <a:rPr lang="en-ZA" sz="1200" b="0" i="0" u="none" strike="noStrike" cap="none" dirty="0" smtClean="0">
                <a:solidFill>
                  <a:schemeClr val="dk1"/>
                </a:solidFill>
                <a:effectLst/>
                <a:latin typeface="Calibri"/>
                <a:ea typeface="Calibri"/>
                <a:cs typeface="Calibri"/>
                <a:sym typeface="Calibri"/>
              </a:rPr>
              <a:t>Capital is the </a:t>
            </a:r>
            <a:r>
              <a:rPr lang="en-ZA" sz="1200" b="1" i="0" u="none" strike="noStrike" cap="none" dirty="0" smtClean="0">
                <a:solidFill>
                  <a:schemeClr val="dk1"/>
                </a:solidFill>
                <a:effectLst/>
                <a:latin typeface="Calibri"/>
                <a:ea typeface="Calibri"/>
                <a:cs typeface="Calibri"/>
                <a:sym typeface="Calibri"/>
              </a:rPr>
              <a:t>result of labour</a:t>
            </a:r>
            <a:endParaRPr lang="en-ZA" sz="1200" b="0" i="0" u="none" strike="noStrike" cap="none" dirty="0" smtClean="0">
              <a:solidFill>
                <a:schemeClr val="dk1"/>
              </a:solidFill>
              <a:effectLst/>
              <a:latin typeface="Calibri"/>
              <a:ea typeface="Calibri"/>
              <a:cs typeface="Calibri"/>
              <a:sym typeface="Calibri"/>
            </a:endParaRPr>
          </a:p>
          <a:p>
            <a:pPr lvl="0"/>
            <a:r>
              <a:rPr lang="en-ZA" sz="1200" b="1" i="0" u="none" strike="noStrike" cap="none" dirty="0" smtClean="0">
                <a:solidFill>
                  <a:schemeClr val="dk1"/>
                </a:solidFill>
                <a:effectLst/>
                <a:latin typeface="Calibri"/>
                <a:ea typeface="Calibri"/>
                <a:cs typeface="Calibri"/>
                <a:sym typeface="Calibri"/>
              </a:rPr>
              <a:t>‘’more time you spend accumulating a form of capital the more valuable the capital is’’ </a:t>
            </a:r>
            <a:r>
              <a:rPr lang="en-ZA" sz="1200" b="0" i="0" u="none" strike="noStrike" cap="none" dirty="0" smtClean="0">
                <a:solidFill>
                  <a:schemeClr val="dk1"/>
                </a:solidFill>
                <a:effectLst/>
                <a:latin typeface="Calibri"/>
                <a:ea typeface="Calibri"/>
                <a:cs typeface="Calibri"/>
                <a:sym typeface="Calibri"/>
              </a:rPr>
              <a:t>IE. If you inherit capital it carries more value than if you earn it yourself. </a:t>
            </a:r>
          </a:p>
          <a:p>
            <a:r>
              <a:rPr lang="en-ZA" sz="1200" b="1" i="0" u="none" strike="noStrike" cap="none" dirty="0" smtClean="0">
                <a:solidFill>
                  <a:schemeClr val="dk1"/>
                </a:solidFill>
                <a:effectLst/>
                <a:latin typeface="Calibri"/>
                <a:ea typeface="Calibri"/>
                <a:cs typeface="Calibri"/>
                <a:sym typeface="Calibri"/>
              </a:rPr>
              <a:t>Social and Cultural Capital- what you have and what you know</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-embodied</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-objectified</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-institutionalised- </a:t>
            </a:r>
            <a:r>
              <a:rPr lang="en-ZA" sz="1200" b="0" i="0" u="none" strike="noStrike" cap="none" dirty="0" smtClean="0">
                <a:solidFill>
                  <a:schemeClr val="dk1"/>
                </a:solidFill>
                <a:effectLst/>
                <a:latin typeface="Calibri"/>
                <a:ea typeface="Calibri"/>
                <a:cs typeface="Calibri"/>
                <a:sym typeface="Calibri"/>
              </a:rPr>
              <a:t>Symbols of cultural competence and authority </a:t>
            </a:r>
          </a:p>
          <a:p>
            <a:r>
              <a:rPr lang="en-ZA" sz="1200" b="0" i="0" u="none" strike="noStrike" cap="none" dirty="0" smtClean="0">
                <a:solidFill>
                  <a:schemeClr val="dk1"/>
                </a:solidFill>
                <a:effectLst/>
                <a:latin typeface="Calibri"/>
                <a:ea typeface="Calibri"/>
                <a:cs typeface="Calibri"/>
                <a:sym typeface="Calibri"/>
              </a:rPr>
              <a:t>Education. (title). University degrees. </a:t>
            </a:r>
          </a:p>
          <a:p>
            <a:r>
              <a:rPr lang="en-ZA" sz="1200" b="0" i="0" u="none" strike="noStrike" cap="none" dirty="0" smtClean="0">
                <a:solidFill>
                  <a:schemeClr val="dk1"/>
                </a:solidFill>
                <a:effectLst/>
                <a:latin typeface="Calibri"/>
                <a:ea typeface="Calibri"/>
                <a:cs typeface="Calibri"/>
                <a:sym typeface="Calibri"/>
              </a:rPr>
              <a:t> </a:t>
            </a:r>
          </a:p>
          <a:p>
            <a:r>
              <a:rPr lang="en-ZA" sz="1200" b="1" i="0" u="none" strike="noStrike" cap="none" dirty="0" smtClean="0">
                <a:solidFill>
                  <a:schemeClr val="dk1"/>
                </a:solidFill>
                <a:effectLst/>
                <a:latin typeface="Calibri"/>
                <a:ea typeface="Calibri"/>
                <a:cs typeface="Calibri"/>
                <a:sym typeface="Calibri"/>
              </a:rPr>
              <a:t> </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Shared Cultural Capital</a:t>
            </a:r>
            <a:endParaRPr lang="en-ZA" sz="1200" b="0" i="0" u="none" strike="noStrike" cap="none" dirty="0" smtClean="0">
              <a:solidFill>
                <a:schemeClr val="dk1"/>
              </a:solidFill>
              <a:effectLst/>
              <a:latin typeface="Calibri"/>
              <a:ea typeface="Calibri"/>
              <a:cs typeface="Calibri"/>
              <a:sym typeface="Calibri"/>
            </a:endParaRPr>
          </a:p>
          <a:p>
            <a:r>
              <a:rPr lang="en-ZA" sz="1200" b="0" i="0" u="none" strike="noStrike" cap="none" dirty="0" smtClean="0">
                <a:solidFill>
                  <a:schemeClr val="dk1"/>
                </a:solidFill>
                <a:effectLst/>
                <a:latin typeface="Calibri"/>
                <a:ea typeface="Calibri"/>
                <a:cs typeface="Calibri"/>
                <a:sym typeface="Calibri"/>
              </a:rPr>
              <a:t>Creates a feeling of collective identity </a:t>
            </a:r>
            <a:r>
              <a:rPr lang="en-ZA" sz="1200" b="1" i="0" u="none" strike="noStrike" cap="none" dirty="0" smtClean="0">
                <a:solidFill>
                  <a:schemeClr val="dk1"/>
                </a:solidFill>
                <a:effectLst/>
                <a:latin typeface="Calibri"/>
                <a:ea typeface="Calibri"/>
                <a:cs typeface="Calibri"/>
                <a:sym typeface="Calibri"/>
              </a:rPr>
              <a:t> </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Share values, belief, dress and behaviour</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 </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Social Capital </a:t>
            </a:r>
            <a:endParaRPr lang="en-ZA" sz="1200" b="0" i="0" u="none" strike="noStrike" cap="none" dirty="0" smtClean="0">
              <a:solidFill>
                <a:schemeClr val="dk1"/>
              </a:solidFill>
              <a:effectLst/>
              <a:latin typeface="Calibri"/>
              <a:ea typeface="Calibri"/>
              <a:cs typeface="Calibri"/>
              <a:sym typeface="Calibri"/>
            </a:endParaRPr>
          </a:p>
          <a:p>
            <a:r>
              <a:rPr lang="en-ZA" sz="1200" b="0" i="0" u="none" strike="noStrike" cap="none" dirty="0" smtClean="0">
                <a:solidFill>
                  <a:schemeClr val="dk1"/>
                </a:solidFill>
                <a:effectLst/>
                <a:latin typeface="Calibri"/>
                <a:ea typeface="Calibri"/>
                <a:cs typeface="Calibri"/>
                <a:sym typeface="Calibri"/>
              </a:rPr>
              <a:t>If cultural capital is what you know and what you have then social capital is WHO you know </a:t>
            </a:r>
          </a:p>
          <a:p>
            <a:r>
              <a:rPr lang="en-ZA" sz="1200" b="0" i="0" u="none" strike="noStrike" cap="none" dirty="0" smtClean="0">
                <a:solidFill>
                  <a:schemeClr val="dk1"/>
                </a:solidFill>
                <a:effectLst/>
                <a:latin typeface="Calibri"/>
                <a:ea typeface="Calibri"/>
                <a:cs typeface="Calibri"/>
                <a:sym typeface="Calibri"/>
              </a:rPr>
              <a:t>Your social capital depends on social network. </a:t>
            </a:r>
          </a:p>
          <a:p>
            <a:r>
              <a:rPr lang="en-ZA" sz="1200" b="0" i="0" u="none" strike="noStrike" cap="none" dirty="0" smtClean="0">
                <a:solidFill>
                  <a:schemeClr val="dk1"/>
                </a:solidFill>
                <a:effectLst/>
                <a:latin typeface="Calibri"/>
                <a:ea typeface="Calibri"/>
                <a:cs typeface="Calibri"/>
                <a:sym typeface="Calibri"/>
              </a:rPr>
              <a:t>Gained through relationships you inherit. </a:t>
            </a:r>
          </a:p>
          <a:p>
            <a:r>
              <a:rPr lang="en-ZA" sz="1200" b="0" i="0" u="none" strike="noStrike" cap="none" dirty="0" smtClean="0">
                <a:solidFill>
                  <a:schemeClr val="dk1"/>
                </a:solidFill>
                <a:effectLst/>
                <a:latin typeface="Calibri"/>
                <a:ea typeface="Calibri"/>
                <a:cs typeface="Calibri"/>
                <a:sym typeface="Calibri"/>
              </a:rPr>
              <a:t>Groups share their capital and so it becomes part of collective capital </a:t>
            </a:r>
          </a:p>
          <a:p>
            <a:r>
              <a:rPr lang="en-ZA" sz="1200" b="0" i="0" u="none" strike="noStrike" cap="none" dirty="0" smtClean="0">
                <a:solidFill>
                  <a:schemeClr val="dk1"/>
                </a:solidFill>
                <a:effectLst/>
                <a:latin typeface="Calibri"/>
                <a:ea typeface="Calibri"/>
                <a:cs typeface="Calibri"/>
                <a:sym typeface="Calibri"/>
              </a:rPr>
              <a:t> </a:t>
            </a:r>
          </a:p>
          <a:p>
            <a:r>
              <a:rPr lang="en-ZA" sz="1200" b="1" i="0" u="none" strike="noStrike" cap="none" dirty="0" smtClean="0">
                <a:solidFill>
                  <a:schemeClr val="dk1"/>
                </a:solidFill>
                <a:effectLst/>
                <a:latin typeface="Calibri"/>
                <a:ea typeface="Calibri"/>
                <a:cs typeface="Calibri"/>
                <a:sym typeface="Calibri"/>
              </a:rPr>
              <a:t>Bourdieu wanted to explain social capital and power dynamics in society </a:t>
            </a:r>
            <a:endParaRPr lang="en-ZA" sz="1200" b="0"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Economic Capital- </a:t>
            </a:r>
            <a:r>
              <a:rPr lang="en-ZA" sz="1200" b="0" i="0" u="none" strike="noStrike" cap="none" dirty="0" smtClean="0">
                <a:solidFill>
                  <a:schemeClr val="dk1"/>
                </a:solidFill>
                <a:effectLst/>
                <a:latin typeface="Calibri"/>
                <a:ea typeface="Calibri"/>
                <a:cs typeface="Calibri"/>
                <a:sym typeface="Calibri"/>
              </a:rPr>
              <a:t>economic capital can be turned into other forms of capital over time </a:t>
            </a:r>
            <a:r>
              <a:rPr lang="en-US" b="1" dirty="0" smtClean="0"/>
              <a:t>Of those who are described as poor, using the Apartheid racial classification system, 93.3% are black, 6.3% are </a:t>
            </a:r>
            <a:r>
              <a:rPr lang="en-US" b="1" dirty="0" err="1" smtClean="0"/>
              <a:t>coloured</a:t>
            </a:r>
            <a:r>
              <a:rPr lang="en-US" b="1" dirty="0" smtClean="0"/>
              <a:t>, 0.4% are Indian, and 0.1% are white (Statistics South Africa</a:t>
            </a:r>
            <a:endParaRPr lang="en-ZA" sz="1200" b="1" i="0" u="none" strike="noStrike" cap="none" dirty="0" smtClean="0">
              <a:solidFill>
                <a:schemeClr val="dk1"/>
              </a:solidFill>
              <a:effectLst/>
              <a:latin typeface="Calibri"/>
              <a:ea typeface="Calibri"/>
              <a:cs typeface="Calibri"/>
              <a:sym typeface="Calibri"/>
            </a:endParaRPr>
          </a:p>
          <a:p>
            <a:r>
              <a:rPr lang="en-ZA" sz="1200" b="1" i="0" u="none" strike="noStrike" cap="none" dirty="0" smtClean="0">
                <a:solidFill>
                  <a:schemeClr val="dk1"/>
                </a:solidFill>
                <a:effectLst/>
                <a:latin typeface="Calibri"/>
                <a:ea typeface="Calibri"/>
                <a:cs typeface="Calibri"/>
                <a:sym typeface="Calibri"/>
              </a:rPr>
              <a:t>Symbolic Capital- </a:t>
            </a:r>
            <a:r>
              <a:rPr lang="en-ZA" sz="1200" b="0" i="0" u="none" strike="noStrike" cap="none" dirty="0" smtClean="0">
                <a:solidFill>
                  <a:schemeClr val="dk1"/>
                </a:solidFill>
                <a:effectLst/>
                <a:latin typeface="Calibri"/>
                <a:ea typeface="Calibri"/>
                <a:cs typeface="Calibri"/>
                <a:sym typeface="Calibri"/>
              </a:rPr>
              <a:t>reinforces other forms of capital through legitimatisation and recognition </a:t>
            </a:r>
          </a:p>
          <a:p>
            <a:pPr marL="0" lvl="0" indent="0" algn="l" rtl="0">
              <a:spcBef>
                <a:spcPts val="0"/>
              </a:spcBef>
              <a:spcAft>
                <a:spcPts val="0"/>
              </a:spcAft>
              <a:buNone/>
            </a:pPr>
            <a:endParaRPr dirty="0"/>
          </a:p>
        </p:txBody>
      </p:sp>
      <p:sp>
        <p:nvSpPr>
          <p:cNvPr id="172" name="Google Shape;17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77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Why do</a:t>
            </a:r>
            <a:r>
              <a:rPr lang="en-US" baseline="0" dirty="0" smtClean="0"/>
              <a:t> you think it is important to understand how capitals work</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dirty="0"/>
          </a:p>
        </p:txBody>
      </p:sp>
      <p:sp>
        <p:nvSpPr>
          <p:cNvPr id="177" name="Google Shape;17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404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kind of capital is </a:t>
            </a:r>
            <a:r>
              <a:rPr lang="en-US" dirty="0" err="1" smtClean="0"/>
              <a:t>Tothele</a:t>
            </a:r>
            <a:r>
              <a:rPr lang="en-US" baseline="0" dirty="0" smtClean="0"/>
              <a:t> lacking? </a:t>
            </a:r>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63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Status</a:t>
            </a:r>
            <a:r>
              <a:rPr lang="en-US" baseline="0" dirty="0" smtClean="0"/>
              <a:t> which attaches to their practices.</a:t>
            </a:r>
          </a:p>
          <a:p>
            <a:pPr marL="0" lvl="0" indent="0" algn="l" rtl="0">
              <a:spcBef>
                <a:spcPts val="0"/>
              </a:spcBef>
              <a:spcAft>
                <a:spcPts val="0"/>
              </a:spcAft>
              <a:buNone/>
            </a:pPr>
            <a:r>
              <a:rPr lang="en-US" baseline="0" dirty="0" smtClean="0"/>
              <a:t>Lets talk about Language. How does language/ or linguistic Capital work?  Does language give you “status”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dirty="0"/>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40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200" b="0" i="0" u="none" strike="noStrike" cap="none" dirty="0" smtClean="0">
                <a:solidFill>
                  <a:schemeClr val="dk1"/>
                </a:solidFill>
                <a:effectLst/>
                <a:latin typeface="Calibri"/>
                <a:ea typeface="Calibri"/>
                <a:cs typeface="Calibri"/>
                <a:sym typeface="Calibri"/>
              </a:rPr>
              <a:t>A black man and a white man- or a poor man and a rich man or a man and a women sit in the Matrix and have a conversation- it is a </a:t>
            </a:r>
            <a:r>
              <a:rPr lang="en-ZA" sz="1200" b="1" i="0" u="none" strike="noStrike" cap="none" dirty="0" smtClean="0">
                <a:solidFill>
                  <a:schemeClr val="dk1"/>
                </a:solidFill>
                <a:effectLst/>
                <a:latin typeface="Calibri"/>
                <a:ea typeface="Calibri"/>
                <a:cs typeface="Calibri"/>
                <a:sym typeface="Calibri"/>
              </a:rPr>
              <a:t>symbolically organized exchange</a:t>
            </a:r>
            <a:endParaRPr lang="en-ZA"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189" name="Google Shape;1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154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8" name="Google Shape;18;p2"/>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 name="Google Shape;20;p2"/>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11"/>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9" name="Google Shape;79;p1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82"/>
        <p:cNvGrpSpPr/>
        <p:nvPr/>
      </p:nvGrpSpPr>
      <p:grpSpPr>
        <a:xfrm>
          <a:off x="0" y="0"/>
          <a:ext cx="0" cy="0"/>
          <a:chOff x="0" y="0"/>
          <a:chExt cx="0" cy="0"/>
        </a:xfrm>
      </p:grpSpPr>
      <p:pic>
        <p:nvPicPr>
          <p:cNvPr id="83" name="Google Shape;83;p1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4" name="Google Shape;84;p12"/>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6" name="Google Shape;86;p1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9"/>
        <p:cNvGrpSpPr/>
        <p:nvPr/>
      </p:nvGrpSpPr>
      <p:grpSpPr>
        <a:xfrm>
          <a:off x="0" y="0"/>
          <a:ext cx="0" cy="0"/>
          <a:chOff x="0" y="0"/>
          <a:chExt cx="0" cy="0"/>
        </a:xfrm>
      </p:grpSpPr>
      <p:pic>
        <p:nvPicPr>
          <p:cNvPr id="90" name="Google Shape;90;p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1" name="Google Shape;91;p13"/>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3"/>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13"/>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4" name="Google Shape;94;p13"/>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
        <p:nvSpPr>
          <p:cNvPr id="98" name="Google Shape;98;p13"/>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9"/>
        <p:cNvGrpSpPr/>
        <p:nvPr/>
      </p:nvGrpSpPr>
      <p:grpSpPr>
        <a:xfrm>
          <a:off x="0" y="0"/>
          <a:ext cx="0" cy="0"/>
          <a:chOff x="0" y="0"/>
          <a:chExt cx="0" cy="0"/>
        </a:xfrm>
      </p:grpSpPr>
      <p:pic>
        <p:nvPicPr>
          <p:cNvPr id="100" name="Google Shape;100;p1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01" name="Google Shape;101;p14"/>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3" name="Google Shape;103;p14"/>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1" name="Google Shape;111;p15"/>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2" name="Google Shape;112;p15"/>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15"/>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4" name="Google Shape;114;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0" name="Google Shape;120;p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16"/>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2" name="Google Shape;122;p16"/>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3" name="Google Shape;123;p16"/>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4" name="Google Shape;124;p16"/>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5" name="Google Shape;125;p16"/>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6" name="Google Shape;126;p16"/>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7" name="Google Shape;127;p16"/>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8" name="Google Shape;128;p1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4" name="Google Shape;134;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7"/>
        <p:cNvGrpSpPr/>
        <p:nvPr/>
      </p:nvGrpSpPr>
      <p:grpSpPr>
        <a:xfrm>
          <a:off x="0" y="0"/>
          <a:ext cx="0" cy="0"/>
          <a:chOff x="0" y="0"/>
          <a:chExt cx="0" cy="0"/>
        </a:xfrm>
      </p:grpSpPr>
      <p:pic>
        <p:nvPicPr>
          <p:cNvPr id="138" name="Google Shape;138;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9" name="Google Shape;139;p18"/>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8"/>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1" name="Google Shape;141;p18"/>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26" name="Google Shape;26;p3"/>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27" name="Google Shape;27;p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5"/>
        <p:cNvGrpSpPr/>
        <p:nvPr/>
      </p:nvGrpSpPr>
      <p:grpSpPr>
        <a:xfrm>
          <a:off x="0" y="0"/>
          <a:ext cx="0" cy="0"/>
          <a:chOff x="0" y="0"/>
          <a:chExt cx="0" cy="0"/>
        </a:xfrm>
      </p:grpSpPr>
      <p:pic>
        <p:nvPicPr>
          <p:cNvPr id="46" name="Google Shape;46;p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47" name="Google Shape;47;p7"/>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9" name="Google Shape;49;p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8"/>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2" name="Google Shape;62;p9"/>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9"/>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4" name="Google Shape;64;p9"/>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1"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11" name="Google Shape;11;p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630" y="147152"/>
            <a:ext cx="9425940" cy="1555917"/>
          </a:xfrm>
        </p:spPr>
        <p:txBody>
          <a:bodyPr/>
          <a:lstStyle/>
          <a:p>
            <a:r>
              <a:rPr lang="en-US" b="1" dirty="0" smtClean="0"/>
              <a:t>Roy </a:t>
            </a:r>
            <a:r>
              <a:rPr lang="en-US" b="1" dirty="0" err="1" smtClean="0"/>
              <a:t>Bhaskar</a:t>
            </a:r>
            <a:r>
              <a:rPr lang="en-US" b="1" dirty="0" smtClean="0"/>
              <a:t> and Critical Realism</a:t>
            </a:r>
            <a:endParaRPr lang="en-ZA" b="1" dirty="0"/>
          </a:p>
        </p:txBody>
      </p:sp>
      <p:graphicFrame>
        <p:nvGraphicFramePr>
          <p:cNvPr id="6" name="Diagram 5"/>
          <p:cNvGraphicFramePr/>
          <p:nvPr>
            <p:extLst>
              <p:ext uri="{D42A27DB-BD31-4B8C-83A1-F6EECF244321}">
                <p14:modId xmlns:p14="http://schemas.microsoft.com/office/powerpoint/2010/main" val="2807832447"/>
              </p:ext>
            </p:extLst>
          </p:nvPr>
        </p:nvGraphicFramePr>
        <p:xfrm>
          <a:off x="2032000" y="1874520"/>
          <a:ext cx="7420610" cy="4263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wn Arrow 6"/>
          <p:cNvSpPr/>
          <p:nvPr/>
        </p:nvSpPr>
        <p:spPr>
          <a:xfrm>
            <a:off x="8515350" y="2840355"/>
            <a:ext cx="457200" cy="582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Down Arrow 7"/>
          <p:cNvSpPr/>
          <p:nvPr/>
        </p:nvSpPr>
        <p:spPr>
          <a:xfrm>
            <a:off x="8515350" y="4389120"/>
            <a:ext cx="457200" cy="6629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9590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57612" y="8028045"/>
            <a:ext cx="8254077" cy="1668852"/>
          </a:xfrm>
        </p:spPr>
        <p:txBody>
          <a:bodyPr/>
          <a:lstStyle/>
          <a:p>
            <a:endParaRPr lang="en-ZA" dirty="0"/>
          </a:p>
        </p:txBody>
      </p:sp>
      <p:pic>
        <p:nvPicPr>
          <p:cNvPr id="1026" name="Picture 2" descr="Image result for st JOhns johannesburg 2019 matric resul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24703"/>
            <a:ext cx="10126980" cy="674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335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 y="164592"/>
            <a:ext cx="10211562" cy="1371599"/>
          </a:xfrm>
        </p:spPr>
        <p:txBody>
          <a:bodyPr/>
          <a:lstStyle/>
          <a:p>
            <a:r>
              <a:rPr lang="en-US" b="1" dirty="0" smtClean="0"/>
              <a:t>Part 2: The Quiet Violence of Dreams</a:t>
            </a:r>
            <a:br>
              <a:rPr lang="en-US" b="1" dirty="0" smtClean="0"/>
            </a:br>
            <a:r>
              <a:rPr lang="en-ZA" sz="1600" dirty="0" err="1"/>
              <a:t>Sharlene</a:t>
            </a:r>
            <a:r>
              <a:rPr lang="en-ZA" sz="1600" dirty="0"/>
              <a:t> </a:t>
            </a:r>
            <a:r>
              <a:rPr lang="en-ZA" sz="1600" dirty="0" smtClean="0"/>
              <a:t>Swartz </a:t>
            </a:r>
            <a:r>
              <a:rPr lang="en-ZA" sz="1600" dirty="0"/>
              <a:t>, James Hamilton </a:t>
            </a:r>
            <a:r>
              <a:rPr lang="en-ZA" sz="1600" dirty="0" smtClean="0"/>
              <a:t>Harding </a:t>
            </a:r>
            <a:r>
              <a:rPr lang="en-ZA" sz="1600" dirty="0"/>
              <a:t>and Ariane De </a:t>
            </a:r>
            <a:r>
              <a:rPr lang="en-ZA" sz="1600" dirty="0" err="1" smtClean="0"/>
              <a:t>Lannoy</a:t>
            </a:r>
            <a:r>
              <a:rPr lang="en-ZA" sz="1600" dirty="0" smtClean="0"/>
              <a:t> (2012)</a:t>
            </a:r>
            <a:r>
              <a:rPr lang="en-US" sz="1600" b="1" dirty="0" smtClean="0"/>
              <a:t> </a:t>
            </a:r>
            <a:endParaRPr lang="en-ZA" sz="1600" b="1" dirty="0"/>
          </a:p>
        </p:txBody>
      </p:sp>
      <p:pic>
        <p:nvPicPr>
          <p:cNvPr id="1026" name="Picture 2" descr="Image result for feesmustfall protests we were sold dreams in 19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776" y="1536191"/>
            <a:ext cx="7781039" cy="518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23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344" y="535773"/>
            <a:ext cx="8610600" cy="1293028"/>
          </a:xfrm>
        </p:spPr>
        <p:txBody>
          <a:bodyPr/>
          <a:lstStyle/>
          <a:p>
            <a:r>
              <a:rPr lang="en-US" dirty="0" smtClean="0"/>
              <a:t>Structural vs Symbolic Violence </a:t>
            </a:r>
            <a:endParaRPr lang="en-ZA" dirty="0"/>
          </a:p>
        </p:txBody>
      </p:sp>
      <p:sp>
        <p:nvSpPr>
          <p:cNvPr id="3" name="Text Placeholder 2"/>
          <p:cNvSpPr>
            <a:spLocks noGrp="1"/>
          </p:cNvSpPr>
          <p:nvPr>
            <p:ph type="body" idx="1"/>
          </p:nvPr>
        </p:nvSpPr>
        <p:spPr>
          <a:xfrm>
            <a:off x="182880" y="2194558"/>
            <a:ext cx="5334000" cy="4024125"/>
          </a:xfrm>
          <a:ln>
            <a:solidFill>
              <a:schemeClr val="bg1"/>
            </a:solidFill>
          </a:ln>
        </p:spPr>
        <p:txBody>
          <a:bodyPr/>
          <a:lstStyle/>
          <a:p>
            <a:r>
              <a:rPr lang="en-US" b="1" u="sng" dirty="0" smtClean="0"/>
              <a:t>Structural Violence </a:t>
            </a:r>
          </a:p>
          <a:p>
            <a:r>
              <a:rPr lang="en-US" dirty="0" smtClean="0"/>
              <a:t>Described </a:t>
            </a:r>
            <a:r>
              <a:rPr lang="en-US" dirty="0"/>
              <a:t>by Paul Farmer (1996) as the </a:t>
            </a:r>
            <a:r>
              <a:rPr lang="en-US" dirty="0" err="1"/>
              <a:t>institutionalisation</a:t>
            </a:r>
            <a:r>
              <a:rPr lang="en-US" dirty="0"/>
              <a:t> of social processes that differentially cause suffering through </a:t>
            </a:r>
            <a:r>
              <a:rPr lang="en-US" dirty="0" err="1"/>
              <a:t>organising</a:t>
            </a:r>
            <a:r>
              <a:rPr lang="en-US" dirty="0"/>
              <a:t> unequal access to social resources, such as rights, security, capital and bodily and mental integrity, based on markers of difference. </a:t>
            </a:r>
            <a:endParaRPr lang="en-ZA" dirty="0"/>
          </a:p>
        </p:txBody>
      </p:sp>
      <p:sp>
        <p:nvSpPr>
          <p:cNvPr id="4" name="Text Placeholder 3"/>
          <p:cNvSpPr>
            <a:spLocks noGrp="1"/>
          </p:cNvSpPr>
          <p:nvPr>
            <p:ph type="body" idx="2"/>
          </p:nvPr>
        </p:nvSpPr>
        <p:spPr>
          <a:xfrm>
            <a:off x="6753225" y="2194558"/>
            <a:ext cx="5334000" cy="4024125"/>
          </a:xfrm>
          <a:ln>
            <a:solidFill>
              <a:schemeClr val="bg1"/>
            </a:solidFill>
          </a:ln>
        </p:spPr>
        <p:txBody>
          <a:bodyPr/>
          <a:lstStyle/>
          <a:p>
            <a:r>
              <a:rPr lang="en-US" dirty="0" smtClean="0"/>
              <a:t>Symbolic Violence </a:t>
            </a:r>
          </a:p>
          <a:p>
            <a:r>
              <a:rPr lang="en-US" dirty="0"/>
              <a:t>‘violence which is exercised upon a social agent with his or her complicity</a:t>
            </a:r>
            <a:r>
              <a:rPr lang="en-US" dirty="0" smtClean="0"/>
              <a:t>’</a:t>
            </a:r>
          </a:p>
          <a:p>
            <a:r>
              <a:rPr lang="en-US" dirty="0"/>
              <a:t>process of </a:t>
            </a:r>
            <a:r>
              <a:rPr lang="en-US" dirty="0" err="1"/>
              <a:t>internalising</a:t>
            </a:r>
            <a:r>
              <a:rPr lang="en-US" dirty="0"/>
              <a:t> identity-based oppressions associated with poverty and repressive regimes. </a:t>
            </a:r>
            <a:endParaRPr lang="en-ZA" dirty="0"/>
          </a:p>
        </p:txBody>
      </p:sp>
      <p:sp>
        <p:nvSpPr>
          <p:cNvPr id="5" name="Right Arrow 4"/>
          <p:cNvSpPr/>
          <p:nvPr/>
        </p:nvSpPr>
        <p:spPr>
          <a:xfrm>
            <a:off x="5339715" y="3680460"/>
            <a:ext cx="1413510"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96037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‘’Wounded Attachments’’</a:t>
            </a:r>
            <a:br>
              <a:rPr lang="en-US" dirty="0" smtClean="0"/>
            </a:br>
            <a:r>
              <a:rPr lang="en-US" dirty="0"/>
              <a:t>Poverty – how does it affect you?</a:t>
            </a:r>
            <a:endParaRPr lang="en-ZA" dirty="0"/>
          </a:p>
        </p:txBody>
      </p:sp>
      <p:sp>
        <p:nvSpPr>
          <p:cNvPr id="3" name="Text Placeholder 2"/>
          <p:cNvSpPr>
            <a:spLocks noGrp="1"/>
          </p:cNvSpPr>
          <p:nvPr>
            <p:ph type="body" idx="1"/>
          </p:nvPr>
        </p:nvSpPr>
        <p:spPr/>
        <p:txBody>
          <a:bodyPr/>
          <a:lstStyle/>
          <a:p>
            <a:pPr marL="114300" indent="0">
              <a:buNone/>
            </a:pPr>
            <a:r>
              <a:rPr lang="en-US" dirty="0" err="1" smtClean="0"/>
              <a:t>Andiswa</a:t>
            </a:r>
            <a:r>
              <a:rPr lang="en-US" dirty="0"/>
              <a:t>: </a:t>
            </a:r>
            <a:r>
              <a:rPr lang="en-US" i="1" dirty="0" err="1"/>
              <a:t>Sjoe</a:t>
            </a:r>
            <a:r>
              <a:rPr lang="en-US" i="1" dirty="0"/>
              <a:t>, very much. It’s actually putting an end stop in most of the things that I want to do because, yeah, I like [township school] but it was not my dream school, you know. I wanted to go to, um, [suburbs] school. </a:t>
            </a:r>
            <a:endParaRPr lang="en-US" i="1" dirty="0" smtClean="0"/>
          </a:p>
          <a:p>
            <a:pPr marL="114300" indent="0">
              <a:buNone/>
            </a:pPr>
            <a:endParaRPr lang="en-US" dirty="0"/>
          </a:p>
          <a:p>
            <a:pPr marL="114300" indent="0">
              <a:buNone/>
            </a:pPr>
            <a:r>
              <a:rPr lang="en-US" dirty="0" err="1" smtClean="0"/>
              <a:t>Thando</a:t>
            </a:r>
            <a:r>
              <a:rPr lang="en-US" dirty="0"/>
              <a:t>: </a:t>
            </a:r>
            <a:r>
              <a:rPr lang="en-US" i="1" dirty="0"/>
              <a:t>No, I’ve learnt, I’ve learnt to live with it - … I’ve learnt to accept it in different ways, like… I know how to, to, to help myself, but in the positive way, not in a bad way like robbing and doing drugs and going to, to break in people’s houses and all that, those things. … </a:t>
            </a:r>
            <a:r>
              <a:rPr lang="en-US" i="1" dirty="0" err="1"/>
              <a:t>Mmm</a:t>
            </a:r>
            <a:r>
              <a:rPr lang="en-US" i="1" dirty="0"/>
              <a:t>, I just, I just forget about it [being poor], because it, it will, at the time it will lower my self-esteem. It will make me, yah, sadness and you know, so I just keep myself listen to music, and dancing - just to forget about all these things.</a:t>
            </a:r>
            <a:endParaRPr lang="en-ZA" i="1" dirty="0"/>
          </a:p>
        </p:txBody>
      </p:sp>
    </p:spTree>
    <p:extLst>
      <p:ext uri="{BB962C8B-B14F-4D97-AF65-F5344CB8AC3E}">
        <p14:creationId xmlns:p14="http://schemas.microsoft.com/office/powerpoint/2010/main" val="8633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388" y="668740"/>
            <a:ext cx="10496152" cy="5440059"/>
          </a:xfrm>
          <a:prstGeom prst="rect">
            <a:avLst/>
          </a:prstGeom>
          <a:noFill/>
        </p:spPr>
        <p:txBody>
          <a:bodyPr wrap="square" rtlCol="0">
            <a:spAutoFit/>
          </a:bodyPr>
          <a:lstStyle/>
          <a:p>
            <a:r>
              <a:rPr lang="en-US" sz="2800" b="1" dirty="0">
                <a:solidFill>
                  <a:schemeClr val="bg1"/>
                </a:solidFill>
                <a:latin typeface="Century Gothic" panose="020B0502020202020204" pitchFamily="34" charset="0"/>
              </a:rPr>
              <a:t>Interviewer</a:t>
            </a:r>
            <a:r>
              <a:rPr lang="en-US" sz="2800" dirty="0">
                <a:solidFill>
                  <a:schemeClr val="bg1"/>
                </a:solidFill>
                <a:latin typeface="Century Gothic" panose="020B0502020202020204" pitchFamily="34" charset="0"/>
              </a:rPr>
              <a:t>: What do you think of living in that shack in </a:t>
            </a:r>
            <a:r>
              <a:rPr lang="en-US" sz="2800" dirty="0" err="1">
                <a:solidFill>
                  <a:schemeClr val="bg1"/>
                </a:solidFill>
                <a:latin typeface="Century Gothic" panose="020B0502020202020204" pitchFamily="34" charset="0"/>
              </a:rPr>
              <a:t>Khayelitsha</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Vathiswa</a:t>
            </a:r>
            <a:r>
              <a:rPr lang="en-US" sz="2800" dirty="0">
                <a:solidFill>
                  <a:schemeClr val="bg1"/>
                </a:solidFill>
                <a:latin typeface="Century Gothic" panose="020B0502020202020204" pitchFamily="34" charset="0"/>
              </a:rPr>
              <a:t>? </a:t>
            </a:r>
            <a:endParaRPr lang="en-US" sz="2800" dirty="0" smtClean="0">
              <a:solidFill>
                <a:schemeClr val="bg1"/>
              </a:solidFill>
              <a:latin typeface="Century Gothic" panose="020B0502020202020204" pitchFamily="34" charset="0"/>
            </a:endParaRPr>
          </a:p>
          <a:p>
            <a:r>
              <a:rPr lang="en-US" sz="2800" b="1" dirty="0" err="1" smtClean="0">
                <a:solidFill>
                  <a:schemeClr val="bg1"/>
                </a:solidFill>
                <a:latin typeface="Century Gothic" panose="020B0502020202020204" pitchFamily="34" charset="0"/>
              </a:rPr>
              <a:t>Vathiswa</a:t>
            </a:r>
            <a:r>
              <a:rPr lang="en-US" sz="2800" dirty="0">
                <a:solidFill>
                  <a:schemeClr val="bg1"/>
                </a:solidFill>
                <a:latin typeface="Century Gothic" panose="020B0502020202020204" pitchFamily="34" charset="0"/>
              </a:rPr>
              <a:t>: I don’t like it. </a:t>
            </a:r>
            <a:endParaRPr lang="en-US" sz="2800" dirty="0" smtClean="0">
              <a:solidFill>
                <a:schemeClr val="bg1"/>
              </a:solidFill>
              <a:latin typeface="Century Gothic" panose="020B0502020202020204" pitchFamily="34" charset="0"/>
            </a:endParaRPr>
          </a:p>
          <a:p>
            <a:r>
              <a:rPr lang="en-US" sz="2800" b="1" dirty="0" smtClean="0">
                <a:solidFill>
                  <a:schemeClr val="bg1"/>
                </a:solidFill>
                <a:latin typeface="Century Gothic" panose="020B0502020202020204" pitchFamily="34" charset="0"/>
              </a:rPr>
              <a:t>Interviewer</a:t>
            </a:r>
            <a:r>
              <a:rPr lang="en-US" sz="2800" dirty="0">
                <a:solidFill>
                  <a:schemeClr val="bg1"/>
                </a:solidFill>
                <a:latin typeface="Century Gothic" panose="020B0502020202020204" pitchFamily="34" charset="0"/>
              </a:rPr>
              <a:t>: And why do you live in that shack? </a:t>
            </a:r>
            <a:endParaRPr lang="en-US" sz="2800" dirty="0" smtClean="0">
              <a:solidFill>
                <a:schemeClr val="bg1"/>
              </a:solidFill>
              <a:latin typeface="Century Gothic" panose="020B0502020202020204" pitchFamily="34" charset="0"/>
            </a:endParaRPr>
          </a:p>
          <a:p>
            <a:r>
              <a:rPr lang="en-US" sz="2800" b="1" dirty="0" err="1" smtClean="0">
                <a:solidFill>
                  <a:schemeClr val="bg1"/>
                </a:solidFill>
                <a:latin typeface="Century Gothic" panose="020B0502020202020204" pitchFamily="34" charset="0"/>
              </a:rPr>
              <a:t>Vathiswa</a:t>
            </a:r>
            <a:r>
              <a:rPr lang="en-US" sz="2800" dirty="0">
                <a:solidFill>
                  <a:schemeClr val="bg1"/>
                </a:solidFill>
                <a:latin typeface="Century Gothic" panose="020B0502020202020204" pitchFamily="34" charset="0"/>
              </a:rPr>
              <a:t>: Because my mother have no money – to buy and live in the other house. </a:t>
            </a:r>
            <a:endParaRPr lang="en-US" sz="2800" dirty="0" smtClean="0">
              <a:solidFill>
                <a:schemeClr val="bg1"/>
              </a:solidFill>
              <a:latin typeface="Century Gothic" panose="020B0502020202020204" pitchFamily="34" charset="0"/>
            </a:endParaRPr>
          </a:p>
          <a:p>
            <a:r>
              <a:rPr lang="en-US" sz="2800" b="1" dirty="0" smtClean="0">
                <a:solidFill>
                  <a:schemeClr val="bg1"/>
                </a:solidFill>
                <a:latin typeface="Century Gothic" panose="020B0502020202020204" pitchFamily="34" charset="0"/>
              </a:rPr>
              <a:t>Interviewer</a:t>
            </a:r>
            <a:r>
              <a:rPr lang="en-US" sz="2800" dirty="0">
                <a:solidFill>
                  <a:schemeClr val="bg1"/>
                </a:solidFill>
                <a:latin typeface="Century Gothic" panose="020B0502020202020204" pitchFamily="34" charset="0"/>
              </a:rPr>
              <a:t>: And why has your mother got no money? </a:t>
            </a:r>
            <a:r>
              <a:rPr lang="en-US" sz="2800" b="1" dirty="0" err="1">
                <a:solidFill>
                  <a:schemeClr val="bg1"/>
                </a:solidFill>
                <a:latin typeface="Century Gothic" panose="020B0502020202020204" pitchFamily="34" charset="0"/>
              </a:rPr>
              <a:t>Vathiswa</a:t>
            </a:r>
            <a:r>
              <a:rPr lang="en-US" sz="2800" dirty="0">
                <a:solidFill>
                  <a:schemeClr val="bg1"/>
                </a:solidFill>
                <a:latin typeface="Century Gothic" panose="020B0502020202020204" pitchFamily="34" charset="0"/>
              </a:rPr>
              <a:t>: She’s not working ... she didn’t get the job. </a:t>
            </a:r>
            <a:r>
              <a:rPr lang="en-US" sz="2800" b="1" dirty="0">
                <a:solidFill>
                  <a:schemeClr val="bg1"/>
                </a:solidFill>
                <a:latin typeface="Century Gothic" panose="020B0502020202020204" pitchFamily="34" charset="0"/>
              </a:rPr>
              <a:t>Interviewer</a:t>
            </a:r>
            <a:r>
              <a:rPr lang="en-US" sz="2800" dirty="0">
                <a:solidFill>
                  <a:schemeClr val="bg1"/>
                </a:solidFill>
                <a:latin typeface="Century Gothic" panose="020B0502020202020204" pitchFamily="34" charset="0"/>
              </a:rPr>
              <a:t>: And why are there no jobs? </a:t>
            </a:r>
            <a:endParaRPr lang="en-US" sz="2800" dirty="0" smtClean="0">
              <a:solidFill>
                <a:schemeClr val="bg1"/>
              </a:solidFill>
              <a:latin typeface="Century Gothic" panose="020B0502020202020204" pitchFamily="34" charset="0"/>
            </a:endParaRPr>
          </a:p>
          <a:p>
            <a:r>
              <a:rPr lang="en-US" sz="2800" b="1" dirty="0" err="1" smtClean="0">
                <a:solidFill>
                  <a:schemeClr val="bg1"/>
                </a:solidFill>
                <a:latin typeface="Century Gothic" panose="020B0502020202020204" pitchFamily="34" charset="0"/>
              </a:rPr>
              <a:t>Vathiswa</a:t>
            </a:r>
            <a:r>
              <a:rPr lang="en-US" sz="2800" b="1" dirty="0">
                <a:solidFill>
                  <a:schemeClr val="bg1"/>
                </a:solidFill>
                <a:latin typeface="Century Gothic" panose="020B0502020202020204" pitchFamily="34" charset="0"/>
              </a:rPr>
              <a:t>: </a:t>
            </a:r>
            <a:r>
              <a:rPr lang="en-US" sz="2800" dirty="0">
                <a:solidFill>
                  <a:schemeClr val="bg1"/>
                </a:solidFill>
                <a:latin typeface="Century Gothic" panose="020B0502020202020204" pitchFamily="34" charset="0"/>
              </a:rPr>
              <a:t>[long pause – hangs her head] </a:t>
            </a:r>
            <a:r>
              <a:rPr lang="en-US" sz="2800" dirty="0" smtClean="0">
                <a:solidFill>
                  <a:schemeClr val="bg1"/>
                </a:solidFill>
                <a:latin typeface="Century Gothic" panose="020B0502020202020204" pitchFamily="34" charset="0"/>
              </a:rPr>
              <a:t>I</a:t>
            </a:r>
          </a:p>
          <a:p>
            <a:r>
              <a:rPr lang="en-US" sz="2800" b="1" dirty="0">
                <a:solidFill>
                  <a:schemeClr val="bg1"/>
                </a:solidFill>
                <a:latin typeface="Century Gothic" panose="020B0502020202020204" pitchFamily="34" charset="0"/>
              </a:rPr>
              <a:t>I</a:t>
            </a:r>
            <a:r>
              <a:rPr lang="en-US" sz="2800" b="1" dirty="0" smtClean="0">
                <a:solidFill>
                  <a:schemeClr val="bg1"/>
                </a:solidFill>
                <a:latin typeface="Century Gothic" panose="020B0502020202020204" pitchFamily="34" charset="0"/>
              </a:rPr>
              <a:t>nterviewer</a:t>
            </a:r>
            <a:r>
              <a:rPr lang="en-US" sz="2800" dirty="0">
                <a:solidFill>
                  <a:schemeClr val="bg1"/>
                </a:solidFill>
                <a:latin typeface="Century Gothic" panose="020B0502020202020204" pitchFamily="34" charset="0"/>
              </a:rPr>
              <a:t>: Why do I have money and you don’t</a:t>
            </a:r>
            <a:r>
              <a:rPr lang="en-US" sz="2800" dirty="0" smtClean="0">
                <a:solidFill>
                  <a:schemeClr val="bg1"/>
                </a:solidFill>
                <a:latin typeface="Century Gothic" panose="020B0502020202020204" pitchFamily="34" charset="0"/>
              </a:rPr>
              <a:t>?</a:t>
            </a:r>
          </a:p>
          <a:p>
            <a:r>
              <a:rPr lang="en-US" sz="2800" b="1" dirty="0" err="1" smtClean="0">
                <a:solidFill>
                  <a:schemeClr val="bg1"/>
                </a:solidFill>
                <a:latin typeface="Century Gothic" panose="020B0502020202020204" pitchFamily="34" charset="0"/>
              </a:rPr>
              <a:t>Vathiswa</a:t>
            </a:r>
            <a:r>
              <a:rPr lang="en-US" sz="2800" b="1" dirty="0">
                <a:solidFill>
                  <a:schemeClr val="bg1"/>
                </a:solidFill>
                <a:latin typeface="Century Gothic" panose="020B0502020202020204" pitchFamily="34" charset="0"/>
              </a:rPr>
              <a:t>: </a:t>
            </a:r>
            <a:r>
              <a:rPr lang="en-US" sz="2800" dirty="0">
                <a:solidFill>
                  <a:schemeClr val="bg1"/>
                </a:solidFill>
                <a:latin typeface="Century Gothic" panose="020B0502020202020204" pitchFamily="34" charset="0"/>
              </a:rPr>
              <a:t>Because my mother is not working </a:t>
            </a:r>
            <a:r>
              <a:rPr lang="en-US" sz="2800" dirty="0" smtClean="0">
                <a:solidFill>
                  <a:schemeClr val="bg1"/>
                </a:solidFill>
                <a:latin typeface="Century Gothic" panose="020B0502020202020204" pitchFamily="34" charset="0"/>
              </a:rPr>
              <a:t>–.</a:t>
            </a:r>
            <a:endParaRPr lang="en-ZA"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2873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980" y="1577340"/>
            <a:ext cx="10115550" cy="4524315"/>
          </a:xfrm>
          <a:prstGeom prst="rect">
            <a:avLst/>
          </a:prstGeom>
          <a:noFill/>
        </p:spPr>
        <p:txBody>
          <a:bodyPr wrap="square" rtlCol="0">
            <a:spAutoFit/>
          </a:bodyPr>
          <a:lstStyle/>
          <a:p>
            <a:r>
              <a:rPr lang="en-US" sz="1800" dirty="0">
                <a:solidFill>
                  <a:schemeClr val="bg1"/>
                </a:solidFill>
                <a:latin typeface="Century Gothic" panose="020B0502020202020204" pitchFamily="34" charset="0"/>
              </a:rPr>
              <a:t>Apartheid </a:t>
            </a:r>
            <a:r>
              <a:rPr lang="en-US" sz="1800" dirty="0" err="1">
                <a:solidFill>
                  <a:schemeClr val="bg1"/>
                </a:solidFill>
                <a:latin typeface="Century Gothic" panose="020B0502020202020204" pitchFamily="34" charset="0"/>
              </a:rPr>
              <a:t>Mhoza</a:t>
            </a:r>
            <a:r>
              <a:rPr lang="en-US" sz="1800" dirty="0">
                <a:solidFill>
                  <a:schemeClr val="bg1"/>
                </a:solidFill>
                <a:latin typeface="Century Gothic" panose="020B0502020202020204" pitchFamily="34" charset="0"/>
              </a:rPr>
              <a:t>: </a:t>
            </a:r>
            <a:r>
              <a:rPr lang="en-US" sz="1800" dirty="0" smtClean="0">
                <a:solidFill>
                  <a:schemeClr val="bg1"/>
                </a:solidFill>
                <a:latin typeface="Century Gothic" panose="020B0502020202020204" pitchFamily="34" charset="0"/>
              </a:rPr>
              <a:t>It </a:t>
            </a:r>
            <a:r>
              <a:rPr lang="en-US" sz="1800" dirty="0">
                <a:solidFill>
                  <a:schemeClr val="bg1"/>
                </a:solidFill>
                <a:latin typeface="Century Gothic" panose="020B0502020202020204" pitchFamily="34" charset="0"/>
              </a:rPr>
              <a:t>affected our grannies cos they are all domestic workers and we don’t live in the suburbs… </a:t>
            </a:r>
            <a:r>
              <a:rPr lang="en-US" sz="1800" dirty="0" err="1">
                <a:solidFill>
                  <a:schemeClr val="bg1"/>
                </a:solidFill>
                <a:latin typeface="Century Gothic" panose="020B0502020202020204" pitchFamily="34" charset="0"/>
              </a:rPr>
              <a:t>Coloured</a:t>
            </a:r>
            <a:r>
              <a:rPr lang="en-US" sz="1800" dirty="0">
                <a:solidFill>
                  <a:schemeClr val="bg1"/>
                </a:solidFill>
                <a:latin typeface="Century Gothic" panose="020B0502020202020204" pitchFamily="34" charset="0"/>
              </a:rPr>
              <a:t> people’s dogs chase us. </a:t>
            </a:r>
            <a:endParaRPr lang="en-US" sz="1800" dirty="0" smtClean="0">
              <a:solidFill>
                <a:schemeClr val="bg1"/>
              </a:solidFill>
              <a:latin typeface="Century Gothic" panose="020B0502020202020204" pitchFamily="34" charset="0"/>
            </a:endParaRPr>
          </a:p>
          <a:p>
            <a:endParaRPr lang="en-US" sz="1800" dirty="0">
              <a:solidFill>
                <a:schemeClr val="bg1"/>
              </a:solidFill>
              <a:latin typeface="Century Gothic" panose="020B0502020202020204" pitchFamily="34" charset="0"/>
            </a:endParaRPr>
          </a:p>
          <a:p>
            <a:r>
              <a:rPr lang="en-US" sz="1800" dirty="0" err="1" smtClean="0">
                <a:solidFill>
                  <a:schemeClr val="bg1"/>
                </a:solidFill>
                <a:latin typeface="Century Gothic" panose="020B0502020202020204" pitchFamily="34" charset="0"/>
              </a:rPr>
              <a:t>Amande</a:t>
            </a:r>
            <a:r>
              <a:rPr lang="en-US" sz="1800" dirty="0">
                <a:solidFill>
                  <a:schemeClr val="bg1"/>
                </a:solidFill>
                <a:latin typeface="Century Gothic" panose="020B0502020202020204" pitchFamily="34" charset="0"/>
              </a:rPr>
              <a:t>: It affects me because it affected my parents, who couldn’t be what they wanted to be. </a:t>
            </a:r>
            <a:endParaRPr lang="en-US" sz="1800" dirty="0" smtClean="0">
              <a:solidFill>
                <a:schemeClr val="bg1"/>
              </a:solidFill>
              <a:latin typeface="Century Gothic" panose="020B0502020202020204" pitchFamily="34" charset="0"/>
            </a:endParaRPr>
          </a:p>
          <a:p>
            <a:endParaRPr lang="en-US" sz="1800" dirty="0">
              <a:solidFill>
                <a:schemeClr val="bg1"/>
              </a:solidFill>
              <a:latin typeface="Century Gothic" panose="020B0502020202020204" pitchFamily="34" charset="0"/>
            </a:endParaRPr>
          </a:p>
          <a:p>
            <a:r>
              <a:rPr lang="en-US" sz="1800" dirty="0" err="1" smtClean="0">
                <a:solidFill>
                  <a:schemeClr val="bg1"/>
                </a:solidFill>
                <a:latin typeface="Century Gothic" panose="020B0502020202020204" pitchFamily="34" charset="0"/>
              </a:rPr>
              <a:t>Dipuo</a:t>
            </a:r>
            <a:r>
              <a:rPr lang="en-US" sz="1800" dirty="0">
                <a:solidFill>
                  <a:schemeClr val="bg1"/>
                </a:solidFill>
                <a:latin typeface="Century Gothic" panose="020B0502020202020204" pitchFamily="34" charset="0"/>
              </a:rPr>
              <a:t>: There’s no apartheid. It doesn’t affect </a:t>
            </a:r>
            <a:r>
              <a:rPr lang="en-US" sz="1800" dirty="0" smtClean="0">
                <a:solidFill>
                  <a:schemeClr val="bg1"/>
                </a:solidFill>
                <a:latin typeface="Century Gothic" panose="020B0502020202020204" pitchFamily="34" charset="0"/>
              </a:rPr>
              <a:t>me</a:t>
            </a:r>
          </a:p>
          <a:p>
            <a:endParaRPr lang="en-US" sz="1800" dirty="0" smtClean="0">
              <a:solidFill>
                <a:schemeClr val="bg1"/>
              </a:solidFill>
              <a:latin typeface="Century Gothic" panose="020B0502020202020204" pitchFamily="34" charset="0"/>
            </a:endParaRPr>
          </a:p>
          <a:p>
            <a:r>
              <a:rPr lang="en-US" sz="1800" dirty="0" err="1" smtClean="0">
                <a:solidFill>
                  <a:schemeClr val="bg1"/>
                </a:solidFill>
                <a:latin typeface="Century Gothic" panose="020B0502020202020204" pitchFamily="34" charset="0"/>
              </a:rPr>
              <a:t>Phindiwe</a:t>
            </a:r>
            <a:r>
              <a:rPr lang="en-US" sz="1800" dirty="0">
                <a:solidFill>
                  <a:schemeClr val="bg1"/>
                </a:solidFill>
                <a:latin typeface="Century Gothic" panose="020B0502020202020204" pitchFamily="34" charset="0"/>
              </a:rPr>
              <a:t>: It doesn’t affect my life. You’ve worked hard to have what you have. We haven’t achieved yet. </a:t>
            </a:r>
            <a:endParaRPr lang="en-US" sz="1800" dirty="0" smtClean="0">
              <a:solidFill>
                <a:schemeClr val="bg1"/>
              </a:solidFill>
              <a:latin typeface="Century Gothic" panose="020B0502020202020204" pitchFamily="34" charset="0"/>
            </a:endParaRPr>
          </a:p>
          <a:p>
            <a:endParaRPr lang="en-US" sz="1800" dirty="0">
              <a:solidFill>
                <a:schemeClr val="bg1"/>
              </a:solidFill>
              <a:latin typeface="Century Gothic" panose="020B0502020202020204" pitchFamily="34" charset="0"/>
            </a:endParaRPr>
          </a:p>
          <a:p>
            <a:r>
              <a:rPr lang="en-US" sz="1800" dirty="0" err="1" smtClean="0">
                <a:solidFill>
                  <a:schemeClr val="bg1"/>
                </a:solidFill>
                <a:latin typeface="Century Gothic" panose="020B0502020202020204" pitchFamily="34" charset="0"/>
              </a:rPr>
              <a:t>Nonkiza</a:t>
            </a:r>
            <a:r>
              <a:rPr lang="en-US" sz="1800" dirty="0">
                <a:solidFill>
                  <a:schemeClr val="bg1"/>
                </a:solidFill>
                <a:latin typeface="Century Gothic" panose="020B0502020202020204" pitchFamily="34" charset="0"/>
              </a:rPr>
              <a:t>: Apartheid hasn’t affected my life. I live on a freedom world now. I will have a house like yours if I work hard. </a:t>
            </a:r>
            <a:endParaRPr lang="en-US" sz="1800" dirty="0" smtClean="0">
              <a:solidFill>
                <a:schemeClr val="bg1"/>
              </a:solidFill>
              <a:latin typeface="Century Gothic" panose="020B0502020202020204" pitchFamily="34" charset="0"/>
            </a:endParaRPr>
          </a:p>
          <a:p>
            <a:endParaRPr lang="en-US" sz="1800" dirty="0">
              <a:solidFill>
                <a:schemeClr val="bg1"/>
              </a:solidFill>
              <a:latin typeface="Century Gothic" panose="020B0502020202020204" pitchFamily="34" charset="0"/>
            </a:endParaRPr>
          </a:p>
          <a:p>
            <a:r>
              <a:rPr lang="en-US" sz="1800" dirty="0" err="1" smtClean="0">
                <a:solidFill>
                  <a:schemeClr val="bg1"/>
                </a:solidFill>
                <a:latin typeface="Century Gothic" panose="020B0502020202020204" pitchFamily="34" charset="0"/>
              </a:rPr>
              <a:t>Luxolo</a:t>
            </a:r>
            <a:r>
              <a:rPr lang="en-US" sz="1800" dirty="0">
                <a:solidFill>
                  <a:schemeClr val="bg1"/>
                </a:solidFill>
                <a:latin typeface="Century Gothic" panose="020B0502020202020204" pitchFamily="34" charset="0"/>
              </a:rPr>
              <a:t>: When I was born there was no Apartheid. </a:t>
            </a:r>
            <a:r>
              <a:rPr lang="en-US" sz="1800" dirty="0" err="1">
                <a:solidFill>
                  <a:schemeClr val="bg1"/>
                </a:solidFill>
                <a:latin typeface="Century Gothic" panose="020B0502020202020204" pitchFamily="34" charset="0"/>
              </a:rPr>
              <a:t>Poseletso</a:t>
            </a:r>
            <a:r>
              <a:rPr lang="en-US" sz="1800" dirty="0">
                <a:solidFill>
                  <a:schemeClr val="bg1"/>
                </a:solidFill>
                <a:latin typeface="Century Gothic" panose="020B0502020202020204" pitchFamily="34" charset="0"/>
              </a:rPr>
              <a:t>: If you do something wrong and you are black they call you an animal… they look at you… they think you are lost.</a:t>
            </a:r>
            <a:endParaRPr lang="en-ZA" sz="1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2113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entury Gothic"/>
              <a:buNone/>
            </a:pPr>
            <a:r>
              <a:rPr lang="en-US"/>
              <a:t>BOURDIEU AND SYMBOLIC VIOLENCE </a:t>
            </a:r>
            <a:endParaRPr/>
          </a:p>
        </p:txBody>
      </p:sp>
      <p:sp>
        <p:nvSpPr>
          <p:cNvPr id="149" name="Google Shape;149;p19"/>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a:t>Week 5 </a:t>
            </a:r>
            <a:endParaRPr/>
          </a:p>
          <a:p>
            <a:pPr marL="0" lvl="0" indent="0" algn="l" rtl="0">
              <a:lnSpc>
                <a:spcPct val="90000"/>
              </a:lnSpc>
              <a:spcBef>
                <a:spcPts val="0"/>
              </a:spcBef>
              <a:spcAft>
                <a:spcPts val="0"/>
              </a:spcAft>
              <a:buClr>
                <a:schemeClr val="lt1"/>
              </a:buClr>
              <a:buSzPts val="2000"/>
              <a:buNone/>
            </a:pPr>
            <a:r>
              <a:rPr lang="en-US"/>
              <a:t>Selected Topics in Sociology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05850" y="1495025"/>
            <a:ext cx="6873300"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200"/>
              <a:buFont typeface="Century Gothic"/>
              <a:buNone/>
            </a:pPr>
            <a:r>
              <a:rPr lang="en-US"/>
              <a:t>PIERRE BOURDIEU</a:t>
            </a:r>
            <a:br>
              <a:rPr lang="en-US"/>
            </a:br>
            <a:r>
              <a:rPr lang="en-US"/>
              <a:t>BIOGRAPHY </a:t>
            </a:r>
            <a:endParaRPr/>
          </a:p>
        </p:txBody>
      </p:sp>
      <p:sp>
        <p:nvSpPr>
          <p:cNvPr id="155" name="Google Shape;155;p20"/>
          <p:cNvSpPr txBox="1">
            <a:spLocks noGrp="1"/>
          </p:cNvSpPr>
          <p:nvPr>
            <p:ph type="body" idx="1"/>
          </p:nvPr>
        </p:nvSpPr>
        <p:spPr>
          <a:xfrm>
            <a:off x="308825" y="3953549"/>
            <a:ext cx="6873300" cy="30945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lt1"/>
              </a:buClr>
              <a:buSzPts val="1600"/>
              <a:buFont typeface="Arial"/>
              <a:buChar char="•"/>
            </a:pPr>
            <a:r>
              <a:rPr lang="en-US" sz="2000" dirty="0"/>
              <a:t>1930-2002</a:t>
            </a:r>
            <a:endParaRPr sz="2000" dirty="0"/>
          </a:p>
          <a:p>
            <a:pPr marL="285750" lvl="0" indent="-285750" algn="l" rtl="0">
              <a:lnSpc>
                <a:spcPct val="90000"/>
              </a:lnSpc>
              <a:spcBef>
                <a:spcPts val="1000"/>
              </a:spcBef>
              <a:spcAft>
                <a:spcPts val="0"/>
              </a:spcAft>
              <a:buClr>
                <a:schemeClr val="lt1"/>
              </a:buClr>
              <a:buSzPts val="1600"/>
              <a:buFont typeface="Arial"/>
              <a:buChar char="•"/>
            </a:pPr>
            <a:r>
              <a:rPr lang="en-US" sz="2000" dirty="0"/>
              <a:t>French Sociologist </a:t>
            </a:r>
            <a:endParaRPr sz="2000" dirty="0"/>
          </a:p>
          <a:p>
            <a:pPr marL="285750" lvl="0" indent="-285750" algn="l" rtl="0">
              <a:lnSpc>
                <a:spcPct val="90000"/>
              </a:lnSpc>
              <a:spcBef>
                <a:spcPts val="1000"/>
              </a:spcBef>
              <a:spcAft>
                <a:spcPts val="0"/>
              </a:spcAft>
              <a:buClr>
                <a:schemeClr val="lt1"/>
              </a:buClr>
              <a:buSzPts val="1600"/>
              <a:buFont typeface="Arial"/>
              <a:buChar char="•"/>
            </a:pPr>
            <a:r>
              <a:rPr lang="en-US" sz="2000" dirty="0"/>
              <a:t>French Army during Algerian War of Independence (1958-62)</a:t>
            </a:r>
            <a:endParaRPr sz="2000" dirty="0"/>
          </a:p>
          <a:p>
            <a:pPr marL="285750" lvl="0" indent="-285750" algn="l" rtl="0">
              <a:lnSpc>
                <a:spcPct val="90000"/>
              </a:lnSpc>
              <a:spcBef>
                <a:spcPts val="1000"/>
              </a:spcBef>
              <a:spcAft>
                <a:spcPts val="0"/>
              </a:spcAft>
              <a:buClr>
                <a:schemeClr val="lt1"/>
              </a:buClr>
              <a:buSzPts val="1600"/>
              <a:buFont typeface="Arial"/>
              <a:buChar char="•"/>
            </a:pPr>
            <a:r>
              <a:rPr lang="en-US" sz="2000" dirty="0"/>
              <a:t>War between France and the Algerian National Liberation Front from 1954 to 1962, which led to Algeria gaining its independence from France. </a:t>
            </a:r>
            <a:endParaRPr sz="2000" dirty="0"/>
          </a:p>
        </p:txBody>
      </p:sp>
      <p:pic>
        <p:nvPicPr>
          <p:cNvPr id="156" name="Google Shape;156;p20"/>
          <p:cNvPicPr preferRelativeResize="0"/>
          <p:nvPr/>
        </p:nvPicPr>
        <p:blipFill>
          <a:blip r:embed="rId3">
            <a:alphaModFix/>
          </a:blip>
          <a:stretch>
            <a:fillRect/>
          </a:stretch>
        </p:blipFill>
        <p:spPr>
          <a:xfrm>
            <a:off x="5913700" y="202975"/>
            <a:ext cx="5930325" cy="39535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THEORY OF CAPITALS </a:t>
            </a:r>
            <a:br>
              <a:rPr lang="en-US"/>
            </a:b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52" y="1410887"/>
            <a:ext cx="10058400" cy="45491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p:nvPr/>
        </p:nvSpPr>
        <p:spPr>
          <a:xfrm>
            <a:off x="529389" y="794085"/>
            <a:ext cx="11357811" cy="45243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1800"/>
              <a:buFont typeface="+mj-lt"/>
              <a:buAutoNum type="arabicPeriod"/>
            </a:pPr>
            <a:r>
              <a:rPr lang="en-US" sz="1800" b="1" i="0" u="none" strike="noStrike" cap="none" dirty="0">
                <a:solidFill>
                  <a:schemeClr val="lt1"/>
                </a:solidFill>
                <a:latin typeface="Century Gothic"/>
                <a:ea typeface="Century Gothic"/>
                <a:cs typeface="Century Gothic"/>
                <a:sym typeface="Century Gothic"/>
              </a:rPr>
              <a:t>Economic Capital </a:t>
            </a:r>
            <a:r>
              <a:rPr lang="en-US" sz="1800" b="0" i="0" u="none" strike="noStrike" cap="none" dirty="0">
                <a:solidFill>
                  <a:schemeClr val="lt1"/>
                </a:solidFill>
                <a:latin typeface="Century Gothic"/>
                <a:ea typeface="Century Gothic"/>
                <a:cs typeface="Century Gothic"/>
                <a:sym typeface="Century Gothic"/>
              </a:rPr>
              <a:t>– access to income, wealth or property; physical assets, that produce profits and persist; can be simply bestowed or transferred </a:t>
            </a:r>
            <a:endParaRPr sz="1800" b="0" i="0" u="none" strike="noStrike" cap="none"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mj-lt"/>
              <a:buAutoNum type="arabicPeriod"/>
            </a:pPr>
            <a:r>
              <a:rPr lang="en-US" sz="1800" b="1" dirty="0">
                <a:solidFill>
                  <a:schemeClr val="lt1"/>
                </a:solidFill>
                <a:latin typeface="Century Gothic"/>
                <a:ea typeface="Century Gothic"/>
                <a:cs typeface="Century Gothic"/>
                <a:sym typeface="Century Gothic"/>
              </a:rPr>
              <a:t>Cultural Capital </a:t>
            </a:r>
            <a:r>
              <a:rPr lang="en-US" sz="1800" dirty="0">
                <a:solidFill>
                  <a:schemeClr val="lt1"/>
                </a:solidFill>
                <a:latin typeface="Century Gothic"/>
                <a:ea typeface="Century Gothic"/>
                <a:cs typeface="Century Gothic"/>
                <a:sym typeface="Century Gothic"/>
              </a:rPr>
              <a:t>– prestige associated with specialized knowledge, not tangible; ability to interpret institutional requirements (or the rules of the game) that allow people to succeed or achieve a higher status in society; spoke of high or legitimate </a:t>
            </a:r>
            <a:r>
              <a:rPr lang="en-US" sz="1800" dirty="0" smtClean="0">
                <a:solidFill>
                  <a:schemeClr val="lt1"/>
                </a:solidFill>
                <a:latin typeface="Century Gothic"/>
                <a:ea typeface="Century Gothic"/>
                <a:cs typeface="Century Gothic"/>
                <a:sym typeface="Century Gothic"/>
              </a:rPr>
              <a:t>culture, </a:t>
            </a:r>
            <a:r>
              <a:rPr lang="en-US" sz="1800" dirty="0">
                <a:solidFill>
                  <a:schemeClr val="lt1"/>
                </a:solidFill>
                <a:latin typeface="Century Gothic"/>
                <a:ea typeface="Century Gothic"/>
                <a:cs typeface="Century Gothic"/>
                <a:sym typeface="Century Gothic"/>
              </a:rPr>
              <a:t>and popular culture</a:t>
            </a:r>
            <a:endParaRPr dirty="0"/>
          </a:p>
          <a:p>
            <a:pPr marL="457200" marR="0" lvl="0" indent="-342900" algn="l" rtl="0">
              <a:spcBef>
                <a:spcPts val="0"/>
              </a:spcBef>
              <a:spcAft>
                <a:spcPts val="0"/>
              </a:spcAft>
              <a:buClr>
                <a:schemeClr val="lt1"/>
              </a:buClr>
              <a:buSzPts val="1800"/>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mj-lt"/>
              <a:buAutoNum type="arabicPeriod"/>
            </a:pPr>
            <a:r>
              <a:rPr lang="en-US" sz="1800" b="1" dirty="0">
                <a:solidFill>
                  <a:schemeClr val="lt1"/>
                </a:solidFill>
                <a:latin typeface="Century Gothic"/>
                <a:ea typeface="Century Gothic"/>
                <a:cs typeface="Century Gothic"/>
                <a:sym typeface="Century Gothic"/>
              </a:rPr>
              <a:t>Social Capital </a:t>
            </a:r>
            <a:r>
              <a:rPr lang="en-US" sz="1800" dirty="0">
                <a:solidFill>
                  <a:schemeClr val="lt1"/>
                </a:solidFill>
                <a:latin typeface="Century Gothic"/>
                <a:ea typeface="Century Gothic"/>
                <a:cs typeface="Century Gothic"/>
                <a:sym typeface="Century Gothic"/>
              </a:rPr>
              <a:t>– connections to others and benefits conferred; obligations and networks of trust based on group membership; advantages lead to success</a:t>
            </a:r>
            <a:r>
              <a:rPr lang="en-US" sz="1800" dirty="0" smtClean="0">
                <a:solidFill>
                  <a:schemeClr val="lt1"/>
                </a:solidFill>
                <a:latin typeface="Century Gothic"/>
                <a:ea typeface="Century Gothic"/>
                <a:cs typeface="Century Gothic"/>
                <a:sym typeface="Century Gothic"/>
              </a:rPr>
              <a:t>. </a:t>
            </a:r>
            <a:endParaRPr sz="1800" dirty="0">
              <a:solidFill>
                <a:schemeClr val="lt1"/>
              </a:solidFill>
              <a:latin typeface="Century Gothic"/>
              <a:ea typeface="Century Gothic"/>
              <a:cs typeface="Century Gothic"/>
              <a:sym typeface="Century Gothic"/>
            </a:endParaRPr>
          </a:p>
          <a:p>
            <a:pPr marL="457200" marR="0" lvl="0" indent="-342900" algn="l" rtl="0">
              <a:spcBef>
                <a:spcPts val="0"/>
              </a:spcBef>
              <a:spcAft>
                <a:spcPts val="0"/>
              </a:spcAft>
              <a:buClr>
                <a:schemeClr val="lt1"/>
              </a:buClr>
              <a:buSzPts val="1800"/>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Font typeface="+mj-lt"/>
              <a:buAutoNum type="arabicPeriod"/>
            </a:pPr>
            <a:r>
              <a:rPr lang="en-US" sz="1800" b="1" dirty="0">
                <a:solidFill>
                  <a:schemeClr val="lt1"/>
                </a:solidFill>
                <a:latin typeface="Century Gothic"/>
                <a:ea typeface="Century Gothic"/>
                <a:cs typeface="Century Gothic"/>
                <a:sym typeface="Century Gothic"/>
              </a:rPr>
              <a:t>4 .  Symbolic Capital </a:t>
            </a:r>
            <a:r>
              <a:rPr lang="en-US" sz="1800" dirty="0">
                <a:solidFill>
                  <a:schemeClr val="lt1"/>
                </a:solidFill>
                <a:latin typeface="Century Gothic"/>
                <a:ea typeface="Century Gothic"/>
                <a:cs typeface="Century Gothic"/>
                <a:sym typeface="Century Gothic"/>
              </a:rPr>
              <a:t>– ability of actors to use practices to defend or maintain their positions; to show  </a:t>
            </a:r>
            <a:r>
              <a:rPr lang="en-US" sz="1800" dirty="0" smtClean="0">
                <a:solidFill>
                  <a:schemeClr val="lt1"/>
                </a:solidFill>
                <a:latin typeface="Century Gothic"/>
                <a:ea typeface="Century Gothic"/>
                <a:cs typeface="Century Gothic"/>
                <a:sym typeface="Century Gothic"/>
              </a:rPr>
              <a:t>their </a:t>
            </a:r>
            <a:r>
              <a:rPr lang="en-US" sz="1800" dirty="0">
                <a:solidFill>
                  <a:schemeClr val="lt1"/>
                </a:solidFill>
                <a:latin typeface="Century Gothic"/>
                <a:ea typeface="Century Gothic"/>
                <a:cs typeface="Century Gothic"/>
                <a:sym typeface="Century Gothic"/>
              </a:rPr>
              <a:t>positions to be desirable, so that others come to perceive or </a:t>
            </a:r>
            <a:r>
              <a:rPr lang="en-US" sz="1800" dirty="0" err="1">
                <a:solidFill>
                  <a:schemeClr val="lt1"/>
                </a:solidFill>
                <a:latin typeface="Century Gothic"/>
                <a:ea typeface="Century Gothic"/>
                <a:cs typeface="Century Gothic"/>
                <a:sym typeface="Century Gothic"/>
              </a:rPr>
              <a:t>recognise</a:t>
            </a:r>
            <a:r>
              <a:rPr lang="en-US" sz="1800" dirty="0">
                <a:solidFill>
                  <a:schemeClr val="lt1"/>
                </a:solidFill>
                <a:latin typeface="Century Gothic"/>
                <a:ea typeface="Century Gothic"/>
                <a:cs typeface="Century Gothic"/>
                <a:sym typeface="Century Gothic"/>
              </a:rPr>
              <a:t> their positions as 	legitimate. </a:t>
            </a:r>
            <a:endParaRPr sz="1800" dirty="0">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wipe(down)">
                                      <p:cBhvr>
                                        <p:cTn id="7" dur="5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
                                            <p:txEl>
                                              <p:pRg st="3" end="3"/>
                                            </p:txEl>
                                          </p:spTgt>
                                        </p:tgtEl>
                                        <p:attrNameLst>
                                          <p:attrName>style.visibility</p:attrName>
                                        </p:attrNameLst>
                                      </p:cBhvr>
                                      <p:to>
                                        <p:strVal val="visible"/>
                                      </p:to>
                                    </p:set>
                                    <p:animEffect transition="in" filter="wipe(down)">
                                      <p:cBhvr>
                                        <p:cTn id="12" dur="500"/>
                                        <p:tgtEl>
                                          <p:spTgt spid="1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
                                            <p:txEl>
                                              <p:pRg st="6" end="6"/>
                                            </p:txEl>
                                          </p:spTgt>
                                        </p:tgtEl>
                                        <p:attrNameLst>
                                          <p:attrName>style.visibility</p:attrName>
                                        </p:attrNameLst>
                                      </p:cBhvr>
                                      <p:to>
                                        <p:strVal val="visible"/>
                                      </p:to>
                                    </p:set>
                                    <p:animEffect transition="in" filter="wipe(down)">
                                      <p:cBhvr>
                                        <p:cTn id="17" dur="500"/>
                                        <p:tgtEl>
                                          <p:spTgt spid="17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
                                            <p:txEl>
                                              <p:pRg st="9" end="9"/>
                                            </p:txEl>
                                          </p:spTgt>
                                        </p:tgtEl>
                                        <p:attrNameLst>
                                          <p:attrName>style.visibility</p:attrName>
                                        </p:attrNameLst>
                                      </p:cBhvr>
                                      <p:to>
                                        <p:strVal val="visible"/>
                                      </p:to>
                                    </p:set>
                                    <p:animEffect transition="in" filter="wipe(down)">
                                      <p:cBhvr>
                                        <p:cTn id="22" dur="500"/>
                                        <p:tgtEl>
                                          <p:spTgt spid="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CAPITALS</a:t>
            </a:r>
            <a:endParaRPr/>
          </a:p>
        </p:txBody>
      </p:sp>
      <p:sp>
        <p:nvSpPr>
          <p:cNvPr id="180" name="Google Shape;180;p2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lt1"/>
              </a:buClr>
              <a:buSzPts val="2200"/>
              <a:buFont typeface="+mj-lt"/>
              <a:buAutoNum type="arabicPeriod"/>
            </a:pPr>
            <a:r>
              <a:rPr lang="en-US" dirty="0" smtClean="0"/>
              <a:t> </a:t>
            </a:r>
            <a:r>
              <a:rPr lang="en-US" dirty="0"/>
              <a:t>Key in locating people in social space</a:t>
            </a:r>
            <a:endParaRPr dirty="0"/>
          </a:p>
          <a:p>
            <a:pPr lvl="0" indent="-457200" algn="l" rtl="0">
              <a:lnSpc>
                <a:spcPct val="90000"/>
              </a:lnSpc>
              <a:spcBef>
                <a:spcPts val="1000"/>
              </a:spcBef>
              <a:spcAft>
                <a:spcPts val="0"/>
              </a:spcAft>
              <a:buClr>
                <a:schemeClr val="lt1"/>
              </a:buClr>
              <a:buSzPts val="2200"/>
              <a:buFont typeface="+mj-lt"/>
              <a:buAutoNum type="arabicPeriod"/>
            </a:pPr>
            <a:r>
              <a:rPr lang="en-US" dirty="0" smtClean="0"/>
              <a:t> </a:t>
            </a:r>
            <a:r>
              <a:rPr lang="en-US" dirty="0"/>
              <a:t>Result in social reproduction </a:t>
            </a:r>
            <a:endParaRPr dirty="0"/>
          </a:p>
          <a:p>
            <a:pPr lvl="0" indent="-457200" algn="l" rtl="0">
              <a:lnSpc>
                <a:spcPct val="90000"/>
              </a:lnSpc>
              <a:spcBef>
                <a:spcPts val="1000"/>
              </a:spcBef>
              <a:spcAft>
                <a:spcPts val="0"/>
              </a:spcAft>
              <a:buClr>
                <a:schemeClr val="lt1"/>
              </a:buClr>
              <a:buSzPts val="2200"/>
              <a:buFont typeface="+mj-lt"/>
              <a:buAutoNum type="arabicPeriod"/>
            </a:pPr>
            <a:r>
              <a:rPr lang="en-US" dirty="0" smtClean="0"/>
              <a:t>Understanding </a:t>
            </a:r>
            <a:r>
              <a:rPr lang="en-US" dirty="0"/>
              <a:t>capitals allows for the disruption of privilege, and transformation of power </a:t>
            </a:r>
            <a:endParaRPr dirty="0"/>
          </a:p>
          <a:p>
            <a:pPr lvl="0" indent="-457200" algn="l" rtl="0">
              <a:lnSpc>
                <a:spcPct val="90000"/>
              </a:lnSpc>
              <a:spcBef>
                <a:spcPts val="1000"/>
              </a:spcBef>
              <a:spcAft>
                <a:spcPts val="0"/>
              </a:spcAft>
              <a:buClr>
                <a:schemeClr val="lt1"/>
              </a:buClr>
              <a:buSzPts val="2200"/>
              <a:buFont typeface="+mj-lt"/>
              <a:buAutoNum type="arabicPeriod"/>
            </a:pPr>
            <a:r>
              <a:rPr lang="en-US" dirty="0" smtClean="0"/>
              <a:t>“Every </a:t>
            </a:r>
            <a:r>
              <a:rPr lang="en-US" dirty="0"/>
              <a:t>type of capital is reducible in the last analysis to economic capital” (Bourdieu, 1977/ 1997, p. 54). </a:t>
            </a:r>
            <a:endParaRPr dirty="0"/>
          </a:p>
          <a:p>
            <a:pPr lvl="0" indent="-457200" algn="l" rtl="0">
              <a:lnSpc>
                <a:spcPct val="90000"/>
              </a:lnSpc>
              <a:spcBef>
                <a:spcPts val="1000"/>
              </a:spcBef>
              <a:spcAft>
                <a:spcPts val="0"/>
              </a:spcAft>
              <a:buClr>
                <a:schemeClr val="lt1"/>
              </a:buClr>
              <a:buSzPts val="2200"/>
              <a:buFont typeface="+mj-lt"/>
              <a:buAutoNum type="arabicPeriod"/>
            </a:pPr>
            <a:r>
              <a:rPr lang="en-US" dirty="0" smtClean="0"/>
              <a:t>Unequal </a:t>
            </a:r>
            <a:r>
              <a:rPr lang="en-US" dirty="0"/>
              <a:t>distribution of capital – in all its forms – explain why societies are structurally stratified and not merely dependent on “simple games of chance… so that everything is not equally possible” (Bourdieu, 1977/ 1997, p. 46) for all members</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568" y="1508761"/>
            <a:ext cx="9710928" cy="4462760"/>
          </a:xfrm>
          <a:prstGeom prst="rect">
            <a:avLst/>
          </a:prstGeom>
        </p:spPr>
        <p:txBody>
          <a:bodyPr wrap="square">
            <a:spAutoFit/>
          </a:bodyPr>
          <a:lstStyle/>
          <a:p>
            <a:r>
              <a:rPr lang="en-US" sz="3200" i="1" dirty="0">
                <a:solidFill>
                  <a:srgbClr val="FFFFFF"/>
                </a:solidFill>
                <a:latin typeface="Calibri" panose="020F0502020204030204" pitchFamily="34" charset="0"/>
              </a:rPr>
              <a:t>So in first year there was a physics paper that I wrote and it spoke </a:t>
            </a:r>
            <a:r>
              <a:rPr lang="en-US" sz="3200" i="1" dirty="0">
                <a:solidFill>
                  <a:srgbClr val="FFFFFF"/>
                </a:solidFill>
                <a:latin typeface="Century Gothic" panose="020B0502020202020204" pitchFamily="34" charset="0"/>
              </a:rPr>
              <a:t>about</a:t>
            </a:r>
            <a:r>
              <a:rPr lang="en-US" sz="3200" i="1" dirty="0">
                <a:solidFill>
                  <a:srgbClr val="FFFFFF"/>
                </a:solidFill>
                <a:latin typeface="Calibri" panose="020F0502020204030204" pitchFamily="34" charset="0"/>
              </a:rPr>
              <a:t> ping pong…but I never actually – and you had to sort of draw a sketch of how the ball has to travel and the thing is I didn’t know what a ping pong was [laughs]…For the life of me I didn’t know what ping pong was because those are not the games I grew up playing and all those sort of things” (</a:t>
            </a:r>
            <a:r>
              <a:rPr lang="en-US" sz="3200" i="1" dirty="0" err="1">
                <a:solidFill>
                  <a:srgbClr val="FFFFFF"/>
                </a:solidFill>
                <a:latin typeface="Calibri" panose="020F0502020204030204" pitchFamily="34" charset="0"/>
              </a:rPr>
              <a:t>Tothele</a:t>
            </a:r>
            <a:r>
              <a:rPr lang="en-US" sz="3200" i="1" dirty="0">
                <a:solidFill>
                  <a:srgbClr val="FFFFFF"/>
                </a:solidFill>
                <a:latin typeface="Calibri" panose="020F0502020204030204" pitchFamily="34" charset="0"/>
              </a:rPr>
              <a:t>, South Africa, Male, 23, Black, Humanities)</a:t>
            </a:r>
            <a:endParaRPr lang="en-US" sz="3200" dirty="0"/>
          </a:p>
          <a:p>
            <a:r>
              <a:rPr lang="en-US" dirty="0"/>
              <a:t/>
            </a:r>
            <a:br>
              <a:rPr lang="en-US" dirty="0"/>
            </a:br>
            <a:endParaRPr lang="en-ZA" dirty="0"/>
          </a:p>
        </p:txBody>
      </p:sp>
      <p:sp>
        <p:nvSpPr>
          <p:cNvPr id="3" name="TextBox 2"/>
          <p:cNvSpPr txBox="1"/>
          <p:nvPr/>
        </p:nvSpPr>
        <p:spPr>
          <a:xfrm>
            <a:off x="6739128" y="5788152"/>
            <a:ext cx="3593592" cy="307777"/>
          </a:xfrm>
          <a:prstGeom prst="rect">
            <a:avLst/>
          </a:prstGeom>
          <a:noFill/>
        </p:spPr>
        <p:txBody>
          <a:bodyPr wrap="square" rtlCol="0">
            <a:spAutoFit/>
          </a:bodyPr>
          <a:lstStyle/>
          <a:p>
            <a:r>
              <a:rPr lang="en-US" dirty="0" smtClean="0">
                <a:solidFill>
                  <a:schemeClr val="bg1"/>
                </a:solidFill>
              </a:rPr>
              <a:t>Moral Eyes. 2018. HSRC Press</a:t>
            </a:r>
            <a:endParaRPr lang="en-ZA" dirty="0">
              <a:solidFill>
                <a:schemeClr val="bg1"/>
              </a:solidFill>
            </a:endParaRPr>
          </a:p>
        </p:txBody>
      </p:sp>
    </p:spTree>
    <p:extLst>
      <p:ext uri="{BB962C8B-B14F-4D97-AF65-F5344CB8AC3E}">
        <p14:creationId xmlns:p14="http://schemas.microsoft.com/office/powerpoint/2010/main" val="2209964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a:t>SYMBOLIC CAPITAL (AND POWER) </a:t>
            </a:r>
            <a:endParaRPr/>
          </a:p>
        </p:txBody>
      </p:sp>
      <p:sp>
        <p:nvSpPr>
          <p:cNvPr id="186" name="Google Shape;186;p25"/>
          <p:cNvSpPr/>
          <p:nvPr/>
        </p:nvSpPr>
        <p:spPr>
          <a:xfrm>
            <a:off x="878305" y="1925053"/>
            <a:ext cx="10166683" cy="397031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1800"/>
              <a:buFont typeface="Century Gothic"/>
              <a:buAutoNum type="arabicPeriod"/>
            </a:pPr>
            <a:r>
              <a:rPr lang="en-US" sz="1800" dirty="0">
                <a:solidFill>
                  <a:schemeClr val="lt1"/>
                </a:solidFill>
                <a:latin typeface="Century Gothic"/>
                <a:ea typeface="Century Gothic"/>
                <a:cs typeface="Century Gothic"/>
                <a:sym typeface="Century Gothic"/>
              </a:rPr>
              <a:t> Individuals perceive one another primarily through the “status” which attaches to their practices </a:t>
            </a:r>
            <a:endParaRPr sz="1800" dirty="0">
              <a:solidFill>
                <a:schemeClr val="lt1"/>
              </a:solidFill>
              <a:latin typeface="Century Gothic"/>
              <a:ea typeface="Century Gothic"/>
              <a:cs typeface="Century Gothic"/>
              <a:sym typeface="Century Gothic"/>
            </a:endParaRPr>
          </a:p>
          <a:p>
            <a:pPr marL="457200" marR="0" lvl="0" indent="-342900" algn="l" rtl="0">
              <a:spcBef>
                <a:spcPts val="0"/>
              </a:spcBef>
              <a:spcAft>
                <a:spcPts val="0"/>
              </a:spcAft>
              <a:buClr>
                <a:schemeClr val="lt1"/>
              </a:buClr>
              <a:buSzPts val="1800"/>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en-US" sz="1800" dirty="0">
                <a:solidFill>
                  <a:schemeClr val="lt1"/>
                </a:solidFill>
                <a:latin typeface="Century Gothic"/>
                <a:ea typeface="Century Gothic"/>
                <a:cs typeface="Century Gothic"/>
                <a:sym typeface="Century Gothic"/>
              </a:rPr>
              <a:t>They misperceive the real basis of these practices: the economic and cultural capital that underlies the different habitus and therefore leads to the practice </a:t>
            </a:r>
            <a:endParaRPr dirty="0"/>
          </a:p>
          <a:p>
            <a:pPr marL="457200" marR="0" lvl="0" indent="-342900" algn="l" rtl="0">
              <a:spcBef>
                <a:spcPts val="0"/>
              </a:spcBef>
              <a:spcAft>
                <a:spcPts val="0"/>
              </a:spcAft>
              <a:buClr>
                <a:schemeClr val="lt1"/>
              </a:buClr>
              <a:buSzPts val="1800"/>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en-US" sz="1800" dirty="0">
                <a:solidFill>
                  <a:schemeClr val="lt1"/>
                </a:solidFill>
                <a:latin typeface="Century Gothic"/>
                <a:ea typeface="Century Gothic"/>
                <a:cs typeface="Century Gothic"/>
                <a:sym typeface="Century Gothic"/>
              </a:rPr>
              <a:t>These misperceptions of </a:t>
            </a:r>
            <a:r>
              <a:rPr lang="en-US" sz="1800" dirty="0" err="1">
                <a:solidFill>
                  <a:schemeClr val="lt1"/>
                </a:solidFill>
                <a:latin typeface="Century Gothic"/>
                <a:ea typeface="Century Gothic"/>
                <a:cs typeface="Century Gothic"/>
                <a:sym typeface="Century Gothic"/>
              </a:rPr>
              <a:t>honour</a:t>
            </a:r>
            <a:r>
              <a:rPr lang="en-US" sz="1800" dirty="0">
                <a:solidFill>
                  <a:schemeClr val="lt1"/>
                </a:solidFill>
                <a:latin typeface="Century Gothic"/>
                <a:ea typeface="Century Gothic"/>
                <a:cs typeface="Century Gothic"/>
                <a:sym typeface="Century Gothic"/>
              </a:rPr>
              <a:t> function as ‘symbolic capital’ (Bourdieu 1991, p. 238). </a:t>
            </a:r>
            <a:endParaRPr dirty="0"/>
          </a:p>
          <a:p>
            <a:pPr marL="457200" marR="0" lvl="0" indent="-342900" algn="l" rtl="0">
              <a:spcBef>
                <a:spcPts val="0"/>
              </a:spcBef>
              <a:spcAft>
                <a:spcPts val="0"/>
              </a:spcAft>
              <a:buClr>
                <a:schemeClr val="lt1"/>
              </a:buClr>
              <a:buSzPts val="1800"/>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en-US" sz="1800" dirty="0">
                <a:solidFill>
                  <a:schemeClr val="lt1"/>
                </a:solidFill>
                <a:latin typeface="Century Gothic"/>
                <a:ea typeface="Century Gothic"/>
                <a:cs typeface="Century Gothic"/>
                <a:sym typeface="Century Gothic"/>
              </a:rPr>
              <a:t>“[T]he very lifestyle of the holders of power contributes to the power that makes it possible, because its true conditions of possibility remain unrecognized” (Bourdieu, 1990a, p. 139). </a:t>
            </a:r>
            <a:endParaRPr dirty="0"/>
          </a:p>
          <a:p>
            <a:pPr marL="457200" marR="0" lvl="0" indent="-342900" algn="l" rtl="0">
              <a:spcBef>
                <a:spcPts val="0"/>
              </a:spcBef>
              <a:spcAft>
                <a:spcPts val="0"/>
              </a:spcAft>
              <a:buClr>
                <a:schemeClr val="lt1"/>
              </a:buClr>
              <a:buSzPts val="1800"/>
              <a:buFont typeface="+mj-lt"/>
              <a:buAutoNum type="arabicPeriod"/>
            </a:pPr>
            <a:endParaRPr sz="1800" dirty="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en-US" sz="1800" dirty="0">
                <a:solidFill>
                  <a:schemeClr val="lt1"/>
                </a:solidFill>
                <a:latin typeface="Century Gothic"/>
                <a:ea typeface="Century Gothic"/>
                <a:cs typeface="Century Gothic"/>
                <a:sym typeface="Century Gothic"/>
              </a:rPr>
              <a:t> This misperception of social space—which characterizes both the dominant and the dominated, albeit to the advantage of the latter—is also “symbolic violence.” </a:t>
            </a:r>
            <a:endParaRPr sz="1800" dirty="0">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600"/>
              <a:buFont typeface="Century Gothic"/>
              <a:buNone/>
            </a:pPr>
            <a:r>
              <a:rPr lang="en-US" sz="3600"/>
              <a:t>CAPITALS AND THE REPRODUCTION OF CLASS THROUGH EDUCATION</a:t>
            </a:r>
            <a:endParaRPr sz="3600"/>
          </a:p>
        </p:txBody>
      </p:sp>
      <p:sp>
        <p:nvSpPr>
          <p:cNvPr id="192" name="Google Shape;192;p2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342900">
              <a:spcBef>
                <a:spcPts val="0"/>
              </a:spcBef>
              <a:buSzPts val="2035"/>
            </a:pPr>
            <a:r>
              <a:rPr lang="en-US" sz="2035" dirty="0"/>
              <a:t>Social and cultural capital is accumulated over time and “cannot be transmitted instantaneously . . . by gift or bequest, purchase or exchange” (Bourdieu, 1977/1997, p. 48), but by “</a:t>
            </a:r>
            <a:r>
              <a:rPr lang="en-US" sz="2035" dirty="0" err="1"/>
              <a:t>presuppos</a:t>
            </a:r>
            <a:r>
              <a:rPr lang="en-US" sz="2035" dirty="0"/>
              <a:t>[</a:t>
            </a:r>
            <a:r>
              <a:rPr lang="en-US" sz="2035" dirty="0" err="1"/>
              <a:t>ing</a:t>
            </a:r>
            <a:r>
              <a:rPr lang="en-US" sz="2035" dirty="0"/>
              <a:t>] a specific labor, i.e. an apparently gratuitous expenditure of time, attention, care, concern” (ibid, p. 54). </a:t>
            </a:r>
            <a:endParaRPr lang="en-US" sz="2035" dirty="0" smtClean="0"/>
          </a:p>
          <a:p>
            <a:pPr marL="342900">
              <a:spcBef>
                <a:spcPts val="0"/>
              </a:spcBef>
              <a:buSzPts val="2035"/>
            </a:pPr>
            <a:endParaRPr sz="2035" dirty="0"/>
          </a:p>
          <a:p>
            <a:pPr marL="342900">
              <a:buSzPts val="2035"/>
            </a:pPr>
            <a:r>
              <a:rPr lang="en-US" sz="2035" dirty="0" smtClean="0"/>
              <a:t> </a:t>
            </a:r>
            <a:r>
              <a:rPr lang="en-US" sz="2035" dirty="0"/>
              <a:t>Cultural and social capital linked to the possession of economic capital – which in turn buys useable time – which can then be used to transfer networks and institutional knowledge, e.g. Mothers’ or teachers’ time. </a:t>
            </a:r>
            <a:endParaRPr lang="en-US" sz="2035" dirty="0" smtClean="0"/>
          </a:p>
          <a:p>
            <a:pPr marL="342900">
              <a:buSzPts val="2035"/>
            </a:pPr>
            <a:endParaRPr sz="2035" dirty="0"/>
          </a:p>
          <a:p>
            <a:pPr marL="342900">
              <a:buSzPts val="2035"/>
            </a:pPr>
            <a:r>
              <a:rPr lang="en-US" sz="2035" dirty="0" smtClean="0"/>
              <a:t>Families </a:t>
            </a:r>
            <a:r>
              <a:rPr lang="en-US" sz="2035" dirty="0"/>
              <a:t>who already have economic capital are therefore more able to purchase this usable time.</a:t>
            </a:r>
            <a:endParaRPr dirty="0"/>
          </a:p>
          <a:p>
            <a:pPr marL="228600" lvl="0" indent="-99377" algn="l" rtl="0">
              <a:lnSpc>
                <a:spcPct val="90000"/>
              </a:lnSpc>
              <a:spcBef>
                <a:spcPts val="1000"/>
              </a:spcBef>
              <a:spcAft>
                <a:spcPts val="0"/>
              </a:spcAft>
              <a:buClr>
                <a:schemeClr val="lt1"/>
              </a:buClr>
              <a:buSzPts val="2035"/>
              <a:buNone/>
            </a:pPr>
            <a:endParaRPr sz="2035"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2235</Words>
  <Application>Microsoft Office PowerPoint</Application>
  <PresentationFormat>Widescreen</PresentationFormat>
  <Paragraphs>197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Calibri</vt:lpstr>
      <vt:lpstr>Arial</vt:lpstr>
      <vt:lpstr>Vapor Trail</vt:lpstr>
      <vt:lpstr>Roy Bhaskar and Critical Realism</vt:lpstr>
      <vt:lpstr>BOURDIEU AND SYMBOLIC VIOLENCE </vt:lpstr>
      <vt:lpstr>PIERRE BOURDIEU BIOGRAPHY </vt:lpstr>
      <vt:lpstr>THEORY OF CAPITALS  </vt:lpstr>
      <vt:lpstr>PowerPoint Presentation</vt:lpstr>
      <vt:lpstr>CAPITALS</vt:lpstr>
      <vt:lpstr>PowerPoint Presentation</vt:lpstr>
      <vt:lpstr>SYMBOLIC CAPITAL (AND POWER) </vt:lpstr>
      <vt:lpstr>CAPITALS AND THE REPRODUCTION OF CLASS THROUGH EDUCATION</vt:lpstr>
      <vt:lpstr>PowerPoint Presentation</vt:lpstr>
      <vt:lpstr>Part 2: The Quiet Violence of Dreams Sharlene Swartz , James Hamilton Harding and Ariane De Lannoy (2012) </vt:lpstr>
      <vt:lpstr>Structural vs Symbolic Violence </vt:lpstr>
      <vt:lpstr>‘’Wounded Attachments’’ Poverty – how does it affect you?</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BOURDIEU AND SYMBOLIC VIOLENCE</dc:title>
  <dc:creator>Jessica Breakey</dc:creator>
  <cp:lastModifiedBy>Jessica Breakey</cp:lastModifiedBy>
  <cp:revision>23</cp:revision>
  <dcterms:modified xsi:type="dcterms:W3CDTF">2019-03-04T05:38:44Z</dcterms:modified>
</cp:coreProperties>
</file>