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4"/>
    <p:sldMasterId id="2147483648" r:id="rId5"/>
  </p:sldMasterIdLst>
  <p:notesMasterIdLst>
    <p:notesMasterId r:id="rId13"/>
  </p:notesMasterIdLst>
  <p:handoutMasterIdLst>
    <p:handoutMasterId r:id="rId14"/>
  </p:handoutMasterIdLst>
  <p:sldIdLst>
    <p:sldId id="289" r:id="rId6"/>
    <p:sldId id="277" r:id="rId7"/>
    <p:sldId id="287" r:id="rId8"/>
    <p:sldId id="284" r:id="rId9"/>
    <p:sldId id="288" r:id="rId10"/>
    <p:sldId id="294" r:id="rId11"/>
    <p:sldId id="295"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snapToObjects="1">
      <p:cViewPr varScale="1">
        <p:scale>
          <a:sx n="82" d="100"/>
          <a:sy n="82" d="100"/>
        </p:scale>
        <p:origin x="652" y="5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6481A-1DA1-4A08-9550-9A3F9F16C43B}" type="datetimeFigureOut">
              <a:rPr lang="en-US" smtClean="0"/>
              <a:t>6/16/2015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11606-541F-4638-B5D0-95357E387D6A}" type="slidenum">
              <a:rPr lang="en-US" smtClean="0"/>
              <a:t>‹#›</a:t>
            </a:fld>
            <a:endParaRPr lang="en-US"/>
          </a:p>
        </p:txBody>
      </p:sp>
    </p:spTree>
    <p:extLst>
      <p:ext uri="{BB962C8B-B14F-4D97-AF65-F5344CB8AC3E}">
        <p14:creationId xmlns:p14="http://schemas.microsoft.com/office/powerpoint/2010/main" val="1031634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BABE-C15A-4A1C-842B-47089B73261D}"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B3C1-7210-4BBA-8BEE-65946952674C}" type="slidenum">
              <a:rPr lang="en-US" smtClean="0"/>
              <a:t>‹#›</a:t>
            </a:fld>
            <a:endParaRPr lang="en-US"/>
          </a:p>
        </p:txBody>
      </p:sp>
    </p:spTree>
    <p:extLst>
      <p:ext uri="{BB962C8B-B14F-4D97-AF65-F5344CB8AC3E}">
        <p14:creationId xmlns:p14="http://schemas.microsoft.com/office/powerpoint/2010/main" val="132732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1</a:t>
            </a:fld>
            <a:endParaRPr lang="en-US"/>
          </a:p>
        </p:txBody>
      </p:sp>
    </p:spTree>
    <p:extLst>
      <p:ext uri="{BB962C8B-B14F-4D97-AF65-F5344CB8AC3E}">
        <p14:creationId xmlns:p14="http://schemas.microsoft.com/office/powerpoint/2010/main" val="290366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2</a:t>
            </a:fld>
            <a:endParaRPr lang="en-US"/>
          </a:p>
        </p:txBody>
      </p:sp>
    </p:spTree>
    <p:extLst>
      <p:ext uri="{BB962C8B-B14F-4D97-AF65-F5344CB8AC3E}">
        <p14:creationId xmlns:p14="http://schemas.microsoft.com/office/powerpoint/2010/main" val="154192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3</a:t>
            </a:fld>
            <a:endParaRPr lang="en-US"/>
          </a:p>
        </p:txBody>
      </p:sp>
    </p:spTree>
    <p:extLst>
      <p:ext uri="{BB962C8B-B14F-4D97-AF65-F5344CB8AC3E}">
        <p14:creationId xmlns:p14="http://schemas.microsoft.com/office/powerpoint/2010/main" val="1613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4</a:t>
            </a:fld>
            <a:endParaRPr lang="en-US"/>
          </a:p>
        </p:txBody>
      </p:sp>
    </p:spTree>
    <p:extLst>
      <p:ext uri="{BB962C8B-B14F-4D97-AF65-F5344CB8AC3E}">
        <p14:creationId xmlns:p14="http://schemas.microsoft.com/office/powerpoint/2010/main" val="349575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5</a:t>
            </a:fld>
            <a:endParaRPr lang="en-US"/>
          </a:p>
        </p:txBody>
      </p:sp>
    </p:spTree>
    <p:extLst>
      <p:ext uri="{BB962C8B-B14F-4D97-AF65-F5344CB8AC3E}">
        <p14:creationId xmlns:p14="http://schemas.microsoft.com/office/powerpoint/2010/main" val="100189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15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83805CB4-0253-4824-808B-6F135B79ADD8}" type="datetimeFigureOut">
              <a:rPr lang="en-US" smtClean="0"/>
              <a:t>6/16/2015</a:t>
            </a:fld>
            <a:endParaRPr 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285C31F9-F65E-4639-83A0-1AD32A120AF0}" type="slidenum">
              <a:rPr lang="en-US" smtClean="0"/>
              <a:t>‹#›</a:t>
            </a:fld>
            <a:endParaRPr lang="en-US"/>
          </a:p>
        </p:txBody>
      </p:sp>
    </p:spTree>
    <p:extLst>
      <p:ext uri="{BB962C8B-B14F-4D97-AF65-F5344CB8AC3E}">
        <p14:creationId xmlns:p14="http://schemas.microsoft.com/office/powerpoint/2010/main" val="399358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200" y="117076"/>
            <a:ext cx="8509000" cy="630215"/>
          </a:xfrm>
          <a:prstGeom prst="rect">
            <a:avLst/>
          </a:prstGeom>
        </p:spPr>
        <p:txBody>
          <a:bodyPr anchor="b" anchorCtr="0">
            <a:normAutofit/>
          </a:bodyPr>
          <a:lstStyle>
            <a:lvl1pPr algn="l">
              <a:defRPr sz="3600" b="0" i="0">
                <a:latin typeface="Segoe UI" panose="020B0502040204020203" pitchFamily="34" charset="0"/>
                <a:cs typeface="Segoe UI" panose="020B0502040204020203" pitchFamily="34" charset="0"/>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200" y="986590"/>
            <a:ext cx="8509000" cy="3979110"/>
          </a:xfrm>
          <a:prstGeom prst="rect">
            <a:avLst/>
          </a:prstGeom>
        </p:spPr>
        <p:txBody>
          <a:bodyPr/>
          <a:lstStyle>
            <a:lvl1pPr marL="297656" indent="-297656">
              <a:spcBef>
                <a:spcPts val="1200"/>
              </a:spcBef>
              <a:buClr>
                <a:schemeClr val="bg1"/>
              </a:buClr>
              <a:buSzPct val="75000"/>
              <a:buFont typeface="Arial" panose="020B0604020202020204" pitchFamily="34" charset="0"/>
              <a:buChar char="•"/>
              <a:defRPr sz="2700" b="0" baseline="0">
                <a:solidFill>
                  <a:schemeClr val="bg1"/>
                </a:solidFill>
                <a:latin typeface="Segoe UI" panose="020B0502040204020203" pitchFamily="34" charset="0"/>
                <a:cs typeface="Segoe UI" panose="020B0502040204020203" pitchFamily="34" charset="0"/>
              </a:defRPr>
            </a:lvl1pPr>
            <a:lvl2pPr marL="742931" indent="-285743">
              <a:spcBef>
                <a:spcPts val="225"/>
              </a:spcBef>
              <a:spcAft>
                <a:spcPts val="225"/>
              </a:spcAft>
              <a:buClr>
                <a:schemeClr val="bg1"/>
              </a:buClr>
              <a:buSzPct val="75000"/>
              <a:buFont typeface="Segoe UI Semilight" panose="020B0402040204020203" pitchFamily="34" charset="0"/>
              <a:buChar char="−"/>
              <a:defRPr sz="2400">
                <a:solidFill>
                  <a:schemeClr val="bg1"/>
                </a:solidFill>
                <a:latin typeface="Segoe UI" panose="020B0502040204020203" pitchFamily="34" charset="0"/>
                <a:cs typeface="Segoe UI" panose="020B0502040204020203" pitchFamily="34" charset="0"/>
              </a:defRPr>
            </a:lvl2pPr>
            <a:lvl3pPr marL="1156097" indent="-227410">
              <a:spcBef>
                <a:spcPts val="150"/>
              </a:spcBef>
              <a:spcAft>
                <a:spcPts val="150"/>
              </a:spcAft>
              <a:buClr>
                <a:schemeClr val="bg1"/>
              </a:buClr>
              <a:buSzPct val="75000"/>
              <a:buFont typeface="Arial" panose="020B0604020202020204" pitchFamily="34" charset="0"/>
              <a:buChar char="•"/>
              <a:defRPr sz="1800">
                <a:solidFill>
                  <a:schemeClr val="bg1"/>
                </a:solidFill>
                <a:latin typeface="Segoe UI" panose="020B0502040204020203" pitchFamily="34" charset="0"/>
                <a:cs typeface="Segoe UI" panose="020B0502040204020203" pitchFamily="34" charset="0"/>
              </a:defRPr>
            </a:lvl3pPr>
            <a:lvl4pPr marL="1600160"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4pPr>
            <a:lvl5pPr marL="2057348"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jumpstar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700" y="4703877"/>
            <a:ext cx="1374942" cy="335406"/>
          </a:xfrm>
          <a:prstGeom prst="rect">
            <a:avLst/>
          </a:prstGeom>
        </p:spPr>
      </p:pic>
    </p:spTree>
    <p:extLst>
      <p:ext uri="{BB962C8B-B14F-4D97-AF65-F5344CB8AC3E}">
        <p14:creationId xmlns:p14="http://schemas.microsoft.com/office/powerpoint/2010/main" val="3207980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70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7377" t="16828" r="5229" b="16056"/>
          <a:stretch/>
        </p:blipFill>
        <p:spPr>
          <a:xfrm>
            <a:off x="179583" y="2113809"/>
            <a:ext cx="4203865" cy="1187532"/>
          </a:xfrm>
          <a:prstGeom prst="rect">
            <a:avLst/>
          </a:prstGeom>
        </p:spPr>
      </p:pic>
      <p:sp>
        <p:nvSpPr>
          <p:cNvPr id="4" name="TextBox 3"/>
          <p:cNvSpPr txBox="1"/>
          <p:nvPr userDrawn="1"/>
        </p:nvSpPr>
        <p:spPr>
          <a:xfrm>
            <a:off x="179583" y="4018963"/>
            <a:ext cx="7433999" cy="707886"/>
          </a:xfrm>
          <a:prstGeom prst="rect">
            <a:avLst/>
          </a:prstGeom>
          <a:noFill/>
        </p:spPr>
        <p:txBody>
          <a:bodyPr wrap="square" rtlCol="0">
            <a:spAutoFit/>
          </a:bodyPr>
          <a:lstStyle/>
          <a:p>
            <a:pPr algn="l"/>
            <a:r>
              <a:rPr lang="en-US" sz="800" dirty="0" smtClean="0">
                <a:solidFill>
                  <a:schemeClr val="bg1"/>
                </a:solidFill>
                <a:latin typeface="Segoe UI Semilight" panose="020B0402040204020203" pitchFamily="34" charset="0"/>
                <a:cs typeface="Segoe UI Semilight" panose="020B0402040204020203" pitchFamily="34" charset="0"/>
              </a:rPr>
              <a:t>© 2013 Microsoft Corporation. All rights reserved. Microsoft, Microsoft Windows 8, Windows Server 2012,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p>
          <a:p>
            <a:pPr algn="l"/>
            <a:r>
              <a:rPr lang="en-US" sz="800" dirty="0" smtClean="0">
                <a:solidFill>
                  <a:schemeClr val="bg1"/>
                </a:solidFill>
                <a:latin typeface="Segoe UI Semibold" panose="020B0702040204020203" pitchFamily="34" charset="0"/>
                <a:cs typeface="Segoe UI Semibold" panose="020B0702040204020203" pitchFamily="34" charset="0"/>
              </a:rPr>
              <a:t>MICROSOFT MAKES NO WARRANTIES, IMPLIED OR STATUTORY, AS TO THE INFORMATION IN THIS PRESENTATION.</a:t>
            </a:r>
            <a:endParaRPr lang="en-US" sz="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5054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7674" y="1597819"/>
            <a:ext cx="8113811" cy="1102519"/>
          </a:xfrm>
          <a:prstGeom prst="rect">
            <a:avLst/>
          </a:prstGeom>
        </p:spPr>
        <p:txBody>
          <a:bodyPr anchor="b" anchorCtr="0">
            <a:noAutofit/>
          </a:bodyPr>
          <a:lstStyle>
            <a:lvl1pPr algn="l">
              <a:defRPr sz="5400"/>
            </a:lvl1pPr>
          </a:lstStyle>
          <a:p>
            <a:r>
              <a:rPr lang="en-US" dirty="0" smtClean="0"/>
              <a:t>Presentation Title</a:t>
            </a:r>
            <a:endParaRPr lang="en-US" dirty="0"/>
          </a:p>
        </p:txBody>
      </p:sp>
      <p:sp>
        <p:nvSpPr>
          <p:cNvPr id="3" name="Subtitle 2"/>
          <p:cNvSpPr>
            <a:spLocks noGrp="1"/>
          </p:cNvSpPr>
          <p:nvPr>
            <p:ph type="subTitle" idx="1" hasCustomPrompt="1"/>
          </p:nvPr>
        </p:nvSpPr>
        <p:spPr>
          <a:xfrm>
            <a:off x="507675" y="2878463"/>
            <a:ext cx="6400800" cy="1705412"/>
          </a:xfrm>
          <a:prstGeom prst="rect">
            <a:avLst/>
          </a:prstGeom>
        </p:spPr>
        <p:txBody>
          <a:bodyPr>
            <a:normAutofit/>
          </a:bodyPr>
          <a:lstStyle>
            <a:lvl1pPr marL="0" indent="0" algn="l">
              <a:buNone/>
              <a:defRPr sz="2400" b="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199" y="39728"/>
            <a:ext cx="8425543" cy="78423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199" y="1168400"/>
            <a:ext cx="8425543" cy="3795486"/>
          </a:xfrm>
          <a:prstGeom prst="rect">
            <a:avLst/>
          </a:prstGeom>
        </p:spPr>
        <p:txBody>
          <a:bodyPr/>
          <a:lstStyle>
            <a:lvl1pPr marL="342900" indent="-342900">
              <a:spcBef>
                <a:spcPts val="1800"/>
              </a:spcBef>
              <a:buClr>
                <a:schemeClr val="bg1"/>
              </a:buClr>
              <a:buSzPct val="75000"/>
              <a:buFont typeface="Lucida Grande"/>
              <a:buChar char="▪"/>
              <a:defRPr sz="2400" baseline="0">
                <a:solidFill>
                  <a:schemeClr val="bg1"/>
                </a:solidFill>
              </a:defRPr>
            </a:lvl1pPr>
            <a:lvl2pPr marL="742950" indent="-285750">
              <a:spcBef>
                <a:spcPts val="200"/>
              </a:spcBef>
              <a:spcAft>
                <a:spcPts val="0"/>
              </a:spcAft>
              <a:buClr>
                <a:schemeClr val="bg1"/>
              </a:buClr>
              <a:buSzPct val="75000"/>
              <a:buFont typeface="Segoe UI" panose="020B0502040204020203" pitchFamily="34" charset="0"/>
              <a:buChar char="‒"/>
              <a:defRPr sz="2000">
                <a:solidFill>
                  <a:schemeClr val="accent3">
                    <a:lumMod val="20000"/>
                    <a:lumOff val="80000"/>
                  </a:schemeClr>
                </a:solidFill>
              </a:defRPr>
            </a:lvl2pPr>
            <a:lvl3pPr marL="1200150" indent="-285750">
              <a:spcBef>
                <a:spcPts val="0"/>
              </a:spcBef>
              <a:buClr>
                <a:schemeClr val="bg1"/>
              </a:buClr>
              <a:buSzPct val="75000"/>
              <a:buFont typeface="Arial" panose="020B0604020202020204" pitchFamily="34" charset="0"/>
              <a:buChar char="•"/>
              <a:defRPr sz="1800">
                <a:solidFill>
                  <a:schemeClr val="bg1"/>
                </a:solidFill>
              </a:defRPr>
            </a:lvl3pPr>
            <a:lvl4pPr marL="1600200" indent="-228600">
              <a:spcBef>
                <a:spcPts val="0"/>
              </a:spcBef>
              <a:buClr>
                <a:schemeClr val="bg1"/>
              </a:buClr>
              <a:buSzPct val="75000"/>
              <a:buFont typeface="Lucida Grande"/>
              <a:buChar char="▪"/>
              <a:defRPr sz="1600">
                <a:solidFill>
                  <a:schemeClr val="bg1"/>
                </a:solidFill>
              </a:defRPr>
            </a:lvl4pPr>
            <a:lvl5pPr marL="2057400" indent="-228600">
              <a:spcBef>
                <a:spcPts val="0"/>
              </a:spcBef>
              <a:buClr>
                <a:schemeClr val="bg1"/>
              </a:buClr>
              <a:buSzPct val="75000"/>
              <a:buFont typeface="Lucida Grande"/>
              <a:buChar char="▪"/>
              <a:defRPr sz="16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4037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63988" y="1260475"/>
            <a:ext cx="4036760"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3988" y="1879600"/>
            <a:ext cx="4036760" cy="2977408"/>
          </a:xfrm>
          <a:prstGeom prst="rect">
            <a:avLst/>
          </a:prstGeom>
        </p:spPr>
        <p:txBody>
          <a:bodyPr/>
          <a:lstStyle>
            <a:lvl1pPr>
              <a:defRPr sz="2400">
                <a:solidFill>
                  <a:schemeClr val="bg1"/>
                </a:solidFill>
              </a:defRPr>
            </a:lvl1pPr>
            <a:lvl2pPr>
              <a:spcBef>
                <a:spcPts val="200"/>
              </a:spcBef>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738255" y="1260475"/>
            <a:ext cx="4146823"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738255" y="1879600"/>
            <a:ext cx="4146823" cy="2977408"/>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199" y="39728"/>
            <a:ext cx="8425543" cy="91029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369475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7874163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7200" y="1152525"/>
            <a:ext cx="8425542" cy="3262313"/>
          </a:xfrm>
          <a:prstGeom prst="rect">
            <a:avLst/>
          </a:prstGeom>
        </p:spPr>
        <p:txBody>
          <a:bodyPr vert="horz"/>
          <a:lstStyle>
            <a:lvl1pPr marL="342900" indent="-342900">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530814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descr="jumpstart_logo_tagline.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62288" y="1876635"/>
            <a:ext cx="4002154" cy="1388648"/>
          </a:xfrm>
          <a:prstGeom prst="rect">
            <a:avLst/>
          </a:prstGeom>
        </p:spPr>
      </p:pic>
    </p:spTree>
    <p:extLst>
      <p:ext uri="{BB962C8B-B14F-4D97-AF65-F5344CB8AC3E}">
        <p14:creationId xmlns:p14="http://schemas.microsoft.com/office/powerpoint/2010/main" val="1230211589"/>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73" r:id="rId3"/>
    <p:sldLayoutId id="2147483655"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6" r:id="rId4"/>
    <p:sldLayoutId id="2147483654" r:id="rId5"/>
    <p:sldLayoutId id="2147483675"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4769" y="429828"/>
            <a:ext cx="7143750" cy="394788"/>
          </a:xfrm>
          <a:prstGeom prst="rect">
            <a:avLst/>
          </a:prstGeom>
        </p:spPr>
        <p:txBody>
          <a:bodyPr wrap="square">
            <a:spAutoFit/>
          </a:bodyPr>
          <a:lstStyle/>
          <a:p>
            <a:pPr algn="ctr">
              <a:lnSpc>
                <a:spcPts val="2250"/>
              </a:lnSpc>
            </a:pPr>
            <a:r>
              <a:rPr lang="en-US" sz="2400" b="1" dirty="0">
                <a:solidFill>
                  <a:schemeClr val="bg1"/>
                </a:solidFill>
              </a:rPr>
              <a:t>Building Websites with Python and Django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5" y="1143000"/>
            <a:ext cx="7143750" cy="2857500"/>
          </a:xfrm>
          <a:prstGeom prst="rect">
            <a:avLst/>
          </a:prstGeom>
        </p:spPr>
      </p:pic>
    </p:spTree>
    <p:extLst>
      <p:ext uri="{BB962C8B-B14F-4D97-AF65-F5344CB8AC3E}">
        <p14:creationId xmlns:p14="http://schemas.microsoft.com/office/powerpoint/2010/main" val="257435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p:txBody>
          <a:bodyPr>
            <a:normAutofit/>
          </a:bodyPr>
          <a:lstStyle/>
          <a:p>
            <a:r>
              <a:rPr lang="en-US" dirty="0" smtClean="0"/>
              <a:t>	 Join the MVA Community!</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Microsoft Virtual Academy—Free online training!</a:t>
            </a:r>
          </a:p>
          <a:p>
            <a:pPr lvl="1"/>
            <a:r>
              <a:rPr lang="en-US" dirty="0" smtClean="0"/>
              <a:t>Tailored for IT Pros and Developers </a:t>
            </a:r>
          </a:p>
          <a:p>
            <a:pPr lvl="1"/>
            <a:r>
              <a:rPr lang="en-US" dirty="0" smtClean="0"/>
              <a:t>Over 1M registered users</a:t>
            </a:r>
          </a:p>
          <a:p>
            <a:pPr marL="0" indent="0">
              <a:buNone/>
            </a:pPr>
            <a:r>
              <a:rPr lang="en-US" dirty="0" smtClean="0"/>
              <a:t>Earn while you learn! </a:t>
            </a:r>
          </a:p>
          <a:p>
            <a:pPr lvl="1"/>
            <a:r>
              <a:rPr lang="en-US" dirty="0" smtClean="0"/>
              <a:t>50 MVA Points for this event!</a:t>
            </a:r>
          </a:p>
          <a:p>
            <a:pPr lvl="1"/>
            <a:r>
              <a:rPr lang="en-US" dirty="0" smtClean="0"/>
              <a:t>Visit  </a:t>
            </a:r>
            <a:r>
              <a:rPr lang="en-US" b="1" dirty="0" smtClean="0">
                <a:solidFill>
                  <a:srgbClr val="00B0F0"/>
                </a:solidFill>
              </a:rPr>
              <a:t>http://aka.ms/MVA-Voucher </a:t>
            </a:r>
            <a:endParaRPr lang="en-US" b="1" dirty="0" smtClean="0">
              <a:ln>
                <a:solidFill>
                  <a:srgbClr val="00B0F0"/>
                </a:solidFill>
              </a:ln>
              <a:solidFill>
                <a:srgbClr val="00B0F0"/>
              </a:solidFill>
            </a:endParaRPr>
          </a:p>
          <a:p>
            <a:pPr lvl="1"/>
            <a:r>
              <a:rPr lang="en-US" dirty="0" smtClean="0"/>
              <a:t>Code: </a:t>
            </a:r>
            <a:r>
              <a:rPr lang="en-US" b="1" dirty="0" err="1" smtClean="0"/>
              <a:t>PythonDjango</a:t>
            </a:r>
            <a:r>
              <a:rPr lang="en-US" dirty="0" smtClean="0"/>
              <a:t> </a:t>
            </a:r>
            <a:r>
              <a:rPr lang="en-US" dirty="0" smtClean="0"/>
              <a:t>(</a:t>
            </a:r>
            <a:r>
              <a:rPr lang="en-US" dirty="0"/>
              <a:t>expires </a:t>
            </a:r>
            <a:r>
              <a:rPr lang="en-US" dirty="0" smtClean="0"/>
              <a:t>July 20, 2015)</a:t>
            </a:r>
            <a:endParaRPr lang="en-US" dirty="0"/>
          </a:p>
        </p:txBody>
      </p:sp>
      <p:pic>
        <p:nvPicPr>
          <p:cNvPr id="5" name="Picture 4"/>
          <p:cNvPicPr>
            <a:picLocks noChangeAspect="1"/>
          </p:cNvPicPr>
          <p:nvPr/>
        </p:nvPicPr>
        <p:blipFill>
          <a:blip r:embed="rId4"/>
          <a:stretch>
            <a:fillRect/>
          </a:stretch>
        </p:blipFill>
        <p:spPr>
          <a:xfrm>
            <a:off x="135066" y="141284"/>
            <a:ext cx="804319" cy="849316"/>
          </a:xfrm>
          <a:prstGeom prst="rect">
            <a:avLst/>
          </a:prstGeom>
        </p:spPr>
      </p:pic>
    </p:spTree>
    <p:extLst>
      <p:ext uri="{BB962C8B-B14F-4D97-AF65-F5344CB8AC3E}">
        <p14:creationId xmlns:p14="http://schemas.microsoft.com/office/powerpoint/2010/main" val="31607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7575946" y="4646798"/>
            <a:ext cx="1219199" cy="261207"/>
          </a:xfrm>
          <a:prstGeom prst="rect">
            <a:avLst/>
          </a:prstGeom>
        </p:spPr>
      </p:pic>
      <p:sp>
        <p:nvSpPr>
          <p:cNvPr id="3" name="Title 2"/>
          <p:cNvSpPr>
            <a:spLocks noGrp="1"/>
          </p:cNvSpPr>
          <p:nvPr>
            <p:ph type="title"/>
          </p:nvPr>
        </p:nvSpPr>
        <p:spPr/>
        <p:txBody>
          <a:bodyPr/>
          <a:lstStyle/>
          <a:p>
            <a:r>
              <a:rPr lang="en-US" dirty="0" smtClean="0"/>
              <a:t>Agenda  </a:t>
            </a:r>
            <a:endParaRPr lang="en-US" dirty="0"/>
          </a:p>
        </p:txBody>
      </p:sp>
      <p:sp>
        <p:nvSpPr>
          <p:cNvPr id="4" name="Text Placeholder 3"/>
          <p:cNvSpPr>
            <a:spLocks noGrp="1"/>
          </p:cNvSpPr>
          <p:nvPr>
            <p:ph type="body" sz="quarter" idx="10"/>
          </p:nvPr>
        </p:nvSpPr>
        <p:spPr>
          <a:xfrm>
            <a:off x="332531" y="1067546"/>
            <a:ext cx="8811469" cy="3579252"/>
          </a:xfrm>
        </p:spPr>
        <p:txBody>
          <a:bodyPr>
            <a:normAutofit/>
          </a:bodyPr>
          <a:lstStyle/>
          <a:p>
            <a:pPr marL="0" indent="0">
              <a:buNone/>
            </a:pPr>
            <a:r>
              <a:rPr lang="en-GB" sz="1600" dirty="0" smtClean="0"/>
              <a:t>9:00-10:00	| </a:t>
            </a:r>
            <a:r>
              <a:rPr lang="en-GB" sz="1600" dirty="0"/>
              <a:t>01 </a:t>
            </a:r>
            <a:r>
              <a:rPr lang="en-GB" sz="1600" dirty="0" smtClean="0"/>
              <a:t>|	</a:t>
            </a:r>
            <a:r>
              <a:rPr lang="en-US" sz="1600" dirty="0" smtClean="0"/>
              <a:t>Introducing Django</a:t>
            </a:r>
            <a:endParaRPr lang="en-US" sz="1600" dirty="0" smtClean="0"/>
          </a:p>
          <a:p>
            <a:pPr marL="0" indent="0">
              <a:buNone/>
            </a:pPr>
            <a:r>
              <a:rPr lang="en-GB" sz="1600" dirty="0" smtClean="0"/>
              <a:t>10:00-11:00	| </a:t>
            </a:r>
            <a:r>
              <a:rPr lang="en-GB" sz="1600" dirty="0"/>
              <a:t>02 </a:t>
            </a:r>
            <a:r>
              <a:rPr lang="en-GB" sz="1600" dirty="0" smtClean="0"/>
              <a:t>|	</a:t>
            </a:r>
            <a:r>
              <a:rPr lang="en-US" sz="1600" dirty="0" smtClean="0"/>
              <a:t>Building models and databases</a:t>
            </a:r>
            <a:endParaRPr lang="en-US" sz="1600" dirty="0" smtClean="0"/>
          </a:p>
          <a:p>
            <a:pPr marL="0" indent="0">
              <a:buNone/>
            </a:pPr>
            <a:r>
              <a:rPr lang="en-US" sz="1600" dirty="0" smtClean="0"/>
              <a:t>11:00-12:00	| 03 | </a:t>
            </a:r>
            <a:r>
              <a:rPr lang="en-US" sz="1600" dirty="0" smtClean="0"/>
              <a:t>Querying data</a:t>
            </a:r>
            <a:endParaRPr lang="en-US" sz="1600" dirty="0" smtClean="0"/>
          </a:p>
          <a:p>
            <a:pPr marL="0" indent="0">
              <a:buNone/>
            </a:pPr>
            <a:r>
              <a:rPr lang="en-US" sz="1600" dirty="0" smtClean="0"/>
              <a:t>12:00-1:00	|      | Meal break</a:t>
            </a:r>
          </a:p>
          <a:p>
            <a:pPr marL="0" indent="0">
              <a:buNone/>
            </a:pPr>
            <a:r>
              <a:rPr lang="en-US" sz="1600" dirty="0" smtClean="0"/>
              <a:t>1:00-2:00		| 04 | </a:t>
            </a:r>
            <a:r>
              <a:rPr lang="en-US" sz="1600" dirty="0" smtClean="0"/>
              <a:t>URLs and routing</a:t>
            </a:r>
            <a:endParaRPr lang="en-US" sz="1600" dirty="0" smtClean="0"/>
          </a:p>
          <a:p>
            <a:pPr marL="0" indent="0">
              <a:buNone/>
            </a:pPr>
            <a:r>
              <a:rPr lang="en-US" sz="1600" dirty="0" smtClean="0"/>
              <a:t>2:00-3:00		| 05 | </a:t>
            </a:r>
            <a:r>
              <a:rPr lang="en-US" sz="1600" dirty="0" smtClean="0"/>
              <a:t>Views and forms</a:t>
            </a:r>
          </a:p>
          <a:p>
            <a:pPr marL="0" indent="0">
              <a:buNone/>
            </a:pPr>
            <a:r>
              <a:rPr lang="en-US" sz="1600" dirty="0" smtClean="0"/>
              <a:t>3:00-4:00		| 06 | Deployment and next steps</a:t>
            </a:r>
            <a:endParaRPr lang="en-US" sz="1600" dirty="0" smtClean="0"/>
          </a:p>
        </p:txBody>
      </p:sp>
    </p:spTree>
    <p:extLst>
      <p:ext uri="{BB962C8B-B14F-4D97-AF65-F5344CB8AC3E}">
        <p14:creationId xmlns:p14="http://schemas.microsoft.com/office/powerpoint/2010/main" val="1181311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188086" y="1477311"/>
            <a:ext cx="5400000" cy="252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Sanjay </a:t>
            </a:r>
            <a:r>
              <a:rPr lang="en-US" sz="3000" b="1" dirty="0" err="1" smtClean="0">
                <a:solidFill>
                  <a:srgbClr val="002060"/>
                </a:solidFill>
                <a:latin typeface="Segoe UI Light" panose="020B0502040204020203" pitchFamily="34" charset="0"/>
                <a:cs typeface="Segoe UI Light" panose="020B0502040204020203" pitchFamily="34" charset="0"/>
              </a:rPr>
              <a:t>Soni</a:t>
            </a:r>
            <a:endParaRPr lang="en-US" sz="30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Microsoft Senior Product manager</a:t>
            </a:r>
            <a:endParaRPr lang="en-US" sz="1200" dirty="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      @SQLBI101</a:t>
            </a:r>
          </a:p>
          <a:p>
            <a:endParaRPr lang="en-US" sz="1200" dirty="0">
              <a:solidFill>
                <a:srgbClr val="002060"/>
              </a:solidFill>
              <a:latin typeface="Segoe UI Light" panose="020B0502040204020203" pitchFamily="34" charset="0"/>
              <a:cs typeface="Segoe UI Light" panose="020B0502040204020203" pitchFamily="34" charset="0"/>
            </a:endParaRPr>
          </a:p>
          <a:p>
            <a:pPr>
              <a:spcAft>
                <a:spcPts val="450"/>
              </a:spcAft>
            </a:pPr>
            <a:r>
              <a:rPr lang="en-US" sz="1200" dirty="0">
                <a:solidFill>
                  <a:srgbClr val="002060"/>
                </a:solidFill>
                <a:latin typeface="Segoe UI Light" panose="020B0502040204020203" pitchFamily="34" charset="0"/>
                <a:cs typeface="Segoe UI Light" panose="020B0502040204020203" pitchFamily="34" charset="0"/>
              </a:rPr>
              <a:t>Sanjay </a:t>
            </a:r>
            <a:r>
              <a:rPr lang="en-US" sz="1200" dirty="0" err="1">
                <a:solidFill>
                  <a:srgbClr val="002060"/>
                </a:solidFill>
                <a:latin typeface="Segoe UI Light" panose="020B0502040204020203" pitchFamily="34" charset="0"/>
                <a:cs typeface="Segoe UI Light" panose="020B0502040204020203" pitchFamily="34" charset="0"/>
              </a:rPr>
              <a:t>Soni</a:t>
            </a:r>
            <a:r>
              <a:rPr lang="en-US" sz="1200" dirty="0">
                <a:solidFill>
                  <a:srgbClr val="002060"/>
                </a:solidFill>
                <a:latin typeface="Segoe UI Light" panose="020B0502040204020203" pitchFamily="34" charset="0"/>
                <a:cs typeface="Segoe UI Light" panose="020B0502040204020203" pitchFamily="34" charset="0"/>
              </a:rPr>
              <a:t> is a Senior Technical Product Marketing Manager on the SQL Server Business Intelligence (BI) and Data Warehousing Marketing team at Microsoft. His previous Microsoft roles include Business Intelligence Evangelist, responsible for enabling self-service BI to more than 40,000 users at Microsoft. Sanjay is known for his passion and enthusiasm and for driving structure and delivering results for BI and data warehouse customers for 15 years. </a:t>
            </a:r>
            <a:endParaRPr lang="en-US" sz="1200" spc="-38" dirty="0">
              <a:solidFill>
                <a:srgbClr val="00206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64331" y="273844"/>
            <a:ext cx="7886700" cy="994172"/>
          </a:xfrm>
        </p:spPr>
        <p:txBody>
          <a:bodyPr/>
          <a:lstStyle/>
          <a:p>
            <a:pPr algn="l"/>
            <a:r>
              <a:rPr lang="en-US" dirty="0" smtClean="0">
                <a:solidFill>
                  <a:srgbClr val="00B0F0"/>
                </a:solidFill>
                <a:latin typeface="Segoe UI Light" panose="020B0502040204020203" pitchFamily="34" charset="0"/>
                <a:cs typeface="Segoe UI Light" panose="020B0502040204020203" pitchFamily="34" charset="0"/>
              </a:rPr>
              <a:t>Get to know today’s presenters</a:t>
            </a:r>
            <a:endParaRPr lang="en-US"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92" y="2225340"/>
            <a:ext cx="190476" cy="1904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535" y="2371608"/>
            <a:ext cx="190476" cy="190476"/>
          </a:xfrm>
          <a:prstGeom prst="rect">
            <a:avLst/>
          </a:prstGeom>
        </p:spPr>
      </p:pic>
      <p:sp>
        <p:nvSpPr>
          <p:cNvPr id="7" name="Rectangle 6"/>
          <p:cNvSpPr/>
          <p:nvPr/>
        </p:nvSpPr>
        <p:spPr bwMode="auto">
          <a:xfrm>
            <a:off x="3179860" y="1477310"/>
            <a:ext cx="5400000" cy="24759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Susan Ibach</a:t>
            </a:r>
            <a:endParaRPr lang="en-US" sz="3000" b="1"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Senior Technical </a:t>
            </a:r>
            <a:r>
              <a:rPr lang="en-US" sz="1200" dirty="0" smtClean="0">
                <a:solidFill>
                  <a:srgbClr val="002060"/>
                </a:solidFill>
                <a:latin typeface="Segoe UI Light" panose="020B0502040204020203" pitchFamily="34" charset="0"/>
                <a:cs typeface="Segoe UI Light" panose="020B0502040204020203" pitchFamily="34" charset="0"/>
              </a:rPr>
              <a:t>Evangelist</a:t>
            </a:r>
          </a:p>
          <a:p>
            <a:endParaRPr lang="en-US" sz="800" dirty="0" smtClean="0">
              <a:solidFill>
                <a:srgbClr val="002060"/>
              </a:solidFill>
              <a:latin typeface="Segoe UI Light" panose="020B0502040204020203" pitchFamily="34" charset="0"/>
              <a:cs typeface="Segoe UI Light" panose="020B0502040204020203" pitchFamily="34" charset="0"/>
            </a:endParaRPr>
          </a:p>
          <a:p>
            <a:r>
              <a:rPr lang="en-US" sz="1200" dirty="0">
                <a:solidFill>
                  <a:srgbClr val="002060"/>
                </a:solidFill>
                <a:latin typeface="Segoe UI Light" panose="020B0502040204020203" pitchFamily="34" charset="0"/>
                <a:cs typeface="Segoe UI Light" panose="020B0502040204020203" pitchFamily="34" charset="0"/>
              </a:rPr>
              <a:t>      </a:t>
            </a:r>
            <a:r>
              <a:rPr lang="en-US" sz="1200" dirty="0" smtClean="0">
                <a:solidFill>
                  <a:srgbClr val="002060"/>
                </a:solidFill>
                <a:latin typeface="Segoe UI Light" panose="020B0502040204020203" pitchFamily="34" charset="0"/>
                <a:cs typeface="Segoe UI Light" panose="020B0502040204020203" pitchFamily="34" charset="0"/>
              </a:rPr>
              <a:t>@</a:t>
            </a:r>
            <a:r>
              <a:rPr lang="en-US" sz="1200" dirty="0" err="1" smtClean="0">
                <a:solidFill>
                  <a:srgbClr val="002060"/>
                </a:solidFill>
                <a:latin typeface="Segoe UI Light" panose="020B0502040204020203" pitchFamily="34" charset="0"/>
                <a:cs typeface="Segoe UI Light" panose="020B0502040204020203" pitchFamily="34" charset="0"/>
              </a:rPr>
              <a:t>hockeygeekgirl</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100" dirty="0">
              <a:solidFill>
                <a:srgbClr val="002060"/>
              </a:solidFill>
              <a:latin typeface="Segoe UI Light" panose="020B0502040204020203" pitchFamily="34" charset="0"/>
              <a:cs typeface="Segoe UI Light" panose="020B0502040204020203" pitchFamily="34" charset="0"/>
            </a:endParaRPr>
          </a:p>
          <a:p>
            <a:r>
              <a:rPr lang="en-US" sz="1100" dirty="0">
                <a:solidFill>
                  <a:srgbClr val="002060"/>
                </a:solidFill>
                <a:latin typeface="Segoe UI Light" panose="020B0502040204020203" pitchFamily="34" charset="0"/>
                <a:cs typeface="Segoe UI Light" panose="020B0502040204020203" pitchFamily="34" charset="0"/>
              </a:rPr>
              <a:t>Susan Ibach is a self-professed geek and hockey nut. She is currently working as a Technical Evangelist for Microsoft Canada. This means she gets to share her geeky jokes with tech enthusiasts across the country! She taught computer programming and databases for more than 10 years and was known for her high-energy presentations. In her current role, she continues to introduce new technologies to fellow developers to help them on their projects and in their careers.</a:t>
            </a:r>
            <a:endParaRPr lang="en-GB" sz="1100" dirty="0">
              <a:solidFill>
                <a:srgbClr val="002060"/>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015" y="2350313"/>
            <a:ext cx="190476" cy="19047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4880" y="1477310"/>
            <a:ext cx="2086753" cy="2541073"/>
          </a:xfrm>
          <a:prstGeom prst="rect">
            <a:avLst/>
          </a:prstGeom>
        </p:spPr>
      </p:pic>
    </p:spTree>
    <p:extLst>
      <p:ext uri="{BB962C8B-B14F-4D97-AF65-F5344CB8AC3E}">
        <p14:creationId xmlns:p14="http://schemas.microsoft.com/office/powerpoint/2010/main" val="5238272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188086" y="1477311"/>
            <a:ext cx="5400000" cy="252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Sanjay </a:t>
            </a:r>
            <a:r>
              <a:rPr lang="en-US" sz="3000" b="1" dirty="0" err="1" smtClean="0">
                <a:solidFill>
                  <a:srgbClr val="002060"/>
                </a:solidFill>
                <a:latin typeface="Segoe UI Light" panose="020B0502040204020203" pitchFamily="34" charset="0"/>
                <a:cs typeface="Segoe UI Light" panose="020B0502040204020203" pitchFamily="34" charset="0"/>
              </a:rPr>
              <a:t>Soni</a:t>
            </a:r>
            <a:endParaRPr lang="en-US" sz="30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Microsoft Senior Product manager</a:t>
            </a:r>
            <a:endParaRPr lang="en-US" sz="1200" dirty="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      @SQLBI101</a:t>
            </a:r>
          </a:p>
          <a:p>
            <a:endParaRPr lang="en-US" sz="1200" dirty="0">
              <a:solidFill>
                <a:srgbClr val="002060"/>
              </a:solidFill>
              <a:latin typeface="Segoe UI Light" panose="020B0502040204020203" pitchFamily="34" charset="0"/>
              <a:cs typeface="Segoe UI Light" panose="020B0502040204020203" pitchFamily="34" charset="0"/>
            </a:endParaRPr>
          </a:p>
          <a:p>
            <a:pPr>
              <a:spcAft>
                <a:spcPts val="450"/>
              </a:spcAft>
            </a:pPr>
            <a:r>
              <a:rPr lang="en-US" sz="1200" dirty="0">
                <a:solidFill>
                  <a:srgbClr val="002060"/>
                </a:solidFill>
                <a:latin typeface="Segoe UI Light" panose="020B0502040204020203" pitchFamily="34" charset="0"/>
                <a:cs typeface="Segoe UI Light" panose="020B0502040204020203" pitchFamily="34" charset="0"/>
              </a:rPr>
              <a:t>Sanjay </a:t>
            </a:r>
            <a:r>
              <a:rPr lang="en-US" sz="1200" dirty="0" err="1">
                <a:solidFill>
                  <a:srgbClr val="002060"/>
                </a:solidFill>
                <a:latin typeface="Segoe UI Light" panose="020B0502040204020203" pitchFamily="34" charset="0"/>
                <a:cs typeface="Segoe UI Light" panose="020B0502040204020203" pitchFamily="34" charset="0"/>
              </a:rPr>
              <a:t>Soni</a:t>
            </a:r>
            <a:r>
              <a:rPr lang="en-US" sz="1200" dirty="0">
                <a:solidFill>
                  <a:srgbClr val="002060"/>
                </a:solidFill>
                <a:latin typeface="Segoe UI Light" panose="020B0502040204020203" pitchFamily="34" charset="0"/>
                <a:cs typeface="Segoe UI Light" panose="020B0502040204020203" pitchFamily="34" charset="0"/>
              </a:rPr>
              <a:t> is a Senior Technical Product Marketing Manager on the SQL Server Business Intelligence (BI) and Data Warehousing Marketing team at Microsoft. His previous Microsoft roles include Business Intelligence Evangelist, responsible for enabling self-service BI to more than 40,000 users at Microsoft. Sanjay is known for his passion and enthusiasm and for driving structure and delivering results for BI and data warehouse customers for 15 years. </a:t>
            </a:r>
            <a:endParaRPr lang="en-US" sz="1200" spc="-38" dirty="0">
              <a:solidFill>
                <a:srgbClr val="00206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64331" y="273844"/>
            <a:ext cx="7886700" cy="994172"/>
          </a:xfrm>
        </p:spPr>
        <p:txBody>
          <a:bodyPr/>
          <a:lstStyle/>
          <a:p>
            <a:pPr algn="l"/>
            <a:r>
              <a:rPr lang="en-US" dirty="0" smtClean="0">
                <a:solidFill>
                  <a:srgbClr val="00B0F0"/>
                </a:solidFill>
                <a:latin typeface="Segoe UI Light" panose="020B0502040204020203" pitchFamily="34" charset="0"/>
                <a:cs typeface="Segoe UI Light" panose="020B0502040204020203" pitchFamily="34" charset="0"/>
              </a:rPr>
              <a:t>Get to know today’s presenters</a:t>
            </a:r>
            <a:endParaRPr lang="en-US"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92" y="2225340"/>
            <a:ext cx="190476" cy="1904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535" y="2371608"/>
            <a:ext cx="190476" cy="190476"/>
          </a:xfrm>
          <a:prstGeom prst="rect">
            <a:avLst/>
          </a:prstGeom>
        </p:spPr>
      </p:pic>
      <p:sp>
        <p:nvSpPr>
          <p:cNvPr id="7" name="Rectangle 6"/>
          <p:cNvSpPr/>
          <p:nvPr/>
        </p:nvSpPr>
        <p:spPr bwMode="auto">
          <a:xfrm>
            <a:off x="3179860" y="1477310"/>
            <a:ext cx="5400000" cy="24759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Christopher Harrison</a:t>
            </a:r>
            <a:endParaRPr lang="en-US" sz="3000" b="1"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Senior Content Developer</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800" dirty="0" smtClean="0">
              <a:solidFill>
                <a:srgbClr val="002060"/>
              </a:solidFill>
              <a:latin typeface="Segoe UI Light" panose="020B0502040204020203" pitchFamily="34" charset="0"/>
              <a:cs typeface="Segoe UI Light" panose="020B0502040204020203" pitchFamily="34" charset="0"/>
            </a:endParaRPr>
          </a:p>
          <a:p>
            <a:r>
              <a:rPr lang="en-US" sz="1200" dirty="0">
                <a:solidFill>
                  <a:srgbClr val="002060"/>
                </a:solidFill>
                <a:latin typeface="Segoe UI Light" panose="020B0502040204020203" pitchFamily="34" charset="0"/>
                <a:cs typeface="Segoe UI Light" panose="020B0502040204020203" pitchFamily="34" charset="0"/>
              </a:rPr>
              <a:t>      </a:t>
            </a:r>
            <a:r>
              <a:rPr lang="en-US" sz="1200" dirty="0" smtClean="0">
                <a:solidFill>
                  <a:srgbClr val="002060"/>
                </a:solidFill>
                <a:latin typeface="Segoe UI Light" panose="020B0502040204020203" pitchFamily="34" charset="0"/>
                <a:cs typeface="Segoe UI Light" panose="020B0502040204020203" pitchFamily="34" charset="0"/>
              </a:rPr>
              <a:t>@</a:t>
            </a:r>
            <a:r>
              <a:rPr lang="en-US" sz="1200" dirty="0" err="1" smtClean="0">
                <a:solidFill>
                  <a:srgbClr val="002060"/>
                </a:solidFill>
                <a:latin typeface="Segoe UI Light" panose="020B0502040204020203" pitchFamily="34" charset="0"/>
                <a:cs typeface="Segoe UI Light" panose="020B0502040204020203" pitchFamily="34" charset="0"/>
              </a:rPr>
              <a:t>geektrainer</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100" dirty="0">
              <a:solidFill>
                <a:schemeClr val="tx1"/>
              </a:solidFill>
              <a:latin typeface="Segoe UI Light" panose="020B0502040204020203" pitchFamily="34" charset="0"/>
              <a:cs typeface="Segoe UI Light" panose="020B0502040204020203" pitchFamily="34" charset="0"/>
            </a:endParaRPr>
          </a:p>
          <a:p>
            <a:r>
              <a:rPr lang="en-US" sz="1100" dirty="0">
                <a:solidFill>
                  <a:schemeClr val="tx1"/>
                </a:solidFill>
                <a:latin typeface="Segoe UI Light" panose="020B0502040204020203" pitchFamily="34" charset="0"/>
                <a:cs typeface="Segoe UI Light" panose="020B0502040204020203" pitchFamily="34" charset="0"/>
              </a:rPr>
              <a:t>Christopher Harrison is a self-proclaimed geek with a passion for development and educating others. He got his first introduction to technology when his father brought home a VIC-20, graduated to a Commodore 64, and kept growing from there. Christopher parlayed that into a long career as a Microsoft Certified Trainer (MCT), with a focus on .NET development, SharePoint, and SQL Server. When offered the opportunity to become a Content Developer at Microsoft, he just couldn't resist and he made the jump.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015" y="2350313"/>
            <a:ext cx="190476" cy="19047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25" y="1477310"/>
            <a:ext cx="2506161" cy="2506161"/>
          </a:xfrm>
          <a:prstGeom prst="rect">
            <a:avLst/>
          </a:prstGeom>
        </p:spPr>
      </p:pic>
    </p:spTree>
    <p:extLst>
      <p:ext uri="{BB962C8B-B14F-4D97-AF65-F5344CB8AC3E}">
        <p14:creationId xmlns:p14="http://schemas.microsoft.com/office/powerpoint/2010/main" val="24789390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68" y="1412833"/>
            <a:ext cx="2695575" cy="1371600"/>
          </a:xfrm>
          <a:prstGeom prst="rect">
            <a:avLst/>
          </a:prstGeom>
        </p:spPr>
      </p:pic>
      <p:sp>
        <p:nvSpPr>
          <p:cNvPr id="5" name="Title 4"/>
          <p:cNvSpPr>
            <a:spLocks noGrp="1"/>
          </p:cNvSpPr>
          <p:nvPr>
            <p:ph type="title"/>
          </p:nvPr>
        </p:nvSpPr>
        <p:spPr/>
        <p:txBody>
          <a:bodyPr>
            <a:normAutofit/>
          </a:bodyPr>
          <a:lstStyle/>
          <a:p>
            <a:r>
              <a:rPr lang="en-CA" dirty="0" smtClean="0"/>
              <a:t>Are you an entrepreneur?</a:t>
            </a:r>
            <a:endParaRPr lang="en-US" dirty="0"/>
          </a:p>
        </p:txBody>
      </p:sp>
      <p:sp>
        <p:nvSpPr>
          <p:cNvPr id="7" name="TextBox 6"/>
          <p:cNvSpPr txBox="1"/>
          <p:nvPr/>
        </p:nvSpPr>
        <p:spPr>
          <a:xfrm>
            <a:off x="813790" y="3196492"/>
            <a:ext cx="6821841" cy="1477328"/>
          </a:xfrm>
          <a:prstGeom prst="rect">
            <a:avLst/>
          </a:prstGeom>
          <a:noFill/>
        </p:spPr>
        <p:txBody>
          <a:bodyPr wrap="square" rtlCol="0">
            <a:spAutoFit/>
          </a:bodyPr>
          <a:lstStyle/>
          <a:p>
            <a:pPr defTabSz="457189"/>
            <a:r>
              <a:rPr lang="en-CA" dirty="0">
                <a:solidFill>
                  <a:prstClr val="white"/>
                </a:solidFill>
                <a:latin typeface="Segoe UI" panose="020B0502040204020203" pitchFamily="34" charset="0"/>
                <a:cs typeface="Segoe UI" panose="020B0502040204020203" pitchFamily="34" charset="0"/>
              </a:rPr>
              <a:t>Your </a:t>
            </a:r>
            <a:r>
              <a:rPr lang="en-CA" dirty="0" err="1">
                <a:solidFill>
                  <a:prstClr val="white"/>
                </a:solidFill>
                <a:latin typeface="Segoe UI" panose="020B0502040204020203" pitchFamily="34" charset="0"/>
                <a:cs typeface="Segoe UI" panose="020B0502040204020203" pitchFamily="34" charset="0"/>
              </a:rPr>
              <a:t>startup</a:t>
            </a:r>
            <a:r>
              <a:rPr lang="en-CA" dirty="0">
                <a:solidFill>
                  <a:prstClr val="white"/>
                </a:solidFill>
                <a:latin typeface="Segoe UI" panose="020B0502040204020203" pitchFamily="34" charset="0"/>
                <a:cs typeface="Segoe UI" panose="020B0502040204020203" pitchFamily="34" charset="0"/>
              </a:rPr>
              <a:t> may be eligible for three years of free software, support, visibility and up to $60,000 in free, open-source friendly Microsoft Azure</a:t>
            </a:r>
          </a:p>
          <a:p>
            <a:pPr defTabSz="457189"/>
            <a:endParaRPr lang="en-CA" dirty="0">
              <a:solidFill>
                <a:prstClr val="white"/>
              </a:solidFill>
              <a:latin typeface="Segoe UI" panose="020B0502040204020203" pitchFamily="34" charset="0"/>
              <a:cs typeface="Segoe UI" panose="020B0502040204020203" pitchFamily="34" charset="0"/>
            </a:endParaRPr>
          </a:p>
          <a:p>
            <a:pPr defTabSz="457189"/>
            <a:r>
              <a:rPr lang="en-CA" dirty="0">
                <a:solidFill>
                  <a:prstClr val="white"/>
                </a:solidFill>
                <a:latin typeface="Segoe UI" panose="020B0502040204020203" pitchFamily="34" charset="0"/>
                <a:cs typeface="Segoe UI" panose="020B0502040204020203" pitchFamily="34" charset="0"/>
              </a:rPr>
              <a:t>Visit </a:t>
            </a:r>
            <a:r>
              <a:rPr lang="en-CA" dirty="0">
                <a:solidFill>
                  <a:srgbClr val="00B0F0"/>
                </a:solidFill>
                <a:latin typeface="Segoe UI" panose="020B0502040204020203" pitchFamily="34" charset="0"/>
                <a:cs typeface="Segoe UI" panose="020B0502040204020203" pitchFamily="34" charset="0"/>
              </a:rPr>
              <a:t>http://aka.ms/mvajoinbizspark</a:t>
            </a:r>
            <a:r>
              <a:rPr lang="en-CA" dirty="0">
                <a:solidFill>
                  <a:prstClr val="black"/>
                </a:solidFill>
                <a:latin typeface="Segoe UI" panose="020B0502040204020203" pitchFamily="34" charset="0"/>
                <a:cs typeface="Segoe UI" panose="020B0502040204020203" pitchFamily="34" charset="0"/>
              </a:rPr>
              <a:t> </a:t>
            </a:r>
            <a:r>
              <a:rPr lang="en-CA" dirty="0">
                <a:solidFill>
                  <a:prstClr val="white"/>
                </a:solidFill>
                <a:latin typeface="Segoe UI" panose="020B0502040204020203" pitchFamily="34" charset="0"/>
                <a:cs typeface="Segoe UI" panose="020B0502040204020203" pitchFamily="34" charset="0"/>
              </a:rPr>
              <a:t>for details</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1271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dirty="0" smtClean="0"/>
              <a:t>New to Visual Studio?</a:t>
            </a:r>
            <a:endParaRPr lang="en-US" dirty="0"/>
          </a:p>
        </p:txBody>
      </p:sp>
      <p:sp>
        <p:nvSpPr>
          <p:cNvPr id="7" name="TextBox 6"/>
          <p:cNvSpPr txBox="1"/>
          <p:nvPr/>
        </p:nvSpPr>
        <p:spPr>
          <a:xfrm>
            <a:off x="559266" y="1400685"/>
            <a:ext cx="6821841" cy="1754326"/>
          </a:xfrm>
          <a:prstGeom prst="rect">
            <a:avLst/>
          </a:prstGeom>
          <a:noFill/>
        </p:spPr>
        <p:txBody>
          <a:bodyPr wrap="square" rtlCol="0">
            <a:spAutoFit/>
          </a:bodyPr>
          <a:lstStyle/>
          <a:p>
            <a:pPr defTabSz="457189"/>
            <a:r>
              <a:rPr lang="en-CA" dirty="0">
                <a:solidFill>
                  <a:prstClr val="white"/>
                </a:solidFill>
                <a:latin typeface="Segoe UI" panose="020B0502040204020203" pitchFamily="34" charset="0"/>
                <a:cs typeface="Segoe UI" panose="020B0502040204020203" pitchFamily="34" charset="0"/>
              </a:rPr>
              <a:t>See how easy it is to get started with Visual Studio, connect to Visual Studio Online, and begin collaborating with your team.</a:t>
            </a:r>
          </a:p>
          <a:p>
            <a:pPr defTabSz="457189"/>
            <a:endParaRPr lang="en-CA" dirty="0">
              <a:solidFill>
                <a:prstClr val="white"/>
              </a:solidFill>
              <a:latin typeface="Segoe UI" panose="020B0502040204020203" pitchFamily="34" charset="0"/>
              <a:cs typeface="Segoe UI" panose="020B0502040204020203" pitchFamily="34" charset="0"/>
            </a:endParaRPr>
          </a:p>
          <a:p>
            <a:pPr defTabSz="457189"/>
            <a:r>
              <a:rPr lang="en-CA" dirty="0">
                <a:solidFill>
                  <a:prstClr val="white"/>
                </a:solidFill>
                <a:latin typeface="Segoe UI" panose="020B0502040204020203" pitchFamily="34" charset="0"/>
                <a:cs typeface="Segoe UI" panose="020B0502040204020203" pitchFamily="34" charset="0"/>
              </a:rPr>
              <a:t>Try it for free!</a:t>
            </a:r>
          </a:p>
          <a:p>
            <a:pPr defTabSz="457189"/>
            <a:endParaRPr lang="en-CA" dirty="0">
              <a:solidFill>
                <a:prstClr val="white"/>
              </a:solidFill>
              <a:latin typeface="Segoe UI" panose="020B0502040204020203" pitchFamily="34" charset="0"/>
              <a:cs typeface="Segoe UI" panose="020B0502040204020203" pitchFamily="34" charset="0"/>
            </a:endParaRPr>
          </a:p>
          <a:p>
            <a:pPr defTabSz="457189"/>
            <a:r>
              <a:rPr lang="en-CA" dirty="0">
                <a:solidFill>
                  <a:prstClr val="white"/>
                </a:solidFill>
                <a:latin typeface="Segoe UI" panose="020B0502040204020203" pitchFamily="34" charset="0"/>
                <a:cs typeface="Segoe UI" panose="020B0502040204020203" pitchFamily="34" charset="0"/>
              </a:rPr>
              <a:t>Visit </a:t>
            </a:r>
            <a:r>
              <a:rPr lang="en-CA" dirty="0">
                <a:solidFill>
                  <a:srgbClr val="00B0F0"/>
                </a:solidFill>
                <a:latin typeface="Segoe UI" panose="020B0502040204020203" pitchFamily="34" charset="0"/>
                <a:cs typeface="Segoe UI" panose="020B0502040204020203" pitchFamily="34" charset="0"/>
              </a:rPr>
              <a:t>http://aka.ms/MVATryVisualStudio</a:t>
            </a:r>
            <a:r>
              <a:rPr lang="en-CA" dirty="0">
                <a:solidFill>
                  <a:prstClr val="black"/>
                </a:solidFill>
                <a:latin typeface="Segoe UI" panose="020B0502040204020203" pitchFamily="34" charset="0"/>
                <a:cs typeface="Segoe UI" panose="020B0502040204020203" pitchFamily="34" charset="0"/>
              </a:rPr>
              <a:t> </a:t>
            </a:r>
            <a:r>
              <a:rPr lang="en-CA" dirty="0">
                <a:solidFill>
                  <a:prstClr val="white"/>
                </a:solidFill>
                <a:latin typeface="Segoe UI" panose="020B0502040204020203" pitchFamily="34" charset="0"/>
                <a:cs typeface="Segoe UI" panose="020B0502040204020203" pitchFamily="34" charset="0"/>
              </a:rPr>
              <a:t>for details</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1986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
  <a:themeElements>
    <a:clrScheme name="Custom 2">
      <a:dk1>
        <a:sysClr val="windowText" lastClr="000000"/>
      </a:dk1>
      <a:lt1>
        <a:sysClr val="window" lastClr="FFFFFF"/>
      </a:lt1>
      <a:dk2>
        <a:srgbClr val="147B33"/>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eakSlides-Template Azure Dev Camp draft Day 2 April 24.potx" id="{ED74E470-6DB1-48F8-8F1A-7CAB83FD0BE5}" vid="{CE0851F9-900B-4131-A3BE-ED7259773C77}"/>
    </a:ext>
  </a:ext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eakSlides-Template Azure Dev Camp draft Day 2 April 24.potx" id="{ED74E470-6DB1-48F8-8F1A-7CAB83FD0BE5}" vid="{C73617F2-B2B7-464D-B515-A967B34771C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2157DB8EEB294088D4E256B3CDDCD3" ma:contentTypeVersion="" ma:contentTypeDescription="Create a new document." ma:contentTypeScope="" ma:versionID="c9461963ba63e1126a1545f6e906a992">
  <xsd:schema xmlns:xsd="http://www.w3.org/2001/XMLSchema" xmlns:xs="http://www.w3.org/2001/XMLSchema" xmlns:p="http://schemas.microsoft.com/office/2006/metadata/properties" xmlns:ns2="D8280C68-31C2-4552-B38C-834852FDCBA2" xmlns:ns3="27aa9422-7f1f-4c84-9cdf-302b1a67e513" targetNamespace="http://schemas.microsoft.com/office/2006/metadata/properties" ma:root="true" ma:fieldsID="c5944a9d961ec568c7cfafc22e21b25c" ns2:_="" ns3:_="">
    <xsd:import namespace="D8280C68-31C2-4552-B38C-834852FDCBA2"/>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280C68-31C2-4552-B38C-834852FDCBA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8280C68-31C2-4552-B38C-834852FDCBA2">Final</Status>
    <Module xmlns="D8280C68-31C2-4552-B38C-834852FDCBA2" xsi:nil="true"/>
    <Content_x0020_Type xmlns="D8280C68-31C2-4552-B38C-834852FDCBA2">Break Slides</Content_x0020_Type>
    <SharedWithUsers xmlns="27aa9422-7f1f-4c84-9cdf-302b1a67e513">
      <UserInfo>
        <DisplayName/>
        <AccountId xsi:nil="true"/>
        <AccountType/>
      </UserInfo>
    </SharedWithUsers>
  </documentManagement>
</p:properties>
</file>

<file path=customXml/itemProps1.xml><?xml version="1.0" encoding="utf-8"?>
<ds:datastoreItem xmlns:ds="http://schemas.openxmlformats.org/officeDocument/2006/customXml" ds:itemID="{956A56D0-FD61-4C39-B434-C8BE30C6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280C68-31C2-4552-B38C-834852FDCBA2"/>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55CCA8-9060-4C2B-930B-C1AB98416D3C}">
  <ds:schemaRefs>
    <ds:schemaRef ds:uri="http://schemas.microsoft.com/sharepoint/v3/contenttype/forms"/>
  </ds:schemaRefs>
</ds:datastoreItem>
</file>

<file path=customXml/itemProps3.xml><?xml version="1.0" encoding="utf-8"?>
<ds:datastoreItem xmlns:ds="http://schemas.openxmlformats.org/officeDocument/2006/customXml" ds:itemID="{AC3488C8-3229-49FC-847A-C56C24B0685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7aa9422-7f1f-4c84-9cdf-302b1a67e513"/>
    <ds:schemaRef ds:uri="http://purl.org/dc/elements/1.1/"/>
    <ds:schemaRef ds:uri="http://schemas.microsoft.com/office/2006/metadata/properties"/>
    <ds:schemaRef ds:uri="D8280C68-31C2-4552-B38C-834852FDCBA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BreakSlides-Template Azure Dev Camp draft Day 2 April 24</Template>
  <TotalTime>0</TotalTime>
  <Words>499</Words>
  <Application>Microsoft Office PowerPoint</Application>
  <PresentationFormat>On-screen Show (16:9)</PresentationFormat>
  <Paragraphs>60</Paragraphs>
  <Slides>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Lucida Grande</vt:lpstr>
      <vt:lpstr>Segoe UI</vt:lpstr>
      <vt:lpstr>Segoe UI Light</vt:lpstr>
      <vt:lpstr>Segoe UI Semibold</vt:lpstr>
      <vt:lpstr>Segoe UI Semilight</vt:lpstr>
      <vt:lpstr>Times New Roman</vt:lpstr>
      <vt:lpstr>Cover Slide</vt:lpstr>
      <vt:lpstr>Content Slide</vt:lpstr>
      <vt:lpstr>PowerPoint Presentation</vt:lpstr>
      <vt:lpstr>  Join the MVA Community!</vt:lpstr>
      <vt:lpstr>Agenda  </vt:lpstr>
      <vt:lpstr>Get to know today’s presenters</vt:lpstr>
      <vt:lpstr>Get to know today’s presenters</vt:lpstr>
      <vt:lpstr>Are you an entrepreneur?</vt:lpstr>
      <vt:lpstr>New to Visual Studio?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2014-11-25T23:11:12Z</dcterms:created>
  <dcterms:modified xsi:type="dcterms:W3CDTF">2015-06-16T23:56:36Z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0x010100072157DB8EEB294088D4E256B3CDDCD3</vt:lpwstr>
  </property>
</Properties>
</file>