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77" r:id="rId5"/>
    <p:sldId id="278" r:id="rId6"/>
    <p:sldId id="282" r:id="rId7"/>
    <p:sldId id="279" r:id="rId8"/>
    <p:sldId id="304" r:id="rId9"/>
    <p:sldId id="280" r:id="rId10"/>
    <p:sldId id="281" r:id="rId11"/>
    <p:sldId id="283" r:id="rId12"/>
    <p:sldId id="284" r:id="rId13"/>
    <p:sldId id="285" r:id="rId14"/>
    <p:sldId id="286" r:id="rId15"/>
    <p:sldId id="305" r:id="rId16"/>
    <p:sldId id="287" r:id="rId17"/>
    <p:sldId id="288" r:id="rId18"/>
    <p:sldId id="295" r:id="rId19"/>
    <p:sldId id="289" r:id="rId20"/>
    <p:sldId id="290" r:id="rId21"/>
    <p:sldId id="291" r:id="rId22"/>
    <p:sldId id="292" r:id="rId23"/>
    <p:sldId id="293" r:id="rId24"/>
    <p:sldId id="294" r:id="rId25"/>
    <p:sldId id="296" r:id="rId26"/>
    <p:sldId id="297" r:id="rId27"/>
    <p:sldId id="298" r:id="rId28"/>
    <p:sldId id="299" r:id="rId29"/>
    <p:sldId id="303" r:id="rId30"/>
    <p:sldId id="302" r:id="rId31"/>
    <p:sldId id="300" r:id="rId32"/>
    <p:sldId id="307" r:id="rId33"/>
    <p:sldId id="308" r:id="rId34"/>
    <p:sldId id="309" r:id="rId35"/>
    <p:sldId id="310" r:id="rId36"/>
    <p:sldId id="311" r:id="rId37"/>
    <p:sldId id="312" r:id="rId38"/>
    <p:sldId id="313"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9632" autoAdjust="0"/>
  </p:normalViewPr>
  <p:slideViewPr>
    <p:cSldViewPr snapToGrid="0">
      <p:cViewPr varScale="1">
        <p:scale>
          <a:sx n="73" d="100"/>
          <a:sy n="73" d="100"/>
        </p:scale>
        <p:origin x="1134" y="72"/>
      </p:cViewPr>
      <p:guideLst/>
    </p:cSldViewPr>
  </p:slideViewPr>
  <p:notesTextViewPr>
    <p:cViewPr>
      <p:scale>
        <a:sx n="1" d="1"/>
        <a:sy n="1" d="1"/>
      </p:scale>
      <p:origin x="0" y="-1722"/>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4256121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new Django project in Visual Studio. Name the project </a:t>
            </a:r>
            <a:r>
              <a:rPr lang="en-US" dirty="0" err="1" smtClean="0"/>
              <a:t>MusicStore</a:t>
            </a:r>
            <a:r>
              <a:rPr lang="en-US" dirty="0" smtClean="0"/>
              <a:t>, and the solution MVA Demos</a:t>
            </a:r>
          </a:p>
          <a:p>
            <a:r>
              <a:rPr lang="en-US" dirty="0" smtClean="0"/>
              <a:t>Open models.py</a:t>
            </a:r>
            <a:r>
              <a:rPr lang="en-US" baseline="0" dirty="0" smtClean="0"/>
              <a:t> under App</a:t>
            </a:r>
          </a:p>
          <a:p>
            <a:r>
              <a:rPr lang="en-US" baseline="0" dirty="0" smtClean="0"/>
              <a:t>Add the following code:</a:t>
            </a:r>
          </a:p>
          <a:p>
            <a:r>
              <a:rPr lang="en-US" sz="1200" kern="1200" dirty="0" smtClean="0">
                <a:solidFill>
                  <a:schemeClr val="tx1"/>
                </a:solidFill>
                <a:latin typeface="+mn-lt"/>
                <a:ea typeface="+mn-ea"/>
                <a:cs typeface="+mn-cs"/>
              </a:rPr>
              <a:t>class Artist(</a:t>
            </a:r>
            <a:r>
              <a:rPr lang="en-US" sz="1200" kern="1200" dirty="0" err="1" smtClean="0">
                <a:solidFill>
                  <a:schemeClr val="tx1"/>
                </a:solidFill>
                <a:latin typeface="+mn-lt"/>
                <a:ea typeface="+mn-ea"/>
                <a:cs typeface="+mn-cs"/>
              </a:rPr>
              <a:t>models.Model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year_formed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models.PositiveIntegerField</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713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34328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following to models.py:</a:t>
            </a:r>
          </a:p>
          <a:p>
            <a:endParaRPr lang="en-US" dirty="0" smtClean="0"/>
          </a:p>
          <a:p>
            <a:r>
              <a:rPr lang="en-US" dirty="0" smtClean="0"/>
              <a:t>class Album(</a:t>
            </a:r>
            <a:r>
              <a:rPr lang="en-US" dirty="0" err="1" smtClean="0"/>
              <a:t>models.Model</a:t>
            </a:r>
            <a:r>
              <a:rPr lang="en-US" dirty="0" smtClean="0"/>
              <a:t>):</a:t>
            </a:r>
          </a:p>
          <a:p>
            <a:r>
              <a:rPr lang="en-US" dirty="0" smtClean="0"/>
              <a:t>	name = </a:t>
            </a:r>
            <a:r>
              <a:rPr lang="en-US" dirty="0" err="1" smtClean="0"/>
              <a:t>models.CharField</a:t>
            </a:r>
            <a:r>
              <a:rPr lang="en-US" dirty="0" smtClean="0"/>
              <a:t>(</a:t>
            </a:r>
            <a:r>
              <a:rPr lang="en-US" dirty="0" err="1" smtClean="0"/>
              <a:t>max_length</a:t>
            </a:r>
            <a:r>
              <a:rPr lang="en-US" dirty="0" smtClean="0"/>
              <a:t>=50);</a:t>
            </a:r>
          </a:p>
          <a:p>
            <a:r>
              <a:rPr lang="en-US" dirty="0" smtClean="0"/>
              <a:t>	artist = </a:t>
            </a:r>
            <a:r>
              <a:rPr lang="en-US" dirty="0" err="1" smtClean="0"/>
              <a:t>models.ForeignKey</a:t>
            </a:r>
            <a:r>
              <a:rPr lang="en-US" dirty="0" smtClean="0"/>
              <a:t>(Artist);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270103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models.py</a:t>
            </a:r>
          </a:p>
          <a:p>
            <a:endParaRPr lang="en-US" dirty="0" smtClean="0"/>
          </a:p>
          <a:p>
            <a:r>
              <a:rPr lang="en-US" sz="1200" kern="1200" dirty="0" smtClean="0">
                <a:solidFill>
                  <a:schemeClr val="tx1"/>
                </a:solidFill>
                <a:latin typeface="+mn-lt"/>
                <a:ea typeface="+mn-ea"/>
                <a:cs typeface="+mn-cs"/>
              </a:rPr>
              <a:t>In artist:</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("artist", </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album:</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("album", </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11271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click on the project, choose Open Command Prompt</a:t>
            </a:r>
            <a:r>
              <a:rPr lang="en-US" baseline="0" dirty="0" smtClean="0"/>
              <a:t> Here…</a:t>
            </a:r>
          </a:p>
          <a:p>
            <a:endParaRPr lang="en-CA" baseline="0" dirty="0" smtClean="0"/>
          </a:p>
          <a:p>
            <a:pPr lvl="0"/>
            <a:r>
              <a:rPr lang="en-US" sz="1200" kern="1200" dirty="0" smtClean="0">
                <a:solidFill>
                  <a:schemeClr val="tx1"/>
                </a:solidFill>
                <a:effectLst/>
                <a:latin typeface="+mn-lt"/>
                <a:ea typeface="+mn-ea"/>
                <a:cs typeface="+mn-cs"/>
              </a:rPr>
              <a:t>After you have made a change to a model (like we did in Module 2 when we created the album and artist class you start but running </a:t>
            </a:r>
            <a:r>
              <a:rPr lang="en-US" sz="1200" kern="1200" dirty="0" err="1" smtClean="0">
                <a:solidFill>
                  <a:schemeClr val="tx1"/>
                </a:solidFill>
                <a:effectLst/>
                <a:latin typeface="+mn-lt"/>
                <a:ea typeface="+mn-ea"/>
                <a:cs typeface="+mn-cs"/>
              </a:rPr>
              <a:t>makemigrations</a:t>
            </a:r>
            <a:r>
              <a:rPr lang="en-US" sz="1200" kern="1200" dirty="0" smtClean="0">
                <a:solidFill>
                  <a:schemeClr val="tx1"/>
                </a:solidFill>
                <a:effectLst/>
                <a:latin typeface="+mn-lt"/>
                <a:ea typeface="+mn-ea"/>
                <a:cs typeface="+mn-cs"/>
              </a:rPr>
              <a:t>, this will scan the models be compared to current migration files and will generate a new set of migrations. Make an initial migration</a:t>
            </a:r>
          </a:p>
          <a:p>
            <a:pPr lvl="1"/>
            <a:r>
              <a:rPr lang="en-US" sz="1200" kern="1200" dirty="0" smtClean="0">
                <a:solidFill>
                  <a:schemeClr val="tx1"/>
                </a:solidFill>
                <a:effectLst/>
                <a:latin typeface="+mn-lt"/>
                <a:ea typeface="+mn-ea"/>
                <a:cs typeface="+mn-cs"/>
              </a:rPr>
              <a:t>Right click on the project, choose </a:t>
            </a:r>
            <a:r>
              <a:rPr lang="en-US" sz="1200" b="1" kern="1200" dirty="0" smtClean="0">
                <a:solidFill>
                  <a:schemeClr val="tx1"/>
                </a:solidFill>
                <a:effectLst/>
                <a:latin typeface="+mn-lt"/>
                <a:ea typeface="+mn-ea"/>
                <a:cs typeface="+mn-cs"/>
              </a:rPr>
              <a:t>Open Command Prompt Here</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a:t>
            </a:r>
            <a:r>
              <a:rPr lang="en-US" sz="1200" b="1" kern="1200" dirty="0" err="1" smtClean="0">
                <a:solidFill>
                  <a:schemeClr val="tx1"/>
                </a:solidFill>
                <a:effectLst/>
                <a:latin typeface="+mn-lt"/>
                <a:ea typeface="+mn-ea"/>
                <a:cs typeface="+mn-cs"/>
              </a:rPr>
              <a:t>makemigrations</a:t>
            </a:r>
            <a:r>
              <a:rPr lang="en-US" sz="1200" b="1" kern="1200" dirty="0" smtClean="0">
                <a:solidFill>
                  <a:schemeClr val="tx1"/>
                </a:solidFill>
                <a:effectLst/>
                <a:latin typeface="+mn-lt"/>
                <a:ea typeface="+mn-ea"/>
                <a:cs typeface="+mn-cs"/>
              </a:rPr>
              <a:t> --name </a:t>
            </a:r>
            <a:r>
              <a:rPr lang="en-US" sz="1200" b="1" i="1" kern="1200" dirty="0" smtClean="0">
                <a:solidFill>
                  <a:schemeClr val="tx1"/>
                </a:solidFill>
                <a:effectLst/>
                <a:latin typeface="+mn-lt"/>
                <a:ea typeface="+mn-ea"/>
                <a:cs typeface="+mn-cs"/>
              </a:rPr>
              <a:t>initial</a:t>
            </a:r>
            <a:r>
              <a:rPr lang="en-US" sz="1200" b="1" kern="1200" dirty="0" smtClean="0">
                <a:solidFill>
                  <a:schemeClr val="tx1"/>
                </a:solidFill>
                <a:effectLst/>
                <a:latin typeface="+mn-lt"/>
                <a:ea typeface="+mn-ea"/>
                <a:cs typeface="+mn-cs"/>
              </a:rPr>
              <a:t> app</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“Initial” will be the name of the migration</a:t>
            </a:r>
          </a:p>
          <a:p>
            <a:pPr lvl="2"/>
            <a:r>
              <a:rPr lang="en-US" sz="1200" kern="1200" dirty="0" smtClean="0">
                <a:solidFill>
                  <a:schemeClr val="tx1"/>
                </a:solidFill>
                <a:effectLst/>
                <a:latin typeface="+mn-lt"/>
                <a:ea typeface="+mn-ea"/>
                <a:cs typeface="+mn-cs"/>
              </a:rPr>
              <a:t>“App” is the name of the application in the project</a:t>
            </a:r>
          </a:p>
          <a:p>
            <a:pPr lvl="0"/>
            <a:r>
              <a:rPr lang="en-US" sz="1200" kern="1200" dirty="0" smtClean="0">
                <a:solidFill>
                  <a:schemeClr val="tx1"/>
                </a:solidFill>
                <a:effectLst/>
                <a:latin typeface="+mn-lt"/>
                <a:ea typeface="+mn-ea"/>
                <a:cs typeface="+mn-cs"/>
              </a:rPr>
              <a:t>If you want you can see the migration created to find out the file name. Show the migrations</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a:t>
            </a:r>
            <a:r>
              <a:rPr lang="en-US" sz="1200" b="1" kern="1200" dirty="0" err="1" smtClean="0">
                <a:solidFill>
                  <a:schemeClr val="tx1"/>
                </a:solidFill>
                <a:effectLst/>
                <a:latin typeface="+mn-lt"/>
                <a:ea typeface="+mn-ea"/>
                <a:cs typeface="+mn-cs"/>
              </a:rPr>
              <a:t>showmigrations</a:t>
            </a:r>
            <a:r>
              <a:rPr lang="en-US" sz="1200" b="1" kern="1200" dirty="0" smtClean="0">
                <a:solidFill>
                  <a:schemeClr val="tx1"/>
                </a:solidFill>
                <a:effectLst/>
                <a:latin typeface="+mn-lt"/>
                <a:ea typeface="+mn-ea"/>
                <a:cs typeface="+mn-cs"/>
              </a:rPr>
              <a:t> app</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App is the name of the application</a:t>
            </a:r>
          </a:p>
          <a:p>
            <a:pPr lvl="2"/>
            <a:r>
              <a:rPr lang="en-US" sz="1200" kern="1200" dirty="0" smtClean="0">
                <a:solidFill>
                  <a:schemeClr val="tx1"/>
                </a:solidFill>
                <a:effectLst/>
                <a:latin typeface="+mn-lt"/>
                <a:ea typeface="+mn-ea"/>
                <a:cs typeface="+mn-cs"/>
              </a:rPr>
              <a:t>This will display 0001_initial as the available migration</a:t>
            </a:r>
          </a:p>
          <a:p>
            <a:pPr lvl="0"/>
            <a:r>
              <a:rPr lang="en-US" sz="1200" kern="1200" dirty="0" smtClean="0">
                <a:solidFill>
                  <a:schemeClr val="tx1"/>
                </a:solidFill>
                <a:effectLst/>
                <a:latin typeface="+mn-lt"/>
                <a:ea typeface="+mn-ea"/>
                <a:cs typeface="+mn-cs"/>
              </a:rPr>
              <a:t>If you want, you can display the SQL that will be used to create the tables</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a:t>
            </a:r>
            <a:r>
              <a:rPr lang="en-US" sz="1200" b="1" kern="1200" dirty="0" err="1" smtClean="0">
                <a:solidFill>
                  <a:schemeClr val="tx1"/>
                </a:solidFill>
                <a:effectLst/>
                <a:latin typeface="+mn-lt"/>
                <a:ea typeface="+mn-ea"/>
                <a:cs typeface="+mn-cs"/>
              </a:rPr>
              <a:t>sqlmigrate</a:t>
            </a:r>
            <a:r>
              <a:rPr lang="en-US" sz="1200" b="1" kern="1200" dirty="0" smtClean="0">
                <a:solidFill>
                  <a:schemeClr val="tx1"/>
                </a:solidFill>
                <a:effectLst/>
                <a:latin typeface="+mn-lt"/>
                <a:ea typeface="+mn-ea"/>
                <a:cs typeface="+mn-cs"/>
              </a:rPr>
              <a:t> app 0001_initial</a:t>
            </a:r>
            <a:endParaRPr lang="en-US"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App</a:t>
            </a:r>
            <a:r>
              <a:rPr lang="en-US" sz="1200" kern="1200" dirty="0" smtClean="0">
                <a:solidFill>
                  <a:schemeClr val="tx1"/>
                </a:solidFill>
                <a:effectLst/>
                <a:latin typeface="+mn-lt"/>
                <a:ea typeface="+mn-ea"/>
                <a:cs typeface="+mn-cs"/>
              </a:rPr>
              <a:t> is the name of the application</a:t>
            </a:r>
          </a:p>
          <a:p>
            <a:pPr lvl="2"/>
            <a:r>
              <a:rPr lang="en-US" sz="1200" b="1" kern="1200" dirty="0" smtClean="0">
                <a:solidFill>
                  <a:schemeClr val="tx1"/>
                </a:solidFill>
                <a:effectLst/>
                <a:latin typeface="+mn-lt"/>
                <a:ea typeface="+mn-ea"/>
                <a:cs typeface="+mn-cs"/>
              </a:rPr>
              <a:t>0001_initial</a:t>
            </a:r>
            <a:r>
              <a:rPr lang="en-US" sz="1200" kern="1200" dirty="0" smtClean="0">
                <a:solidFill>
                  <a:schemeClr val="tx1"/>
                </a:solidFill>
                <a:effectLst/>
                <a:latin typeface="+mn-lt"/>
                <a:ea typeface="+mn-ea"/>
                <a:cs typeface="+mn-cs"/>
              </a:rPr>
              <a:t> is the name of the migration</a:t>
            </a:r>
          </a:p>
          <a:p>
            <a:pPr lvl="2"/>
            <a:r>
              <a:rPr lang="en-US" sz="1200" kern="1200" dirty="0" smtClean="0">
                <a:solidFill>
                  <a:schemeClr val="tx1"/>
                </a:solidFill>
                <a:effectLst/>
                <a:latin typeface="+mn-lt"/>
                <a:ea typeface="+mn-ea"/>
                <a:cs typeface="+mn-cs"/>
              </a:rPr>
              <a:t>The SQL is displayed</a:t>
            </a:r>
          </a:p>
          <a:p>
            <a:pPr lvl="0"/>
            <a:r>
              <a:rPr lang="en-US" sz="1200" kern="1200" dirty="0" smtClean="0">
                <a:solidFill>
                  <a:schemeClr val="tx1"/>
                </a:solidFill>
                <a:effectLst/>
                <a:latin typeface="+mn-lt"/>
                <a:ea typeface="+mn-ea"/>
                <a:cs typeface="+mn-cs"/>
              </a:rPr>
              <a:t>Now you can actually apply the migration, to update the databases. </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migrate</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create the necessary items inside the database for Django</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migrate app 0001_initial</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create the tables for the model we created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1389416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docs.djangoproject.com/en/1.8/ref/models/fields/"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Building models </a:t>
            </a:r>
            <a:r>
              <a:rPr lang="en-US" smtClean="0"/>
              <a:t>and databases</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endParaRPr lang="en-US" dirty="0"/>
          </a:p>
          <a:p>
            <a:r>
              <a:rPr lang="en-US" dirty="0" smtClean="0"/>
              <a:t>Christopher Harrison | Senior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 to work with data in a database</a:t>
            </a:r>
            <a:endParaRPr lang="en-US" dirty="0"/>
          </a:p>
        </p:txBody>
      </p:sp>
      <p:sp>
        <p:nvSpPr>
          <p:cNvPr id="3" name="Content Placeholder 2"/>
          <p:cNvSpPr>
            <a:spLocks noGrp="1"/>
          </p:cNvSpPr>
          <p:nvPr>
            <p:ph sz="quarter" idx="10"/>
          </p:nvPr>
        </p:nvSpPr>
        <p:spPr/>
        <p:txBody>
          <a:bodyPr/>
          <a:lstStyle/>
          <a:p>
            <a:r>
              <a:rPr lang="en-US" dirty="0" smtClean="0"/>
              <a:t>We could write SQL queries, but…</a:t>
            </a:r>
          </a:p>
          <a:p>
            <a:pPr lvl="1"/>
            <a:r>
              <a:rPr lang="en-US" dirty="0" smtClean="0"/>
              <a:t>Not natural for developers who are used to working with objects</a:t>
            </a:r>
          </a:p>
          <a:p>
            <a:pPr lvl="1"/>
            <a:r>
              <a:rPr lang="en-US" dirty="0" smtClean="0"/>
              <a:t>Can introduce security concerns through SQL injection attacks</a:t>
            </a:r>
          </a:p>
          <a:p>
            <a:pPr lvl="1"/>
            <a:r>
              <a:rPr lang="en-US" dirty="0" smtClean="0"/>
              <a:t>Might tie the application to a specific database product</a:t>
            </a:r>
            <a:endParaRPr lang="en-US" dirty="0"/>
          </a:p>
        </p:txBody>
      </p:sp>
    </p:spTree>
    <p:extLst>
      <p:ext uri="{BB962C8B-B14F-4D97-AF65-F5344CB8AC3E}">
        <p14:creationId xmlns:p14="http://schemas.microsoft.com/office/powerpoint/2010/main" val="3469887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Object-relational mapping</a:t>
            </a:r>
            <a:endParaRPr lang="en-US" dirty="0"/>
          </a:p>
        </p:txBody>
      </p:sp>
      <p:sp>
        <p:nvSpPr>
          <p:cNvPr id="3" name="Content Placeholder 2"/>
          <p:cNvSpPr>
            <a:spLocks noGrp="1"/>
          </p:cNvSpPr>
          <p:nvPr>
            <p:ph sz="quarter" idx="10"/>
          </p:nvPr>
        </p:nvSpPr>
        <p:spPr/>
        <p:txBody>
          <a:bodyPr/>
          <a:lstStyle/>
          <a:p>
            <a:r>
              <a:rPr lang="en-US" dirty="0" smtClean="0"/>
              <a:t>This is where object-relational mapping (ORM) comes into play</a:t>
            </a:r>
          </a:p>
          <a:p>
            <a:r>
              <a:rPr lang="en-US" dirty="0" smtClean="0"/>
              <a:t>ORM is a layer between your application and the database</a:t>
            </a:r>
          </a:p>
          <a:p>
            <a:pPr lvl="1"/>
            <a:r>
              <a:rPr lang="en-US" dirty="0" smtClean="0"/>
              <a:t>The ORM converts queries written in code into SQL</a:t>
            </a:r>
          </a:p>
          <a:p>
            <a:pPr lvl="1"/>
            <a:r>
              <a:rPr lang="en-US" dirty="0" smtClean="0"/>
              <a:t>The ORM converts tabular results into objects</a:t>
            </a:r>
            <a:endParaRPr lang="en-US" dirty="0"/>
          </a:p>
        </p:txBody>
      </p:sp>
    </p:spTree>
    <p:extLst>
      <p:ext uri="{BB962C8B-B14F-4D97-AF65-F5344CB8AC3E}">
        <p14:creationId xmlns:p14="http://schemas.microsoft.com/office/powerpoint/2010/main" val="584263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ORM?</a:t>
            </a:r>
            <a:endParaRPr lang="en-US" dirty="0"/>
          </a:p>
        </p:txBody>
      </p:sp>
      <p:sp>
        <p:nvSpPr>
          <p:cNvPr id="5" name="Can 4"/>
          <p:cNvSpPr/>
          <p:nvPr/>
        </p:nvSpPr>
        <p:spPr>
          <a:xfrm>
            <a:off x="8534258" y="2412262"/>
            <a:ext cx="2884602" cy="1979629"/>
          </a:xfrm>
          <a:prstGeom prst="can">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CA" dirty="0" smtClean="0"/>
              <a:t>Database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09071091"/>
              </p:ext>
            </p:extLst>
          </p:nvPr>
        </p:nvGraphicFramePr>
        <p:xfrm>
          <a:off x="818129" y="3036880"/>
          <a:ext cx="2540000" cy="1148022"/>
        </p:xfrm>
        <a:graphic>
          <a:graphicData uri="http://schemas.openxmlformats.org/drawingml/2006/table">
            <a:tbl>
              <a:tblPr firstRow="1" bandRow="1">
                <a:tableStyleId>{7DF18680-E054-41AD-8BC1-D1AEF772440D}</a:tableStyleId>
              </a:tblPr>
              <a:tblGrid>
                <a:gridCol w="2540000"/>
              </a:tblGrid>
              <a:tr h="574011">
                <a:tc>
                  <a:txBody>
                    <a:bodyPr/>
                    <a:lstStyle/>
                    <a:p>
                      <a:r>
                        <a:rPr lang="en-CA" dirty="0" smtClean="0"/>
                        <a:t>Artist</a:t>
                      </a:r>
                      <a:endParaRPr lang="en-US" dirty="0"/>
                    </a:p>
                  </a:txBody>
                  <a:tcPr/>
                </a:tc>
              </a:tr>
              <a:tr h="574011">
                <a:tc>
                  <a:txBody>
                    <a:bodyPr/>
                    <a:lstStyle/>
                    <a:p>
                      <a:endParaRPr lang="en-US" dirty="0"/>
                    </a:p>
                  </a:txBody>
                  <a:tcPr/>
                </a:tc>
              </a:tr>
            </a:tbl>
          </a:graphicData>
        </a:graphic>
      </p:graphicFrame>
      <p:sp>
        <p:nvSpPr>
          <p:cNvPr id="12" name="Rounded Rectangle 11"/>
          <p:cNvSpPr/>
          <p:nvPr/>
        </p:nvSpPr>
        <p:spPr>
          <a:xfrm>
            <a:off x="4322618" y="2592371"/>
            <a:ext cx="3158837" cy="179952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CA" dirty="0" smtClean="0"/>
              <a:t>ORM</a:t>
            </a:r>
            <a:endParaRPr lang="en-US" dirty="0"/>
          </a:p>
        </p:txBody>
      </p:sp>
      <p:sp>
        <p:nvSpPr>
          <p:cNvPr id="13" name="Right Arrow 12"/>
          <p:cNvSpPr/>
          <p:nvPr/>
        </p:nvSpPr>
        <p:spPr>
          <a:xfrm>
            <a:off x="3453604" y="3018245"/>
            <a:ext cx="82523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Right Arrow 13"/>
          <p:cNvSpPr/>
          <p:nvPr/>
        </p:nvSpPr>
        <p:spPr>
          <a:xfrm rot="10800000">
            <a:off x="3370112" y="3653052"/>
            <a:ext cx="82523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 name="Right Arrow 14"/>
          <p:cNvSpPr/>
          <p:nvPr/>
        </p:nvSpPr>
        <p:spPr>
          <a:xfrm rot="10800000">
            <a:off x="7595237" y="3609630"/>
            <a:ext cx="82523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 name="Right Arrow 15"/>
          <p:cNvSpPr/>
          <p:nvPr/>
        </p:nvSpPr>
        <p:spPr>
          <a:xfrm>
            <a:off x="7595237" y="2896488"/>
            <a:ext cx="82523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7" name="TextBox 16"/>
          <p:cNvSpPr txBox="1"/>
          <p:nvPr/>
        </p:nvSpPr>
        <p:spPr>
          <a:xfrm>
            <a:off x="7735986" y="2626692"/>
            <a:ext cx="543739" cy="369332"/>
          </a:xfrm>
          <a:prstGeom prst="rect">
            <a:avLst/>
          </a:prstGeom>
          <a:noFill/>
        </p:spPr>
        <p:txBody>
          <a:bodyPr wrap="none" rtlCol="0">
            <a:spAutoFit/>
          </a:bodyPr>
          <a:lstStyle/>
          <a:p>
            <a:r>
              <a:rPr lang="en-CA" dirty="0" smtClean="0"/>
              <a:t>SQL</a:t>
            </a:r>
            <a:endParaRPr lang="en-US" dirty="0"/>
          </a:p>
        </p:txBody>
      </p:sp>
      <p:sp>
        <p:nvSpPr>
          <p:cNvPr id="18" name="Flowchart: Document 17"/>
          <p:cNvSpPr/>
          <p:nvPr/>
        </p:nvSpPr>
        <p:spPr>
          <a:xfrm>
            <a:off x="7665611" y="4251510"/>
            <a:ext cx="684490" cy="639145"/>
          </a:xfrm>
          <a:prstGeom prst="flowChartDocumen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CA" dirty="0" smtClean="0"/>
              <a:t>Data</a:t>
            </a:r>
            <a:endParaRPr lang="en-US" dirty="0"/>
          </a:p>
        </p:txBody>
      </p:sp>
      <p:sp>
        <p:nvSpPr>
          <p:cNvPr id="19" name="TextBox 18"/>
          <p:cNvSpPr txBox="1"/>
          <p:nvPr/>
        </p:nvSpPr>
        <p:spPr>
          <a:xfrm>
            <a:off x="3452628" y="2761774"/>
            <a:ext cx="729239" cy="369332"/>
          </a:xfrm>
          <a:prstGeom prst="rect">
            <a:avLst/>
          </a:prstGeom>
          <a:noFill/>
        </p:spPr>
        <p:txBody>
          <a:bodyPr wrap="none" rtlCol="0">
            <a:spAutoFit/>
          </a:bodyPr>
          <a:lstStyle/>
          <a:p>
            <a:r>
              <a:rPr lang="en-CA" dirty="0" smtClean="0"/>
              <a:t>query</a:t>
            </a:r>
            <a:endParaRPr lang="en-US" dirty="0"/>
          </a:p>
        </p:txBody>
      </p:sp>
    </p:spTree>
    <p:extLst>
      <p:ext uri="{BB962C8B-B14F-4D97-AF65-F5344CB8AC3E}">
        <p14:creationId xmlns:p14="http://schemas.microsoft.com/office/powerpoint/2010/main" val="36610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p:bldP spid="18"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 ORM?</a:t>
            </a:r>
            <a:endParaRPr lang="en-US" dirty="0"/>
          </a:p>
        </p:txBody>
      </p:sp>
      <p:sp>
        <p:nvSpPr>
          <p:cNvPr id="3" name="Content Placeholder 2"/>
          <p:cNvSpPr>
            <a:spLocks noGrp="1"/>
          </p:cNvSpPr>
          <p:nvPr>
            <p:ph sz="quarter" idx="10"/>
          </p:nvPr>
        </p:nvSpPr>
        <p:spPr/>
        <p:txBody>
          <a:bodyPr/>
          <a:lstStyle/>
          <a:p>
            <a:r>
              <a:rPr lang="en-US" dirty="0" smtClean="0"/>
              <a:t>Simplifies creation of your application, allowing you to focus on objects and not the underlying database</a:t>
            </a:r>
          </a:p>
          <a:p>
            <a:r>
              <a:rPr lang="en-US" dirty="0" smtClean="0"/>
              <a:t>Can be updated to use a different database without having to rewrite a bunch of code</a:t>
            </a:r>
            <a:endParaRPr lang="en-US" dirty="0"/>
          </a:p>
        </p:txBody>
      </p:sp>
    </p:spTree>
    <p:extLst>
      <p:ext uri="{BB962C8B-B14F-4D97-AF65-F5344CB8AC3E}">
        <p14:creationId xmlns:p14="http://schemas.microsoft.com/office/powerpoint/2010/main" val="27253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ORMs are available?</a:t>
            </a:r>
            <a:endParaRPr lang="en-US" dirty="0"/>
          </a:p>
        </p:txBody>
      </p:sp>
      <p:sp>
        <p:nvSpPr>
          <p:cNvPr id="3" name="Content Placeholder 2"/>
          <p:cNvSpPr>
            <a:spLocks noGrp="1"/>
          </p:cNvSpPr>
          <p:nvPr>
            <p:ph sz="quarter" idx="10"/>
          </p:nvPr>
        </p:nvSpPr>
        <p:spPr/>
        <p:txBody>
          <a:bodyPr/>
          <a:lstStyle/>
          <a:p>
            <a:r>
              <a:rPr lang="en-US" dirty="0" smtClean="0"/>
              <a:t>Almost every programming environment has ORM implementations</a:t>
            </a:r>
          </a:p>
          <a:p>
            <a:r>
              <a:rPr lang="en-US" dirty="0" smtClean="0"/>
              <a:t>Popular ones include</a:t>
            </a:r>
          </a:p>
          <a:p>
            <a:pPr lvl="1"/>
            <a:r>
              <a:rPr lang="en-US" dirty="0" smtClean="0"/>
              <a:t>Hibernate</a:t>
            </a:r>
          </a:p>
          <a:p>
            <a:pPr lvl="1"/>
            <a:r>
              <a:rPr lang="en-US" dirty="0" smtClean="0"/>
              <a:t>Entity Framework &amp; LINQ</a:t>
            </a:r>
          </a:p>
          <a:p>
            <a:pPr lvl="1"/>
            <a:r>
              <a:rPr lang="en-US" dirty="0" smtClean="0"/>
              <a:t>The one built into Django</a:t>
            </a:r>
            <a:endParaRPr lang="en-US" dirty="0"/>
          </a:p>
        </p:txBody>
      </p:sp>
    </p:spTree>
    <p:extLst>
      <p:ext uri="{BB962C8B-B14F-4D97-AF65-F5344CB8AC3E}">
        <p14:creationId xmlns:p14="http://schemas.microsoft.com/office/powerpoint/2010/main" val="2945235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How do we get our model ready for use in Django</a:t>
            </a:r>
            <a:r>
              <a:rPr lang="en-GB" dirty="0" smtClean="0"/>
              <a:t>?</a:t>
            </a:r>
            <a:endParaRPr lang="en-GB"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5535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classes</a:t>
            </a:r>
            <a:endParaRPr lang="en-US" dirty="0"/>
          </a:p>
        </p:txBody>
      </p:sp>
      <p:sp>
        <p:nvSpPr>
          <p:cNvPr id="3" name="Content Placeholder 2"/>
          <p:cNvSpPr>
            <a:spLocks noGrp="1"/>
          </p:cNvSpPr>
          <p:nvPr>
            <p:ph sz="quarter" idx="10"/>
          </p:nvPr>
        </p:nvSpPr>
        <p:spPr/>
        <p:txBody>
          <a:bodyPr/>
          <a:lstStyle/>
          <a:p>
            <a:r>
              <a:rPr lang="en-US" dirty="0" smtClean="0"/>
              <a:t>Each class represents a table in the database</a:t>
            </a:r>
          </a:p>
          <a:p>
            <a:r>
              <a:rPr lang="en-US" dirty="0" smtClean="0"/>
              <a:t>Each object has methods to interact with the database </a:t>
            </a:r>
          </a:p>
          <a:p>
            <a:pPr lvl="1"/>
            <a:r>
              <a:rPr lang="en-US" b="1" dirty="0" smtClean="0"/>
              <a:t>Save</a:t>
            </a:r>
            <a:r>
              <a:rPr lang="en-US" dirty="0" smtClean="0"/>
              <a:t> for insert &amp; update</a:t>
            </a:r>
          </a:p>
          <a:p>
            <a:pPr lvl="1"/>
            <a:r>
              <a:rPr lang="en-US" b="1" dirty="0" smtClean="0"/>
              <a:t>Delete</a:t>
            </a:r>
            <a:r>
              <a:rPr lang="en-US" dirty="0" smtClean="0"/>
              <a:t> for, well, delete</a:t>
            </a:r>
          </a:p>
          <a:p>
            <a:pPr lvl="1"/>
            <a:r>
              <a:rPr lang="en-US" dirty="0" smtClean="0"/>
              <a:t>Queries to load records</a:t>
            </a:r>
          </a:p>
          <a:p>
            <a:pPr lvl="2"/>
            <a:r>
              <a:rPr lang="en-US" dirty="0" smtClean="0"/>
              <a:t>More on the database interaction later</a:t>
            </a:r>
            <a:endParaRPr lang="en-US" dirty="0"/>
          </a:p>
        </p:txBody>
      </p:sp>
    </p:spTree>
    <p:extLst>
      <p:ext uri="{BB962C8B-B14F-4D97-AF65-F5344CB8AC3E}">
        <p14:creationId xmlns:p14="http://schemas.microsoft.com/office/powerpoint/2010/main" val="399998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class for Django ORM</a:t>
            </a:r>
            <a:endParaRPr lang="en-US" dirty="0"/>
          </a:p>
        </p:txBody>
      </p:sp>
      <p:sp>
        <p:nvSpPr>
          <p:cNvPr id="3" name="Content Placeholder 2"/>
          <p:cNvSpPr>
            <a:spLocks noGrp="1"/>
          </p:cNvSpPr>
          <p:nvPr>
            <p:ph sz="quarter" idx="10"/>
          </p:nvPr>
        </p:nvSpPr>
        <p:spPr/>
        <p:txBody>
          <a:bodyPr/>
          <a:lstStyle/>
          <a:p>
            <a:r>
              <a:rPr lang="en-US" dirty="0" smtClean="0"/>
              <a:t>Each class must inherit from the Model class, inside the models package</a:t>
            </a:r>
          </a:p>
          <a:p>
            <a:pPr lvl="1"/>
            <a:r>
              <a:rPr lang="en-US" dirty="0" smtClean="0"/>
              <a:t>Model adds ORM methods, such as </a:t>
            </a:r>
            <a:r>
              <a:rPr lang="en-US" b="1" dirty="0" smtClean="0">
                <a:latin typeface="Consolas" panose="020B0609020204030204" pitchFamily="49" charset="0"/>
                <a:cs typeface="Consolas" panose="020B0609020204030204" pitchFamily="49" charset="0"/>
              </a:rPr>
              <a:t>save()</a:t>
            </a:r>
            <a:r>
              <a:rPr lang="en-US" dirty="0" smtClean="0"/>
              <a:t> and </a:t>
            </a:r>
            <a:r>
              <a:rPr lang="en-US" b="1" dirty="0" smtClean="0">
                <a:latin typeface="Consolas" panose="020B0609020204030204" pitchFamily="49" charset="0"/>
                <a:cs typeface="Consolas" panose="020B0609020204030204" pitchFamily="49" charset="0"/>
              </a:rPr>
              <a:t>delete()</a:t>
            </a:r>
          </a:p>
          <a:p>
            <a:pPr lvl="1"/>
            <a:r>
              <a:rPr lang="en-US" dirty="0" smtClean="0"/>
              <a:t>Model adds an </a:t>
            </a:r>
            <a:r>
              <a:rPr lang="en-US" b="1" dirty="0" smtClean="0">
                <a:latin typeface="Consolas" panose="020B0609020204030204" pitchFamily="49" charset="0"/>
                <a:cs typeface="Consolas" panose="020B0609020204030204" pitchFamily="49" charset="0"/>
              </a:rPr>
              <a:t>objects</a:t>
            </a:r>
            <a:r>
              <a:rPr lang="en-US" dirty="0" smtClean="0"/>
              <a:t> collection as a property for querying data</a:t>
            </a:r>
            <a:endParaRPr lang="en-US" dirty="0"/>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class</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Artist</a:t>
            </a:r>
            <a:r>
              <a:rPr lang="en-US" dirty="0">
                <a:solidFill>
                  <a:srgbClr val="000000"/>
                </a:solidFill>
                <a:highlight>
                  <a:srgbClr val="FFFFFF"/>
                </a:highlight>
                <a:latin typeface="Consolas" panose="020B0609020204030204" pitchFamily="49" charset="0"/>
              </a:rPr>
              <a:t>(</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endParaRPr lang="en-US" b="1" dirty="0" smtClean="0"/>
          </a:p>
        </p:txBody>
      </p:sp>
    </p:spTree>
    <p:extLst>
      <p:ext uri="{BB962C8B-B14F-4D97-AF65-F5344CB8AC3E}">
        <p14:creationId xmlns:p14="http://schemas.microsoft.com/office/powerpoint/2010/main" val="3776938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properties</a:t>
            </a:r>
            <a:endParaRPr lang="en-US" dirty="0"/>
          </a:p>
        </p:txBody>
      </p:sp>
      <p:sp>
        <p:nvSpPr>
          <p:cNvPr id="3" name="Content Placeholder 2"/>
          <p:cNvSpPr>
            <a:spLocks noGrp="1"/>
          </p:cNvSpPr>
          <p:nvPr>
            <p:ph sz="quarter" idx="10"/>
          </p:nvPr>
        </p:nvSpPr>
        <p:spPr>
          <a:xfrm>
            <a:off x="379413" y="1388226"/>
            <a:ext cx="11207341" cy="5469773"/>
          </a:xfrm>
        </p:spPr>
        <p:txBody>
          <a:bodyPr/>
          <a:lstStyle/>
          <a:p>
            <a:r>
              <a:rPr lang="en-US" dirty="0" smtClean="0"/>
              <a:t>Properties become columns inside the database</a:t>
            </a:r>
          </a:p>
          <a:p>
            <a:r>
              <a:rPr lang="en-US" dirty="0" smtClean="0"/>
              <a:t>For each column you specify:</a:t>
            </a:r>
          </a:p>
          <a:p>
            <a:pPr lvl="1"/>
            <a:r>
              <a:rPr lang="en-US" dirty="0" smtClean="0"/>
              <a:t>Datatype</a:t>
            </a:r>
          </a:p>
          <a:p>
            <a:pPr lvl="1"/>
            <a:r>
              <a:rPr lang="en-US" dirty="0" smtClean="0"/>
              <a:t>Size</a:t>
            </a:r>
          </a:p>
          <a:p>
            <a:pPr lvl="1"/>
            <a:r>
              <a:rPr lang="en-US" dirty="0" err="1" smtClean="0"/>
              <a:t>Nullability</a:t>
            </a:r>
            <a:endParaRPr lang="en-US" dirty="0"/>
          </a:p>
          <a:p>
            <a:r>
              <a:rPr lang="en-US" dirty="0" smtClean="0"/>
              <a:t>Syntax:</a:t>
            </a:r>
          </a:p>
          <a:p>
            <a:pPr marL="0" indent="0">
              <a:buNone/>
            </a:pPr>
            <a:r>
              <a:rPr lang="en-US" b="1" dirty="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property_name</a:t>
            </a:r>
            <a:r>
              <a:rPr lang="en-US" b="1" dirty="0" smtClean="0">
                <a:latin typeface="Consolas" panose="020B0609020204030204" pitchFamily="49" charset="0"/>
                <a:cs typeface="Consolas" panose="020B0609020204030204" pitchFamily="49" charset="0"/>
              </a:rPr>
              <a:t> = </a:t>
            </a:r>
            <a:r>
              <a:rPr lang="en-US" b="1" dirty="0" err="1" smtClean="0">
                <a:latin typeface="Consolas" panose="020B0609020204030204" pitchFamily="49" charset="0"/>
                <a:cs typeface="Consolas" panose="020B0609020204030204" pitchFamily="49" charset="0"/>
              </a:rPr>
              <a:t>models.</a:t>
            </a:r>
            <a:r>
              <a:rPr lang="en-US" b="1" i="1" dirty="0" err="1" smtClean="0">
                <a:latin typeface="Consolas" panose="020B0609020204030204" pitchFamily="49" charset="0"/>
                <a:cs typeface="Consolas" panose="020B0609020204030204" pitchFamily="49" charset="0"/>
              </a:rPr>
              <a:t>Type</a:t>
            </a:r>
            <a:r>
              <a:rPr lang="en-US" b="1" dirty="0" smtClean="0">
                <a:latin typeface="Consolas" panose="020B0609020204030204" pitchFamily="49" charset="0"/>
                <a:cs typeface="Consolas" panose="020B0609020204030204" pitchFamily="49" charset="0"/>
              </a:rPr>
              <a:t>(parameters)</a:t>
            </a:r>
          </a:p>
        </p:txBody>
      </p:sp>
      <p:sp>
        <p:nvSpPr>
          <p:cNvPr id="4" name="Up Arrow 3"/>
          <p:cNvSpPr/>
          <p:nvPr/>
        </p:nvSpPr>
        <p:spPr>
          <a:xfrm>
            <a:off x="6766560" y="5499462"/>
            <a:ext cx="431075"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8643257" y="5499462"/>
            <a:ext cx="431075"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24338" y="6308113"/>
            <a:ext cx="1036822" cy="369332"/>
          </a:xfrm>
          <a:prstGeom prst="rect">
            <a:avLst/>
          </a:prstGeom>
          <a:noFill/>
        </p:spPr>
        <p:txBody>
          <a:bodyPr wrap="none" rtlCol="0">
            <a:spAutoFit/>
          </a:bodyPr>
          <a:lstStyle/>
          <a:p>
            <a:r>
              <a:rPr lang="en-CA" dirty="0" smtClean="0"/>
              <a:t>Datatype</a:t>
            </a:r>
            <a:endParaRPr lang="en-US" dirty="0"/>
          </a:p>
        </p:txBody>
      </p:sp>
      <p:sp>
        <p:nvSpPr>
          <p:cNvPr id="7" name="TextBox 6"/>
          <p:cNvSpPr txBox="1"/>
          <p:nvPr/>
        </p:nvSpPr>
        <p:spPr>
          <a:xfrm>
            <a:off x="8262005" y="6308113"/>
            <a:ext cx="1604542" cy="369332"/>
          </a:xfrm>
          <a:prstGeom prst="rect">
            <a:avLst/>
          </a:prstGeom>
          <a:noFill/>
        </p:spPr>
        <p:txBody>
          <a:bodyPr wrap="none" rtlCol="0">
            <a:spAutoFit/>
          </a:bodyPr>
          <a:lstStyle/>
          <a:p>
            <a:r>
              <a:rPr lang="en-CA" dirty="0" smtClean="0"/>
              <a:t>Size, </a:t>
            </a:r>
            <a:r>
              <a:rPr lang="en-CA" dirty="0" err="1" smtClean="0"/>
              <a:t>Nullability</a:t>
            </a:r>
            <a:endParaRPr lang="en-US" dirty="0"/>
          </a:p>
        </p:txBody>
      </p:sp>
    </p:spTree>
    <p:extLst>
      <p:ext uri="{BB962C8B-B14F-4D97-AF65-F5344CB8AC3E}">
        <p14:creationId xmlns:p14="http://schemas.microsoft.com/office/powerpoint/2010/main" val="276805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string fields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Syntax</a:t>
            </a:r>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models.CharField</a:t>
            </a:r>
            <a:r>
              <a:rPr lang="en-US" dirty="0" smtClean="0">
                <a:latin typeface="Consolas" panose="020B0609020204030204" pitchFamily="49" charset="0"/>
                <a:cs typeface="Consolas" panose="020B0609020204030204" pitchFamily="49" charset="0"/>
              </a:rPr>
              <a:t>(parameters)</a:t>
            </a:r>
            <a:endParaRPr lang="en-US" dirty="0">
              <a:latin typeface="Consolas" panose="020B0609020204030204" pitchFamily="49" charset="0"/>
              <a:cs typeface="Consolas" panose="020B0609020204030204" pitchFamily="49" charset="0"/>
            </a:endParaRPr>
          </a:p>
          <a:p>
            <a:r>
              <a:rPr lang="en-US" dirty="0" smtClean="0"/>
              <a:t>Parameters</a:t>
            </a:r>
          </a:p>
          <a:p>
            <a:pPr lvl="1"/>
            <a:r>
              <a:rPr lang="en-US" dirty="0" err="1" smtClean="0"/>
              <a:t>max_length</a:t>
            </a:r>
            <a:endParaRPr lang="en-US" dirty="0" smtClean="0"/>
          </a:p>
          <a:p>
            <a:pPr lvl="2"/>
            <a:r>
              <a:rPr lang="en-US" dirty="0" smtClean="0"/>
              <a:t>Integer to represent maximum number of characters</a:t>
            </a:r>
          </a:p>
          <a:p>
            <a:pPr lvl="1"/>
            <a:r>
              <a:rPr lang="en-US" dirty="0" smtClean="0"/>
              <a:t>null</a:t>
            </a:r>
          </a:p>
          <a:p>
            <a:pPr lvl="2"/>
            <a:r>
              <a:rPr lang="en-US" dirty="0" smtClean="0"/>
              <a:t>Boolean if field allows null values. </a:t>
            </a:r>
            <a:r>
              <a:rPr lang="en-US" b="1" dirty="0" smtClean="0"/>
              <a:t>False by default</a:t>
            </a:r>
            <a:r>
              <a:rPr lang="en-US" dirty="0" smtClean="0"/>
              <a:t>.</a:t>
            </a:r>
          </a:p>
          <a:p>
            <a:pPr lvl="1"/>
            <a:r>
              <a:rPr lang="en-US" dirty="0" smtClean="0"/>
              <a:t>blank</a:t>
            </a:r>
          </a:p>
          <a:p>
            <a:pPr lvl="2"/>
            <a:r>
              <a:rPr lang="en-US" dirty="0" smtClean="0"/>
              <a:t>Boolean to indicate if empty string is allowed. </a:t>
            </a:r>
            <a:r>
              <a:rPr lang="en-US" b="1" dirty="0" smtClean="0"/>
              <a:t>False by default</a:t>
            </a:r>
            <a:r>
              <a:rPr lang="en-US" dirty="0" smtClean="0"/>
              <a:t>.</a:t>
            </a:r>
          </a:p>
          <a:p>
            <a:pPr lvl="1"/>
            <a:r>
              <a:rPr lang="en-US" dirty="0" smtClean="0"/>
              <a:t>default</a:t>
            </a:r>
          </a:p>
          <a:p>
            <a:pPr lvl="2"/>
            <a:r>
              <a:rPr lang="en-US" dirty="0" smtClean="0"/>
              <a:t>Default value if none is provided</a:t>
            </a:r>
          </a:p>
          <a:p>
            <a:pPr lvl="1"/>
            <a:endParaRPr lang="en-US" dirty="0"/>
          </a:p>
        </p:txBody>
      </p:sp>
    </p:spTree>
    <p:extLst>
      <p:ext uri="{BB962C8B-B14F-4D97-AF65-F5344CB8AC3E}">
        <p14:creationId xmlns:p14="http://schemas.microsoft.com/office/powerpoint/2010/main" val="2782707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model?</a:t>
            </a:r>
          </a:p>
          <a:p>
            <a:r>
              <a:rPr lang="en-GB" dirty="0" smtClean="0"/>
              <a:t>But what about the database?</a:t>
            </a:r>
          </a:p>
          <a:p>
            <a:r>
              <a:rPr lang="en-GB" dirty="0" smtClean="0"/>
              <a:t>How do we get our model ready for use in Django?</a:t>
            </a:r>
          </a:p>
          <a:p>
            <a:r>
              <a:rPr lang="en-GB" dirty="0" smtClean="0"/>
              <a:t>Getting the database ready</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integer fields</a:t>
            </a:r>
            <a:endParaRPr lang="en-US" dirty="0"/>
          </a:p>
        </p:txBody>
      </p:sp>
      <p:sp>
        <p:nvSpPr>
          <p:cNvPr id="3" name="Content Placeholder 2"/>
          <p:cNvSpPr>
            <a:spLocks noGrp="1"/>
          </p:cNvSpPr>
          <p:nvPr>
            <p:ph sz="quarter" idx="10"/>
          </p:nvPr>
        </p:nvSpPr>
        <p:spPr/>
        <p:txBody>
          <a:bodyPr/>
          <a:lstStyle/>
          <a:p>
            <a:r>
              <a:rPr lang="en-US" dirty="0" smtClean="0"/>
              <a:t>Syntax</a:t>
            </a:r>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models.IntegerField</a:t>
            </a:r>
            <a:r>
              <a:rPr lang="en-US" dirty="0" smtClean="0">
                <a:latin typeface="Consolas" panose="020B0609020204030204" pitchFamily="49" charset="0"/>
                <a:cs typeface="Consolas" panose="020B0609020204030204" pitchFamily="49" charset="0"/>
              </a:rPr>
              <a:t>(parameters)</a:t>
            </a:r>
          </a:p>
          <a:p>
            <a:r>
              <a:rPr lang="en-US" dirty="0" smtClean="0"/>
              <a:t>Parameters</a:t>
            </a:r>
          </a:p>
          <a:p>
            <a:pPr lvl="1"/>
            <a:r>
              <a:rPr lang="en-US" dirty="0" smtClean="0"/>
              <a:t>null</a:t>
            </a:r>
            <a:endParaRPr lang="en-US" dirty="0"/>
          </a:p>
          <a:p>
            <a:pPr lvl="2"/>
            <a:r>
              <a:rPr lang="en-US" dirty="0"/>
              <a:t>Boolean if field allows null values. </a:t>
            </a:r>
            <a:r>
              <a:rPr lang="en-US" b="1" dirty="0"/>
              <a:t>False by default</a:t>
            </a:r>
            <a:r>
              <a:rPr lang="en-US" dirty="0"/>
              <a:t>.</a:t>
            </a:r>
          </a:p>
          <a:p>
            <a:pPr lvl="1"/>
            <a:r>
              <a:rPr lang="en-US" dirty="0" smtClean="0"/>
              <a:t>default</a:t>
            </a:r>
            <a:endParaRPr lang="en-US" dirty="0"/>
          </a:p>
          <a:p>
            <a:pPr lvl="2"/>
            <a:r>
              <a:rPr lang="en-US" dirty="0"/>
              <a:t>Default value if none is </a:t>
            </a:r>
            <a:r>
              <a:rPr lang="en-US" dirty="0" smtClean="0"/>
              <a:t>provided</a:t>
            </a:r>
            <a:endParaRPr lang="en-US" dirty="0"/>
          </a:p>
        </p:txBody>
      </p:sp>
    </p:spTree>
    <p:extLst>
      <p:ext uri="{BB962C8B-B14F-4D97-AF65-F5344CB8AC3E}">
        <p14:creationId xmlns:p14="http://schemas.microsoft.com/office/powerpoint/2010/main" val="1605202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Creating a class and adding fields</a:t>
            </a:r>
            <a:endParaRPr lang="en-US" dirty="0"/>
          </a:p>
        </p:txBody>
      </p:sp>
    </p:spTree>
    <p:extLst>
      <p:ext uri="{BB962C8B-B14F-4D97-AF65-F5344CB8AC3E}">
        <p14:creationId xmlns:p14="http://schemas.microsoft.com/office/powerpoint/2010/main" val="1958978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about primary keys?</a:t>
            </a:r>
            <a:endParaRPr lang="en-US" dirty="0"/>
          </a:p>
        </p:txBody>
      </p:sp>
      <p:sp>
        <p:nvSpPr>
          <p:cNvPr id="4" name="Content Placeholder 3"/>
          <p:cNvSpPr>
            <a:spLocks noGrp="1"/>
          </p:cNvSpPr>
          <p:nvPr>
            <p:ph sz="quarter" idx="10"/>
          </p:nvPr>
        </p:nvSpPr>
        <p:spPr/>
        <p:txBody>
          <a:bodyPr/>
          <a:lstStyle/>
          <a:p>
            <a:r>
              <a:rPr lang="en-US" dirty="0" smtClean="0"/>
              <a:t>Every database table should have a primary key</a:t>
            </a:r>
          </a:p>
          <a:p>
            <a:r>
              <a:rPr lang="en-US" dirty="0" smtClean="0"/>
              <a:t>The primary key typically has a name of id, and is an auto-generated number</a:t>
            </a:r>
          </a:p>
          <a:p>
            <a:r>
              <a:rPr lang="en-US" dirty="0" smtClean="0"/>
              <a:t>Django automatically handles that for us!</a:t>
            </a:r>
          </a:p>
          <a:p>
            <a:pPr lvl="1"/>
            <a:r>
              <a:rPr lang="en-US" dirty="0" smtClean="0"/>
              <a:t>Model automatically adds an id property set to auto-generated for us</a:t>
            </a:r>
            <a:endParaRPr lang="en-US" dirty="0"/>
          </a:p>
        </p:txBody>
      </p:sp>
    </p:spTree>
    <p:extLst>
      <p:ext uri="{BB962C8B-B14F-4D97-AF65-F5344CB8AC3E}">
        <p14:creationId xmlns:p14="http://schemas.microsoft.com/office/powerpoint/2010/main" val="3571100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we want to customize the primary key?</a:t>
            </a:r>
            <a:endParaRPr lang="en-US" dirty="0"/>
          </a:p>
        </p:txBody>
      </p:sp>
      <p:sp>
        <p:nvSpPr>
          <p:cNvPr id="3" name="Content Placeholder 2"/>
          <p:cNvSpPr>
            <a:spLocks noGrp="1"/>
          </p:cNvSpPr>
          <p:nvPr>
            <p:ph sz="quarter" idx="10"/>
          </p:nvPr>
        </p:nvSpPr>
        <p:spPr/>
        <p:txBody>
          <a:bodyPr/>
          <a:lstStyle/>
          <a:p>
            <a:r>
              <a:rPr lang="en-US" dirty="0" smtClean="0"/>
              <a:t>If it’s a string, add </a:t>
            </a:r>
            <a:r>
              <a:rPr lang="en-US" b="1" dirty="0" err="1" smtClean="0"/>
              <a:t>primary_key</a:t>
            </a:r>
            <a:r>
              <a:rPr lang="en-US" b="1" dirty="0" smtClean="0"/>
              <a:t>=True</a:t>
            </a:r>
            <a:r>
              <a:rPr lang="en-US" dirty="0" smtClean="0"/>
              <a:t> to the </a:t>
            </a:r>
            <a:r>
              <a:rPr lang="en-US" dirty="0" err="1" smtClean="0"/>
              <a:t>CharField</a:t>
            </a:r>
            <a:r>
              <a:rPr lang="en-US" dirty="0" smtClean="0"/>
              <a:t> declaration</a:t>
            </a:r>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models.CharField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primary_key</a:t>
            </a:r>
            <a:r>
              <a:rPr lang="en-US" dirty="0" smtClean="0">
                <a:latin typeface="Consolas" panose="020B0609020204030204" pitchFamily="49" charset="0"/>
                <a:cs typeface="Consolas" panose="020B0609020204030204" pitchFamily="49" charset="0"/>
              </a:rPr>
              <a:t>=True)</a:t>
            </a:r>
          </a:p>
          <a:p>
            <a:r>
              <a:rPr lang="en-US" dirty="0" smtClean="0"/>
              <a:t>If it’s an integer, add to the </a:t>
            </a:r>
            <a:r>
              <a:rPr lang="en-US" b="1" dirty="0" err="1"/>
              <a:t>primary_key</a:t>
            </a:r>
            <a:r>
              <a:rPr lang="en-US" b="1" dirty="0"/>
              <a:t>=True</a:t>
            </a:r>
            <a:r>
              <a:rPr lang="en-US" dirty="0" smtClean="0"/>
              <a:t> </a:t>
            </a:r>
            <a:r>
              <a:rPr lang="en-US" dirty="0" err="1" smtClean="0"/>
              <a:t>IntField</a:t>
            </a:r>
            <a:r>
              <a:rPr lang="en-US" dirty="0" smtClean="0"/>
              <a:t> declaration</a:t>
            </a:r>
          </a:p>
          <a:p>
            <a:pPr lvl="1"/>
            <a:r>
              <a:rPr lang="en-US" dirty="0" err="1" smtClean="0">
                <a:latin typeface="Consolas" panose="020B0609020204030204" pitchFamily="49" charset="0"/>
                <a:cs typeface="Consolas" panose="020B0609020204030204" pitchFamily="49" charset="0"/>
              </a:rPr>
              <a:t>custom_id</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models.IntField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primary_key</a:t>
            </a:r>
            <a:r>
              <a:rPr lang="en-US" dirty="0" smtClean="0">
                <a:latin typeface="Consolas" panose="020B0609020204030204" pitchFamily="49" charset="0"/>
                <a:cs typeface="Consolas" panose="020B0609020204030204" pitchFamily="49" charset="0"/>
              </a:rPr>
              <a:t>=True)</a:t>
            </a:r>
            <a:endParaRPr lang="en-US" dirty="0" smtClean="0"/>
          </a:p>
          <a:p>
            <a:r>
              <a:rPr lang="en-US" dirty="0" smtClean="0"/>
              <a:t>If you want it to be an auto-generated integer, use </a:t>
            </a:r>
            <a:r>
              <a:rPr lang="en-US" dirty="0" err="1" smtClean="0"/>
              <a:t>AutoField</a:t>
            </a:r>
            <a:endParaRPr lang="en-US" dirty="0" smtClean="0"/>
          </a:p>
          <a:p>
            <a:pPr lvl="1"/>
            <a:r>
              <a:rPr lang="en-US" dirty="0" err="1" smtClean="0">
                <a:latin typeface="Consolas" panose="020B0609020204030204" pitchFamily="49" charset="0"/>
                <a:cs typeface="Consolas" panose="020B0609020204030204" pitchFamily="49" charset="0"/>
              </a:rPr>
              <a:t>custom_id</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models.AutoField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primary_key</a:t>
            </a:r>
            <a:r>
              <a:rPr lang="en-US" dirty="0" smtClean="0">
                <a:latin typeface="Consolas" panose="020B0609020204030204" pitchFamily="49" charset="0"/>
                <a:cs typeface="Consolas" panose="020B0609020204030204" pitchFamily="49" charset="0"/>
              </a:rPr>
              <a:t>=True)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84877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relationships?</a:t>
            </a:r>
            <a:endParaRPr lang="en-US" dirty="0"/>
          </a:p>
        </p:txBody>
      </p:sp>
      <p:sp>
        <p:nvSpPr>
          <p:cNvPr id="3" name="Content Placeholder 2"/>
          <p:cNvSpPr>
            <a:spLocks noGrp="1"/>
          </p:cNvSpPr>
          <p:nvPr>
            <p:ph sz="quarter" idx="10"/>
          </p:nvPr>
        </p:nvSpPr>
        <p:spPr/>
        <p:txBody>
          <a:bodyPr/>
          <a:lstStyle/>
          <a:p>
            <a:r>
              <a:rPr lang="en-US" dirty="0" smtClean="0"/>
              <a:t>An artist has albums, right?</a:t>
            </a:r>
          </a:p>
          <a:p>
            <a:r>
              <a:rPr lang="en-US" dirty="0" smtClean="0"/>
              <a:t>When creating the album (which is the child to artist’s parent), use </a:t>
            </a:r>
            <a:r>
              <a:rPr lang="en-US" dirty="0" err="1" smtClean="0"/>
              <a:t>models.ForeignKey</a:t>
            </a:r>
            <a:r>
              <a:rPr lang="en-US" dirty="0" smtClean="0"/>
              <a:t> to create the relationship</a:t>
            </a:r>
          </a:p>
          <a:p>
            <a:pPr lvl="1"/>
            <a:r>
              <a:rPr lang="en-US" dirty="0" smtClean="0"/>
              <a:t>Django takes care of the rest</a:t>
            </a:r>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Album</a:t>
            </a:r>
            <a:r>
              <a:rPr lang="en-US" dirty="0">
                <a:solidFill>
                  <a:srgbClr val="000000"/>
                </a:solidFill>
                <a:highlight>
                  <a:srgbClr val="FFFFFF"/>
                </a:highlight>
                <a:latin typeface="Consolas" panose="020B0609020204030204" pitchFamily="49" charset="0"/>
              </a:rPr>
              <a:t>(</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name </a:t>
            </a:r>
            <a:r>
              <a:rPr lang="en-US" dirty="0">
                <a:solidFill>
                  <a:srgbClr val="000000"/>
                </a:solidFill>
                <a:highlight>
                  <a:srgbClr val="FFFFFF"/>
                </a:highlight>
                <a:latin typeface="Consolas" panose="020B0609020204030204" pitchFamily="49" charset="0"/>
              </a:rPr>
              <a:t>= </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CharField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max_length</a:t>
            </a:r>
            <a:r>
              <a:rPr lang="en-US" dirty="0">
                <a:solidFill>
                  <a:srgbClr val="000000"/>
                </a:solidFill>
                <a:highlight>
                  <a:srgbClr val="FFFFFF"/>
                </a:highlight>
                <a:latin typeface="Consolas" panose="020B0609020204030204" pitchFamily="49" charset="0"/>
              </a:rPr>
              <a:t>=50);</a:t>
            </a:r>
          </a:p>
          <a:p>
            <a:pPr marL="0" indent="0">
              <a:buNone/>
            </a:pPr>
            <a:r>
              <a:rPr lang="en-US" dirty="0" smtClean="0">
                <a:solidFill>
                  <a:srgbClr val="000000"/>
                </a:solidFill>
                <a:highlight>
                  <a:srgbClr val="FFFFFF"/>
                </a:highlight>
                <a:latin typeface="Consolas" panose="020B0609020204030204" pitchFamily="49" charset="0"/>
              </a:rPr>
              <a:t>  artist </a:t>
            </a:r>
            <a:r>
              <a:rPr lang="en-US" dirty="0">
                <a:solidFill>
                  <a:srgbClr val="000000"/>
                </a:solidFill>
                <a:highlight>
                  <a:srgbClr val="FFFFFF"/>
                </a:highlight>
                <a:latin typeface="Consolas" panose="020B0609020204030204" pitchFamily="49" charset="0"/>
              </a:rPr>
              <a:t>= </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ForeignKey</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Artist</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932391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relationships</a:t>
            </a:r>
            <a:endParaRPr lang="en-US" dirty="0"/>
          </a:p>
        </p:txBody>
      </p:sp>
    </p:spTree>
    <p:extLst>
      <p:ext uri="{BB962C8B-B14F-4D97-AF65-F5344CB8AC3E}">
        <p14:creationId xmlns:p14="http://schemas.microsoft.com/office/powerpoint/2010/main" val="7067227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Now about those names...</a:t>
            </a:r>
            <a:endParaRPr lang="en-US" dirty="0"/>
          </a:p>
        </p:txBody>
      </p:sp>
      <p:sp>
        <p:nvSpPr>
          <p:cNvPr id="7" name="Content Placeholder 6"/>
          <p:cNvSpPr>
            <a:spLocks noGrp="1"/>
          </p:cNvSpPr>
          <p:nvPr>
            <p:ph sz="quarter" idx="10"/>
          </p:nvPr>
        </p:nvSpPr>
        <p:spPr/>
        <p:txBody>
          <a:bodyPr/>
          <a:lstStyle/>
          <a:p>
            <a:r>
              <a:rPr lang="en-US" dirty="0" smtClean="0"/>
              <a:t>Convention in Django is to use underscores rather than camel casing</a:t>
            </a:r>
          </a:p>
          <a:p>
            <a:r>
              <a:rPr lang="en-US" dirty="0" smtClean="0"/>
              <a:t>Django can automatically label properties in views</a:t>
            </a:r>
          </a:p>
          <a:p>
            <a:pPr lvl="1"/>
            <a:r>
              <a:rPr lang="en-US" dirty="0" smtClean="0"/>
              <a:t>Underscores are replaced by spaces</a:t>
            </a:r>
          </a:p>
          <a:p>
            <a:pPr lvl="1"/>
            <a:r>
              <a:rPr lang="en-US" b="1" dirty="0" err="1" smtClean="0"/>
              <a:t>first_name</a:t>
            </a:r>
            <a:r>
              <a:rPr lang="en-US" dirty="0" smtClean="0"/>
              <a:t> becomes </a:t>
            </a:r>
            <a:r>
              <a:rPr lang="en-US" b="1" dirty="0" smtClean="0"/>
              <a:t>first name</a:t>
            </a:r>
          </a:p>
          <a:p>
            <a:r>
              <a:rPr lang="en-US" dirty="0" smtClean="0"/>
              <a:t>What if we need to customize the label?</a:t>
            </a:r>
          </a:p>
          <a:p>
            <a:pPr lvl="1"/>
            <a:r>
              <a:rPr lang="en-US" b="1" dirty="0" err="1" smtClean="0"/>
              <a:t>verbose_name</a:t>
            </a:r>
            <a:r>
              <a:rPr lang="en-US" dirty="0" smtClean="0"/>
              <a:t> allows you to provide custom names</a:t>
            </a:r>
          </a:p>
          <a:p>
            <a:pPr lvl="1"/>
            <a:r>
              <a:rPr lang="en-US" dirty="0" smtClean="0"/>
              <a:t>Always start with a lower case letter, as Django will capitalize as needed</a:t>
            </a:r>
            <a:endParaRPr lang="en-US" dirty="0"/>
          </a:p>
        </p:txBody>
      </p:sp>
    </p:spTree>
    <p:extLst>
      <p:ext uri="{BB962C8B-B14F-4D97-AF65-F5344CB8AC3E}">
        <p14:creationId xmlns:p14="http://schemas.microsoft.com/office/powerpoint/2010/main" val="416077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models ready for display</a:t>
            </a:r>
            <a:endParaRPr lang="en-US" dirty="0"/>
          </a:p>
        </p:txBody>
      </p:sp>
    </p:spTree>
    <p:extLst>
      <p:ext uri="{BB962C8B-B14F-4D97-AF65-F5344CB8AC3E}">
        <p14:creationId xmlns:p14="http://schemas.microsoft.com/office/powerpoint/2010/main" val="1555068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Are these the only field options?</a:t>
            </a:r>
            <a:endParaRPr lang="en-US" dirty="0"/>
          </a:p>
        </p:txBody>
      </p:sp>
      <p:sp>
        <p:nvSpPr>
          <p:cNvPr id="4" name="Content Placeholder 3"/>
          <p:cNvSpPr>
            <a:spLocks noGrp="1"/>
          </p:cNvSpPr>
          <p:nvPr>
            <p:ph sz="quarter" idx="10"/>
          </p:nvPr>
        </p:nvSpPr>
        <p:spPr/>
        <p:txBody>
          <a:bodyPr/>
          <a:lstStyle/>
          <a:p>
            <a:r>
              <a:rPr lang="en-US" dirty="0" smtClean="0"/>
              <a:t>Absolutely not!</a:t>
            </a:r>
          </a:p>
          <a:p>
            <a:pPr lvl="1"/>
            <a:r>
              <a:rPr lang="en-US" dirty="0" smtClean="0"/>
              <a:t>Django offers great power and control over the underlying database</a:t>
            </a:r>
          </a:p>
          <a:p>
            <a:pPr lvl="2"/>
            <a:r>
              <a:rPr lang="en-US" dirty="0" smtClean="0"/>
              <a:t>Many to many relationships</a:t>
            </a:r>
          </a:p>
          <a:p>
            <a:pPr lvl="2"/>
            <a:r>
              <a:rPr lang="en-US" dirty="0" smtClean="0"/>
              <a:t>Complex data types</a:t>
            </a:r>
          </a:p>
          <a:p>
            <a:pPr lvl="2"/>
            <a:r>
              <a:rPr lang="en-US" dirty="0" smtClean="0"/>
              <a:t>Custom column names</a:t>
            </a:r>
            <a:endParaRPr lang="en-US" dirty="0"/>
          </a:p>
          <a:p>
            <a:r>
              <a:rPr lang="en-US" dirty="0"/>
              <a:t>See </a:t>
            </a:r>
            <a:r>
              <a:rPr lang="en-US" dirty="0">
                <a:hlinkClick r:id="rId2"/>
              </a:rPr>
              <a:t>https://docs.djangoproject.com/en/1.8/ref/models/fields</a:t>
            </a:r>
            <a:r>
              <a:rPr lang="en-US" dirty="0" smtClean="0">
                <a:hlinkClick r:id="rId2"/>
              </a:rPr>
              <a:t>/</a:t>
            </a:r>
            <a:r>
              <a:rPr lang="en-US" dirty="0" smtClean="0"/>
              <a:t> for more information</a:t>
            </a:r>
          </a:p>
        </p:txBody>
      </p:sp>
    </p:spTree>
    <p:extLst>
      <p:ext uri="{BB962C8B-B14F-4D97-AF65-F5344CB8AC3E}">
        <p14:creationId xmlns:p14="http://schemas.microsoft.com/office/powerpoint/2010/main" val="432751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Getting the database ready</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20394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a model?</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9182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Wait - what database is Django going to use?</a:t>
            </a:r>
            <a:endParaRPr lang="en-US" dirty="0"/>
          </a:p>
        </p:txBody>
      </p:sp>
      <p:sp>
        <p:nvSpPr>
          <p:cNvPr id="5" name="Content Placeholder 4"/>
          <p:cNvSpPr>
            <a:spLocks noGrp="1"/>
          </p:cNvSpPr>
          <p:nvPr>
            <p:ph sz="quarter" idx="10"/>
          </p:nvPr>
        </p:nvSpPr>
        <p:spPr/>
        <p:txBody>
          <a:bodyPr/>
          <a:lstStyle/>
          <a:p>
            <a:r>
              <a:rPr lang="en-US" dirty="0" smtClean="0"/>
              <a:t>Whatever database you specify in the settings.py file</a:t>
            </a:r>
          </a:p>
          <a:p>
            <a:r>
              <a:rPr lang="en-US" dirty="0" smtClean="0"/>
              <a:t>Supported databases include</a:t>
            </a:r>
          </a:p>
          <a:p>
            <a:pPr lvl="1"/>
            <a:r>
              <a:rPr lang="en-US" dirty="0" smtClean="0"/>
              <a:t>SQLite</a:t>
            </a:r>
          </a:p>
          <a:p>
            <a:pPr lvl="1"/>
            <a:r>
              <a:rPr lang="en-US" dirty="0" smtClean="0"/>
              <a:t>MySQL</a:t>
            </a:r>
          </a:p>
          <a:p>
            <a:pPr lvl="1"/>
            <a:r>
              <a:rPr lang="en-US" dirty="0" smtClean="0"/>
              <a:t>Microsoft SQL Server</a:t>
            </a:r>
          </a:p>
          <a:p>
            <a:r>
              <a:rPr lang="en-US" dirty="0" smtClean="0"/>
              <a:t>SQLite is the default development database for Django projects in Visual Studio</a:t>
            </a:r>
            <a:endParaRPr lang="en-US" dirty="0"/>
          </a:p>
        </p:txBody>
      </p:sp>
    </p:spTree>
    <p:extLst>
      <p:ext uri="{BB962C8B-B14F-4D97-AF65-F5344CB8AC3E}">
        <p14:creationId xmlns:p14="http://schemas.microsoft.com/office/powerpoint/2010/main" val="174175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SQLite?</a:t>
            </a:r>
            <a:endParaRPr lang="en-US" dirty="0"/>
          </a:p>
        </p:txBody>
      </p:sp>
      <p:sp>
        <p:nvSpPr>
          <p:cNvPr id="3" name="Content Placeholder 2"/>
          <p:cNvSpPr>
            <a:spLocks noGrp="1"/>
          </p:cNvSpPr>
          <p:nvPr>
            <p:ph sz="quarter" idx="10"/>
          </p:nvPr>
        </p:nvSpPr>
        <p:spPr/>
        <p:txBody>
          <a:bodyPr/>
          <a:lstStyle/>
          <a:p>
            <a:r>
              <a:rPr lang="en-US" dirty="0" smtClean="0"/>
              <a:t>As the name implies, SQLite is a lightweight relational database</a:t>
            </a:r>
          </a:p>
          <a:p>
            <a:r>
              <a:rPr lang="en-US" dirty="0" smtClean="0"/>
              <a:t>It’s open source and perfect for development</a:t>
            </a:r>
          </a:p>
        </p:txBody>
      </p:sp>
    </p:spTree>
    <p:extLst>
      <p:ext uri="{BB962C8B-B14F-4D97-AF65-F5344CB8AC3E}">
        <p14:creationId xmlns:p14="http://schemas.microsoft.com/office/powerpoint/2010/main" val="2346702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create the database?</a:t>
            </a:r>
            <a:endParaRPr lang="en-US" dirty="0"/>
          </a:p>
        </p:txBody>
      </p:sp>
      <p:sp>
        <p:nvSpPr>
          <p:cNvPr id="3" name="Content Placeholder 2"/>
          <p:cNvSpPr>
            <a:spLocks noGrp="1"/>
          </p:cNvSpPr>
          <p:nvPr>
            <p:ph sz="quarter" idx="10"/>
          </p:nvPr>
        </p:nvSpPr>
        <p:spPr/>
        <p:txBody>
          <a:bodyPr/>
          <a:lstStyle/>
          <a:p>
            <a:r>
              <a:rPr lang="en-US" dirty="0" smtClean="0"/>
              <a:t>We propagate the changes in our models to the databases  used by the Django ORM with migrations</a:t>
            </a:r>
          </a:p>
          <a:p>
            <a:r>
              <a:rPr lang="en-US" dirty="0" smtClean="0"/>
              <a:t>Useful commands</a:t>
            </a:r>
          </a:p>
          <a:p>
            <a:pPr lvl="1"/>
            <a:r>
              <a:rPr lang="en-US" b="1" dirty="0" err="1" smtClean="0"/>
              <a:t>makemigrations</a:t>
            </a:r>
            <a:endParaRPr lang="en-US" dirty="0"/>
          </a:p>
          <a:p>
            <a:pPr lvl="2"/>
            <a:r>
              <a:rPr lang="en-US" dirty="0" smtClean="0"/>
              <a:t>Create a new migration, this creates a package that contains all of the changes to be made to the database based on the code changes in our models</a:t>
            </a:r>
          </a:p>
          <a:p>
            <a:pPr lvl="1"/>
            <a:r>
              <a:rPr lang="en-US" b="1" dirty="0" err="1" smtClean="0"/>
              <a:t>sqlmigrate</a:t>
            </a:r>
            <a:endParaRPr lang="en-US" dirty="0"/>
          </a:p>
          <a:p>
            <a:pPr lvl="2"/>
            <a:r>
              <a:rPr lang="en-US" dirty="0"/>
              <a:t>D</a:t>
            </a:r>
            <a:r>
              <a:rPr lang="en-US" dirty="0" smtClean="0"/>
              <a:t>isplay the SQL statements that will be applied by a migration</a:t>
            </a:r>
          </a:p>
          <a:p>
            <a:pPr lvl="1"/>
            <a:r>
              <a:rPr lang="en-US" b="1" dirty="0" smtClean="0"/>
              <a:t>migrate</a:t>
            </a:r>
          </a:p>
          <a:p>
            <a:pPr lvl="2"/>
            <a:r>
              <a:rPr lang="en-US" dirty="0" smtClean="0"/>
              <a:t>Update the database with the specified migration package</a:t>
            </a:r>
            <a:endParaRPr lang="en-US" dirty="0"/>
          </a:p>
        </p:txBody>
      </p:sp>
    </p:spTree>
    <p:extLst>
      <p:ext uri="{BB962C8B-B14F-4D97-AF65-F5344CB8AC3E}">
        <p14:creationId xmlns:p14="http://schemas.microsoft.com/office/powerpoint/2010/main" val="2050972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call </a:t>
            </a:r>
            <a:r>
              <a:rPr lang="en-US" dirty="0" err="1" smtClean="0"/>
              <a:t>makemigrations</a:t>
            </a:r>
            <a:r>
              <a:rPr lang="en-US" dirty="0" smtClean="0"/>
              <a:t>?</a:t>
            </a:r>
            <a:br>
              <a:rPr lang="en-US" dirty="0" smtClean="0"/>
            </a:br>
            <a:endParaRPr lang="en-US" dirty="0"/>
          </a:p>
        </p:txBody>
      </p:sp>
      <p:sp>
        <p:nvSpPr>
          <p:cNvPr id="3" name="Content Placeholder 2"/>
          <p:cNvSpPr>
            <a:spLocks noGrp="1"/>
          </p:cNvSpPr>
          <p:nvPr>
            <p:ph sz="quarter" idx="10"/>
          </p:nvPr>
        </p:nvSpPr>
        <p:spPr/>
        <p:txBody>
          <a:bodyPr/>
          <a:lstStyle/>
          <a:p>
            <a:r>
              <a:rPr lang="en-US" dirty="0" err="1"/>
              <a:t>makemigrations</a:t>
            </a:r>
            <a:r>
              <a:rPr lang="en-US" dirty="0"/>
              <a:t> </a:t>
            </a:r>
            <a:r>
              <a:rPr lang="en-US" dirty="0" smtClean="0"/>
              <a:t>parameters</a:t>
            </a:r>
          </a:p>
          <a:p>
            <a:pPr lvl="1">
              <a:buFont typeface="Arial" panose="020B0604020202020204" pitchFamily="34" charset="0"/>
              <a:buChar char="•"/>
            </a:pPr>
            <a:r>
              <a:rPr lang="en-US" dirty="0" smtClean="0"/>
              <a:t>--name</a:t>
            </a:r>
          </a:p>
          <a:p>
            <a:pPr lvl="2"/>
            <a:r>
              <a:rPr lang="en-US" dirty="0" smtClean="0"/>
              <a:t>Name of the migration</a:t>
            </a:r>
          </a:p>
          <a:p>
            <a:pPr lvl="1">
              <a:buFont typeface="Arial" panose="020B0604020202020204" pitchFamily="34" charset="0"/>
              <a:buChar char="•"/>
            </a:pPr>
            <a:r>
              <a:rPr lang="en-US" dirty="0" smtClean="0"/>
              <a:t>App name</a:t>
            </a:r>
          </a:p>
          <a:p>
            <a:pPr lvl="2"/>
            <a:r>
              <a:rPr lang="en-US" dirty="0" smtClean="0"/>
              <a:t>app by default</a:t>
            </a:r>
          </a:p>
          <a:p>
            <a:pPr lvl="1"/>
            <a:endParaRPr lang="en-CA" dirty="0"/>
          </a:p>
          <a:p>
            <a:pPr marL="457046" lvl="1" indent="0">
              <a:buNone/>
            </a:pPr>
            <a:r>
              <a:rPr lang="en-US" b="1" dirty="0">
                <a:latin typeface="Consolas" panose="020B0609020204030204" pitchFamily="49" charset="0"/>
                <a:cs typeface="Consolas" panose="020B0609020204030204" pitchFamily="49" charset="0"/>
              </a:rPr>
              <a:t>python manage.py </a:t>
            </a:r>
            <a:r>
              <a:rPr lang="en-US" b="1" dirty="0" err="1">
                <a:latin typeface="Consolas" panose="020B0609020204030204" pitchFamily="49" charset="0"/>
                <a:cs typeface="Consolas" panose="020B0609020204030204" pitchFamily="49" charset="0"/>
              </a:rPr>
              <a:t>makemigrations</a:t>
            </a:r>
            <a:r>
              <a:rPr lang="en-US" b="1" dirty="0">
                <a:latin typeface="Consolas" panose="020B0609020204030204" pitchFamily="49" charset="0"/>
                <a:cs typeface="Consolas" panose="020B0609020204030204" pitchFamily="49" charset="0"/>
              </a:rPr>
              <a:t> --name </a:t>
            </a:r>
            <a:r>
              <a:rPr lang="en-US" b="1" i="1" dirty="0">
                <a:latin typeface="Consolas" panose="020B0609020204030204" pitchFamily="49" charset="0"/>
                <a:cs typeface="Consolas" panose="020B0609020204030204" pitchFamily="49" charset="0"/>
              </a:rPr>
              <a:t>initial</a:t>
            </a:r>
            <a:r>
              <a:rPr lang="en-US" b="1" dirty="0">
                <a:latin typeface="Consolas" panose="020B0609020204030204" pitchFamily="49" charset="0"/>
                <a:cs typeface="Consolas" panose="020B0609020204030204" pitchFamily="49" charset="0"/>
              </a:rPr>
              <a:t> app</a:t>
            </a:r>
            <a:endParaRPr lang="en-US" dirty="0">
              <a:latin typeface="Consolas" panose="020B0609020204030204" pitchFamily="49" charset="0"/>
              <a:cs typeface="Consolas" panose="020B0609020204030204" pitchFamily="49" charset="0"/>
            </a:endParaRPr>
          </a:p>
          <a:p>
            <a:pPr marL="457046" lvl="1" indent="0">
              <a:buNone/>
            </a:pPr>
            <a:endParaRPr lang="en-US" dirty="0"/>
          </a:p>
        </p:txBody>
      </p:sp>
    </p:spTree>
    <p:extLst>
      <p:ext uri="{BB962C8B-B14F-4D97-AF65-F5344CB8AC3E}">
        <p14:creationId xmlns:p14="http://schemas.microsoft.com/office/powerpoint/2010/main" val="2278695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execute these commands?</a:t>
            </a:r>
            <a:endParaRPr lang="en-US" dirty="0"/>
          </a:p>
        </p:txBody>
      </p:sp>
      <p:sp>
        <p:nvSpPr>
          <p:cNvPr id="3" name="Content Placeholder 2"/>
          <p:cNvSpPr>
            <a:spLocks noGrp="1"/>
          </p:cNvSpPr>
          <p:nvPr>
            <p:ph sz="quarter" idx="10"/>
          </p:nvPr>
        </p:nvSpPr>
        <p:spPr/>
        <p:txBody>
          <a:bodyPr/>
          <a:lstStyle/>
          <a:p>
            <a:r>
              <a:rPr lang="en-US" dirty="0" smtClean="0"/>
              <a:t>Django provides a manage.py script file to be used for managing the database</a:t>
            </a:r>
          </a:p>
          <a:p>
            <a:r>
              <a:rPr lang="en-US" dirty="0" smtClean="0"/>
              <a:t>Must be executed from the command line</a:t>
            </a:r>
          </a:p>
          <a:p>
            <a:pPr lvl="1"/>
            <a:r>
              <a:rPr lang="en-US" dirty="0" smtClean="0"/>
              <a:t>Visual Studio uses an older syntax</a:t>
            </a:r>
            <a:endParaRPr lang="en-US" dirty="0"/>
          </a:p>
        </p:txBody>
      </p:sp>
    </p:spTree>
    <p:extLst>
      <p:ext uri="{BB962C8B-B14F-4D97-AF65-F5344CB8AC3E}">
        <p14:creationId xmlns:p14="http://schemas.microsoft.com/office/powerpoint/2010/main" val="6575880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executing a migration</a:t>
            </a:r>
            <a:endParaRPr lang="en-US" dirty="0"/>
          </a:p>
        </p:txBody>
      </p:sp>
    </p:spTree>
    <p:extLst>
      <p:ext uri="{BB962C8B-B14F-4D97-AF65-F5344CB8AC3E}">
        <p14:creationId xmlns:p14="http://schemas.microsoft.com/office/powerpoint/2010/main" val="2383354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sz="quarter" idx="10"/>
          </p:nvPr>
        </p:nvSpPr>
        <p:spPr/>
        <p:txBody>
          <a:bodyPr/>
          <a:lstStyle/>
          <a:p>
            <a:r>
              <a:rPr lang="en-US" dirty="0" smtClean="0"/>
              <a:t>In traditional MVC (Model/View/Controller) there is a separation of concerns</a:t>
            </a:r>
          </a:p>
          <a:p>
            <a:pPr lvl="1"/>
            <a:r>
              <a:rPr lang="en-US" b="1" dirty="0" smtClean="0"/>
              <a:t>Model</a:t>
            </a:r>
            <a:r>
              <a:rPr lang="en-US" dirty="0" smtClean="0"/>
              <a:t> is the data </a:t>
            </a:r>
          </a:p>
          <a:p>
            <a:pPr lvl="1"/>
            <a:r>
              <a:rPr lang="en-US" b="1" dirty="0" smtClean="0"/>
              <a:t>View</a:t>
            </a:r>
            <a:r>
              <a:rPr lang="en-US" dirty="0" smtClean="0"/>
              <a:t> is how the user sees the data</a:t>
            </a:r>
          </a:p>
          <a:p>
            <a:pPr lvl="1"/>
            <a:r>
              <a:rPr lang="en-US" b="1" dirty="0" smtClean="0"/>
              <a:t>Controller</a:t>
            </a:r>
            <a:r>
              <a:rPr lang="en-US" dirty="0" smtClean="0"/>
              <a:t> handles the user’s requests, such as creating a new item, and returns a view to display the result</a:t>
            </a:r>
            <a:endParaRPr lang="en-US" dirty="0"/>
          </a:p>
        </p:txBody>
      </p:sp>
    </p:spTree>
    <p:extLst>
      <p:ext uri="{BB962C8B-B14F-4D97-AF65-F5344CB8AC3E}">
        <p14:creationId xmlns:p14="http://schemas.microsoft.com/office/powerpoint/2010/main" val="214102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1051" y="1121921"/>
            <a:ext cx="7234717"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rgbClr val="00AEEF">
                    <a:alpha val="99000"/>
                  </a:srgbClr>
                </a:solidFill>
                <a:latin typeface="Segoe UI Light" pitchFamily="34" charset="0"/>
              </a:rPr>
              <a:t>What does MVC look like?</a:t>
            </a:r>
          </a:p>
        </p:txBody>
      </p:sp>
      <p:grpSp>
        <p:nvGrpSpPr>
          <p:cNvPr id="61" name="Group 60"/>
          <p:cNvGrpSpPr/>
          <p:nvPr/>
        </p:nvGrpSpPr>
        <p:grpSpPr>
          <a:xfrm>
            <a:off x="5862969" y="3008036"/>
            <a:ext cx="685800" cy="1293628"/>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grpSp>
      <p:grpSp>
        <p:nvGrpSpPr>
          <p:cNvPr id="65" name="Group 64"/>
          <p:cNvGrpSpPr/>
          <p:nvPr/>
        </p:nvGrpSpPr>
        <p:grpSpPr>
          <a:xfrm>
            <a:off x="5062869" y="5712006"/>
            <a:ext cx="1354352" cy="530225"/>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2870" y="2021960"/>
            <a:ext cx="6117081" cy="99946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Controller</a:t>
              </a:r>
            </a:p>
            <a:p>
              <a:pPr marL="0" lvl="1" indent="0" defTabSz="685864">
                <a:spcBef>
                  <a:spcPts val="600"/>
                </a:spcBef>
                <a:buNone/>
                <a:defRPr/>
              </a:pPr>
              <a:r>
                <a:rPr lang="en-US" sz="2000" dirty="0">
                  <a:latin typeface="Segoe UI"/>
                </a:rPr>
                <a:t>Retrieves Model</a:t>
              </a:r>
            </a:p>
            <a:p>
              <a:pPr marL="0" lvl="1" indent="0" defTabSz="685864">
                <a:spcBef>
                  <a:spcPts val="600"/>
                </a:spcBef>
                <a:buNone/>
                <a:defRPr/>
              </a:pPr>
              <a:r>
                <a:rPr lang="en-US" sz="2000" dirty="0">
                  <a:latin typeface="Segoe UI"/>
                </a:rPr>
                <a:t>“Does Stuff”</a:t>
              </a:r>
            </a:p>
          </p:txBody>
        </p:sp>
      </p:grpSp>
      <p:grpSp>
        <p:nvGrpSpPr>
          <p:cNvPr id="71" name="Group 70"/>
          <p:cNvGrpSpPr/>
          <p:nvPr/>
        </p:nvGrpSpPr>
        <p:grpSpPr>
          <a:xfrm>
            <a:off x="5062870" y="4294578"/>
            <a:ext cx="6117081" cy="1006547"/>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View</a:t>
              </a:r>
            </a:p>
            <a:p>
              <a:pPr marL="0" lvl="1" indent="0" defTabSz="685864">
                <a:spcBef>
                  <a:spcPts val="600"/>
                </a:spcBef>
                <a:buNone/>
                <a:defRPr/>
              </a:pPr>
              <a:r>
                <a:rPr lang="en-US" sz="2000" dirty="0">
                  <a:latin typeface="Segoe UI"/>
                </a:rPr>
                <a:t>Visually represents</a:t>
              </a:r>
            </a:p>
            <a:p>
              <a:pPr marL="0" lvl="1" indent="0" defTabSz="685864">
                <a:spcBef>
                  <a:spcPts val="600"/>
                </a:spcBef>
                <a:buNone/>
                <a:defRPr/>
              </a:pPr>
              <a:r>
                <a:rPr lang="en-US" sz="2000" dirty="0">
                  <a:latin typeface="Segoe UI"/>
                </a:rPr>
                <a:t>the model</a:t>
              </a:r>
            </a:p>
          </p:txBody>
        </p:sp>
      </p:grpSp>
      <p:sp>
        <p:nvSpPr>
          <p:cNvPr id="74" name="Right Arrow 73"/>
          <p:cNvSpPr/>
          <p:nvPr/>
        </p:nvSpPr>
        <p:spPr bwMode="auto">
          <a:xfrm>
            <a:off x="2057400" y="2021961"/>
            <a:ext cx="2286000" cy="999459"/>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7400" y="4294578"/>
            <a:ext cx="2286000" cy="999459"/>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509"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6417221"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8968"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3164685"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0999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a model is the data the user needs to work with</a:t>
            </a:r>
            <a:endParaRPr lang="en-US" dirty="0"/>
          </a:p>
        </p:txBody>
      </p:sp>
      <p:sp>
        <p:nvSpPr>
          <p:cNvPr id="3" name="Content Placeholder 2"/>
          <p:cNvSpPr>
            <a:spLocks noGrp="1"/>
          </p:cNvSpPr>
          <p:nvPr>
            <p:ph sz="quarter" idx="10"/>
          </p:nvPr>
        </p:nvSpPr>
        <p:spPr/>
        <p:txBody>
          <a:bodyPr/>
          <a:lstStyle/>
          <a:p>
            <a:r>
              <a:rPr lang="en-US" dirty="0" smtClean="0"/>
              <a:t>The data could be a...</a:t>
            </a:r>
          </a:p>
          <a:p>
            <a:pPr lvl="1"/>
            <a:r>
              <a:rPr lang="en-US" dirty="0" smtClean="0"/>
              <a:t>Customer</a:t>
            </a:r>
          </a:p>
          <a:p>
            <a:pPr lvl="1"/>
            <a:r>
              <a:rPr lang="en-US" dirty="0" smtClean="0"/>
              <a:t>Product</a:t>
            </a:r>
          </a:p>
          <a:p>
            <a:pPr lvl="1"/>
            <a:r>
              <a:rPr lang="en-US" dirty="0" smtClean="0"/>
              <a:t>Reservation</a:t>
            </a:r>
          </a:p>
          <a:p>
            <a:pPr lvl="1"/>
            <a:endParaRPr lang="en-US" dirty="0"/>
          </a:p>
        </p:txBody>
      </p:sp>
    </p:spTree>
    <p:extLst>
      <p:ext uri="{BB962C8B-B14F-4D97-AF65-F5344CB8AC3E}">
        <p14:creationId xmlns:p14="http://schemas.microsoft.com/office/powerpoint/2010/main" val="1794851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our code, a model is a class</a:t>
            </a:r>
            <a:endParaRPr lang="en-US" dirty="0"/>
          </a:p>
        </p:txBody>
      </p:sp>
      <p:sp>
        <p:nvSpPr>
          <p:cNvPr id="3" name="Content Placeholder 2"/>
          <p:cNvSpPr>
            <a:spLocks noGrp="1"/>
          </p:cNvSpPr>
          <p:nvPr>
            <p:ph sz="quarter" idx="10"/>
          </p:nvPr>
        </p:nvSpPr>
        <p:spPr/>
        <p:txBody>
          <a:bodyPr/>
          <a:lstStyle/>
          <a:p>
            <a:r>
              <a:rPr lang="en-US" dirty="0" smtClean="0"/>
              <a:t>A model is just a class</a:t>
            </a:r>
          </a:p>
          <a:p>
            <a:pPr lvl="1"/>
            <a:r>
              <a:rPr lang="en-US" dirty="0" smtClean="0"/>
              <a:t>So if you know how to create a class in Python, you can create a model</a:t>
            </a:r>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Artist</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Album</a:t>
            </a:r>
            <a:endParaRPr lang="en-US" dirty="0"/>
          </a:p>
        </p:txBody>
      </p:sp>
    </p:spTree>
    <p:extLst>
      <p:ext uri="{BB962C8B-B14F-4D97-AF65-F5344CB8AC3E}">
        <p14:creationId xmlns:p14="http://schemas.microsoft.com/office/powerpoint/2010/main" val="4176164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But what about the database?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12597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you get right down to it most web apps are a front end to a database</a:t>
            </a:r>
            <a:endParaRPr lang="en-US" dirty="0"/>
          </a:p>
        </p:txBody>
      </p:sp>
      <p:sp>
        <p:nvSpPr>
          <p:cNvPr id="5" name="Content Placeholder 4"/>
          <p:cNvSpPr>
            <a:spLocks noGrp="1"/>
          </p:cNvSpPr>
          <p:nvPr>
            <p:ph sz="quarter" idx="10"/>
          </p:nvPr>
        </p:nvSpPr>
        <p:spPr/>
        <p:txBody>
          <a:bodyPr/>
          <a:lstStyle/>
          <a:p>
            <a:r>
              <a:rPr lang="en-US" dirty="0" smtClean="0"/>
              <a:t>Customer management</a:t>
            </a:r>
          </a:p>
          <a:p>
            <a:r>
              <a:rPr lang="en-US" dirty="0" smtClean="0"/>
              <a:t>Reservation system</a:t>
            </a:r>
          </a:p>
          <a:p>
            <a:r>
              <a:rPr lang="en-US" dirty="0" smtClean="0"/>
              <a:t>Trivia application</a:t>
            </a:r>
            <a:endParaRPr lang="en-US" dirty="0"/>
          </a:p>
        </p:txBody>
      </p:sp>
    </p:spTree>
    <p:extLst>
      <p:ext uri="{BB962C8B-B14F-4D97-AF65-F5344CB8AC3E}">
        <p14:creationId xmlns:p14="http://schemas.microsoft.com/office/powerpoint/2010/main" val="3407628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27aa9422-7f1f-4c84-9cdf-302b1a67e513"/>
    <ds:schemaRef ds:uri="http://purl.org/dc/dcmitype/"/>
    <ds:schemaRef ds:uri="http://purl.org/dc/elements/1.1/"/>
    <ds:schemaRef ds:uri="http://purl.org/dc/term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230e9df3-be65-4c73-a93b-d1236ebd677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3523</TotalTime>
  <Words>1378</Words>
  <Application>Microsoft Office PowerPoint</Application>
  <PresentationFormat>Widescreen</PresentationFormat>
  <Paragraphs>238</Paragraphs>
  <Slides>36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Consolas</vt:lpstr>
      <vt:lpstr>Segoe</vt:lpstr>
      <vt:lpstr>Segoe UI</vt:lpstr>
      <vt:lpstr>Segoe UI Light</vt:lpstr>
      <vt:lpstr>Segoe UI Symbol</vt:lpstr>
      <vt:lpstr>Times New Roman</vt:lpstr>
      <vt:lpstr>1_Office Theme</vt:lpstr>
      <vt:lpstr>PowerPoint Presentation</vt:lpstr>
      <vt:lpstr>Module Overview</vt:lpstr>
      <vt:lpstr>PowerPoint Presentation</vt:lpstr>
      <vt:lpstr>What is a model?</vt:lpstr>
      <vt:lpstr>Models, Views, and Controllers</vt:lpstr>
      <vt:lpstr>So a model is the data the user needs to work with</vt:lpstr>
      <vt:lpstr>In our code, a model is a class</vt:lpstr>
      <vt:lpstr>PowerPoint Presentation</vt:lpstr>
      <vt:lpstr>When you get right down to it most web apps are a front end to a database</vt:lpstr>
      <vt:lpstr>We need to work with data in a database</vt:lpstr>
      <vt:lpstr>Object-relational mapping</vt:lpstr>
      <vt:lpstr>What is ORM?</vt:lpstr>
      <vt:lpstr>Why use an ORM?</vt:lpstr>
      <vt:lpstr>What ORMs are available?</vt:lpstr>
      <vt:lpstr>PowerPoint Presentation</vt:lpstr>
      <vt:lpstr>Add classes</vt:lpstr>
      <vt:lpstr>Creating a class for Django ORM</vt:lpstr>
      <vt:lpstr>Adding properties</vt:lpstr>
      <vt:lpstr>Creating string fields</vt:lpstr>
      <vt:lpstr>Creating integer fields</vt:lpstr>
      <vt:lpstr>Creating a class and adding fields</vt:lpstr>
      <vt:lpstr>What about primary keys?</vt:lpstr>
      <vt:lpstr>What if we want to customize the primary key?</vt:lpstr>
      <vt:lpstr>How about relationships?</vt:lpstr>
      <vt:lpstr>Adding relationships</vt:lpstr>
      <vt:lpstr>Now about those names...</vt:lpstr>
      <vt:lpstr>Getting models ready for display</vt:lpstr>
      <vt:lpstr>Are these the only field options?</vt:lpstr>
      <vt:lpstr>PowerPoint Presentation</vt:lpstr>
      <vt:lpstr>Wait - what database is Django going to use?</vt:lpstr>
      <vt:lpstr>What is SQLite?</vt:lpstr>
      <vt:lpstr>How do we create the database?</vt:lpstr>
      <vt:lpstr>How do we call makemigrations? </vt:lpstr>
      <vt:lpstr>How do we execute these commands?</vt:lpstr>
      <vt:lpstr>Creating and executing a migration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78</cp:revision>
  <dcterms:created xsi:type="dcterms:W3CDTF">2013-02-15T23:12:42Z</dcterms:created>
  <dcterms:modified xsi:type="dcterms:W3CDTF">2015-06-17T04:32:57Z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