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77" r:id="rId5"/>
    <p:sldId id="278" r:id="rId6"/>
    <p:sldId id="290" r:id="rId7"/>
    <p:sldId id="291" r:id="rId8"/>
    <p:sldId id="292" r:id="rId9"/>
    <p:sldId id="293" r:id="rId10"/>
    <p:sldId id="294" r:id="rId11"/>
    <p:sldId id="295" r:id="rId12"/>
    <p:sldId id="307" r:id="rId13"/>
    <p:sldId id="296" r:id="rId14"/>
    <p:sldId id="298" r:id="rId15"/>
    <p:sldId id="308" r:id="rId16"/>
    <p:sldId id="297" r:id="rId17"/>
    <p:sldId id="299" r:id="rId18"/>
    <p:sldId id="300" r:id="rId19"/>
    <p:sldId id="301" r:id="rId20"/>
    <p:sldId id="302" r:id="rId21"/>
    <p:sldId id="303" r:id="rId22"/>
    <p:sldId id="304" r:id="rId23"/>
    <p:sldId id="305" r:id="rId24"/>
    <p:sldId id="306"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8470" autoAdjust="0"/>
  </p:normalViewPr>
  <p:slideViewPr>
    <p:cSldViewPr snapToGrid="0">
      <p:cViewPr varScale="1">
        <p:scale>
          <a:sx n="63" d="100"/>
          <a:sy n="63" d="100"/>
        </p:scale>
        <p:origin x="1536"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Create an artist using the Django Shell in Visual Studio</a:t>
            </a:r>
          </a:p>
          <a:p>
            <a:pPr lvl="1"/>
            <a:r>
              <a:rPr lang="en-US" sz="1200" kern="1200" dirty="0" smtClean="0">
                <a:solidFill>
                  <a:schemeClr val="tx1"/>
                </a:solidFill>
                <a:effectLst/>
                <a:latin typeface="+mn-lt"/>
                <a:ea typeface="+mn-ea"/>
                <a:cs typeface="+mn-cs"/>
              </a:rPr>
              <a:t>Switch back to Visual Studio</a:t>
            </a:r>
          </a:p>
          <a:p>
            <a:pPr lvl="1"/>
            <a:r>
              <a:rPr lang="en-US" sz="1200" kern="1200" dirty="0" smtClean="0">
                <a:solidFill>
                  <a:schemeClr val="tx1"/>
                </a:solidFill>
                <a:effectLst/>
                <a:latin typeface="+mn-lt"/>
                <a:ea typeface="+mn-ea"/>
                <a:cs typeface="+mn-cs"/>
              </a:rPr>
              <a:t>Right click on the project, and choose </a:t>
            </a:r>
            <a:r>
              <a:rPr lang="en-US" sz="1200" b="1" kern="1200" dirty="0" smtClean="0">
                <a:solidFill>
                  <a:schemeClr val="tx1"/>
                </a:solidFill>
                <a:effectLst/>
                <a:latin typeface="+mn-lt"/>
                <a:ea typeface="+mn-ea"/>
                <a:cs typeface="+mn-cs"/>
              </a:rPr>
              <a:t>Python &gt; Open Django Shell</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load all of the necessary libraries</a:t>
            </a:r>
          </a:p>
          <a:p>
            <a:pPr lvl="2"/>
            <a:r>
              <a:rPr lang="en-US" sz="1200" kern="1200" dirty="0" smtClean="0">
                <a:solidFill>
                  <a:schemeClr val="tx1"/>
                </a:solidFill>
                <a:effectLst/>
                <a:latin typeface="+mn-lt"/>
                <a:ea typeface="+mn-ea"/>
                <a:cs typeface="+mn-cs"/>
              </a:rPr>
              <a:t>This is possible from the command prompt, but doing it this way makes it easier</a:t>
            </a:r>
          </a:p>
          <a:p>
            <a:pPr lvl="0"/>
            <a:r>
              <a:rPr lang="en-US" sz="1200" kern="1200" dirty="0" smtClean="0">
                <a:solidFill>
                  <a:schemeClr val="tx1"/>
                </a:solidFill>
                <a:effectLst/>
                <a:latin typeface="+mn-lt"/>
                <a:ea typeface="+mn-ea"/>
                <a:cs typeface="+mn-cs"/>
              </a:rPr>
              <a:t>Create the artist</a:t>
            </a:r>
          </a:p>
          <a:p>
            <a:pPr lvl="1"/>
            <a:r>
              <a:rPr lang="en-US" sz="1200" kern="1200" dirty="0" smtClean="0">
                <a:solidFill>
                  <a:schemeClr val="tx1"/>
                </a:solidFill>
                <a:effectLst/>
                <a:latin typeface="+mn-lt"/>
                <a:ea typeface="+mn-ea"/>
                <a:cs typeface="+mn-cs"/>
              </a:rPr>
              <a:t>In the shell type:</a:t>
            </a:r>
          </a:p>
          <a:p>
            <a:pPr lvl="1"/>
            <a:r>
              <a:rPr lang="en-US" sz="1200" b="1" kern="1200" dirty="0" smtClean="0">
                <a:solidFill>
                  <a:schemeClr val="tx1"/>
                </a:solidFill>
                <a:effectLst/>
                <a:latin typeface="+mn-lt"/>
                <a:ea typeface="+mn-ea"/>
                <a:cs typeface="+mn-cs"/>
              </a:rPr>
              <a:t>from </a:t>
            </a:r>
            <a:r>
              <a:rPr lang="en-US" sz="1200" b="1" kern="1200" dirty="0" err="1" smtClean="0">
                <a:solidFill>
                  <a:schemeClr val="tx1"/>
                </a:solidFill>
                <a:effectLst/>
                <a:latin typeface="+mn-lt"/>
                <a:ea typeface="+mn-ea"/>
                <a:cs typeface="+mn-cs"/>
              </a:rPr>
              <a:t>app.models</a:t>
            </a:r>
            <a:r>
              <a:rPr lang="en-US" sz="1200" b="1" kern="1200" dirty="0" smtClean="0">
                <a:solidFill>
                  <a:schemeClr val="tx1"/>
                </a:solidFill>
                <a:effectLst/>
                <a:latin typeface="+mn-lt"/>
                <a:ea typeface="+mn-ea"/>
                <a:cs typeface="+mn-cs"/>
              </a:rPr>
              <a:t> import Artist;</a:t>
            </a:r>
            <a:endParaRPr lang="en-US" sz="1200" kern="1200" dirty="0" smtClean="0">
              <a:solidFill>
                <a:schemeClr val="tx1"/>
              </a:solidFill>
              <a:effectLst/>
              <a:latin typeface="+mn-lt"/>
              <a:ea typeface="+mn-ea"/>
              <a:cs typeface="+mn-cs"/>
            </a:endParaRPr>
          </a:p>
          <a:p>
            <a:pPr lvl="1"/>
            <a:r>
              <a:rPr lang="en-US" sz="1200" b="1" kern="1200" dirty="0" err="1" smtClean="0">
                <a:solidFill>
                  <a:schemeClr val="tx1"/>
                </a:solidFill>
                <a:effectLst/>
                <a:latin typeface="+mn-lt"/>
                <a:ea typeface="+mn-ea"/>
                <a:cs typeface="+mn-cs"/>
              </a:rPr>
              <a:t>newArtist</a:t>
            </a:r>
            <a:r>
              <a:rPr lang="en-US" sz="1200" b="1" kern="1200" dirty="0" smtClean="0">
                <a:solidFill>
                  <a:schemeClr val="tx1"/>
                </a:solidFill>
                <a:effectLst/>
                <a:latin typeface="+mn-lt"/>
                <a:ea typeface="+mn-ea"/>
                <a:cs typeface="+mn-cs"/>
              </a:rPr>
              <a:t> = Artist(name = "The Cure", </a:t>
            </a:r>
            <a:r>
              <a:rPr lang="en-US" sz="1200" b="1" kern="1200" dirty="0" err="1" smtClean="0">
                <a:solidFill>
                  <a:schemeClr val="tx1"/>
                </a:solidFill>
                <a:effectLst/>
                <a:latin typeface="+mn-lt"/>
                <a:ea typeface="+mn-ea"/>
                <a:cs typeface="+mn-cs"/>
              </a:rPr>
              <a:t>year_formed</a:t>
            </a:r>
            <a:r>
              <a:rPr lang="en-US" sz="1200" b="1" kern="1200" dirty="0" smtClean="0">
                <a:solidFill>
                  <a:schemeClr val="tx1"/>
                </a:solidFill>
                <a:effectLst/>
                <a:latin typeface="+mn-lt"/>
                <a:ea typeface="+mn-ea"/>
                <a:cs typeface="+mn-cs"/>
              </a:rPr>
              <a:t> = 1978);</a:t>
            </a:r>
            <a:endParaRPr lang="en-US" sz="1200" kern="1200" dirty="0" smtClean="0">
              <a:solidFill>
                <a:schemeClr val="tx1"/>
              </a:solidFill>
              <a:effectLst/>
              <a:latin typeface="+mn-lt"/>
              <a:ea typeface="+mn-ea"/>
              <a:cs typeface="+mn-cs"/>
            </a:endParaRPr>
          </a:p>
          <a:p>
            <a:pPr lvl="1"/>
            <a:r>
              <a:rPr lang="en-US" sz="1200" b="1" kern="1200" dirty="0" err="1" smtClean="0">
                <a:solidFill>
                  <a:schemeClr val="tx1"/>
                </a:solidFill>
                <a:effectLst/>
                <a:latin typeface="+mn-lt"/>
                <a:ea typeface="+mn-ea"/>
                <a:cs typeface="+mn-cs"/>
              </a:rPr>
              <a:t>newArtist.save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create the artist and save it in the SQLite database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445107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Create an artist using the Django Shell in Visual Studio</a:t>
            </a:r>
          </a:p>
          <a:p>
            <a:pPr lvl="1"/>
            <a:r>
              <a:rPr lang="en-US" sz="1200" kern="1200" dirty="0" smtClean="0">
                <a:solidFill>
                  <a:schemeClr val="tx1"/>
                </a:solidFill>
                <a:effectLst/>
                <a:latin typeface="+mn-lt"/>
                <a:ea typeface="+mn-ea"/>
                <a:cs typeface="+mn-cs"/>
              </a:rPr>
              <a:t>Switch back to Visual Studio</a:t>
            </a:r>
          </a:p>
          <a:p>
            <a:pPr lvl="1"/>
            <a:r>
              <a:rPr lang="en-US" sz="1200" kern="1200" dirty="0" smtClean="0">
                <a:solidFill>
                  <a:schemeClr val="tx1"/>
                </a:solidFill>
                <a:effectLst/>
                <a:latin typeface="+mn-lt"/>
                <a:ea typeface="+mn-ea"/>
                <a:cs typeface="+mn-cs"/>
              </a:rPr>
              <a:t>Right click on the project, and choose </a:t>
            </a:r>
            <a:r>
              <a:rPr lang="en-US" sz="1200" b="1" kern="1200" dirty="0" smtClean="0">
                <a:solidFill>
                  <a:schemeClr val="tx1"/>
                </a:solidFill>
                <a:effectLst/>
                <a:latin typeface="+mn-lt"/>
                <a:ea typeface="+mn-ea"/>
                <a:cs typeface="+mn-cs"/>
              </a:rPr>
              <a:t>Python &gt; Open Django Shell</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load all of the necessary libraries</a:t>
            </a:r>
          </a:p>
          <a:p>
            <a:pPr lvl="2"/>
            <a:r>
              <a:rPr lang="en-US" sz="1200" kern="1200" dirty="0" smtClean="0">
                <a:solidFill>
                  <a:schemeClr val="tx1"/>
                </a:solidFill>
                <a:effectLst/>
                <a:latin typeface="+mn-lt"/>
                <a:ea typeface="+mn-ea"/>
                <a:cs typeface="+mn-cs"/>
              </a:rPr>
              <a:t>This is possible from the command prompt, but doing it this way makes it easier</a:t>
            </a:r>
          </a:p>
          <a:p>
            <a:pPr lvl="0"/>
            <a:r>
              <a:rPr lang="en-US" sz="1200" kern="1200" dirty="0" smtClean="0">
                <a:solidFill>
                  <a:schemeClr val="tx1"/>
                </a:solidFill>
                <a:effectLst/>
                <a:latin typeface="+mn-lt"/>
                <a:ea typeface="+mn-ea"/>
                <a:cs typeface="+mn-cs"/>
              </a:rPr>
              <a:t>Create the artist</a:t>
            </a:r>
          </a:p>
          <a:p>
            <a:pPr lvl="1"/>
            <a:r>
              <a:rPr lang="en-US" sz="1200" kern="1200" dirty="0" smtClean="0">
                <a:solidFill>
                  <a:schemeClr val="tx1"/>
                </a:solidFill>
                <a:effectLst/>
                <a:latin typeface="+mn-lt"/>
                <a:ea typeface="+mn-ea"/>
                <a:cs typeface="+mn-cs"/>
              </a:rPr>
              <a:t>In the shell type:</a:t>
            </a:r>
          </a:p>
          <a:p>
            <a:pPr lvl="1"/>
            <a:r>
              <a:rPr lang="en-US" sz="1200" b="1" kern="1200" dirty="0" smtClean="0">
                <a:solidFill>
                  <a:schemeClr val="tx1"/>
                </a:solidFill>
                <a:effectLst/>
                <a:latin typeface="+mn-lt"/>
                <a:ea typeface="+mn-ea"/>
                <a:cs typeface="+mn-cs"/>
              </a:rPr>
              <a:t>from </a:t>
            </a:r>
            <a:r>
              <a:rPr lang="en-US" sz="1200" b="1" kern="1200" dirty="0" err="1" smtClean="0">
                <a:solidFill>
                  <a:schemeClr val="tx1"/>
                </a:solidFill>
                <a:effectLst/>
                <a:latin typeface="+mn-lt"/>
                <a:ea typeface="+mn-ea"/>
                <a:cs typeface="+mn-cs"/>
              </a:rPr>
              <a:t>app.models</a:t>
            </a:r>
            <a:r>
              <a:rPr lang="en-US" sz="1200" b="1" kern="1200" dirty="0" smtClean="0">
                <a:solidFill>
                  <a:schemeClr val="tx1"/>
                </a:solidFill>
                <a:effectLst/>
                <a:latin typeface="+mn-lt"/>
                <a:ea typeface="+mn-ea"/>
                <a:cs typeface="+mn-cs"/>
              </a:rPr>
              <a:t> import Artist;</a:t>
            </a:r>
            <a:endParaRPr lang="en-US" sz="1200" kern="1200" dirty="0" smtClean="0">
              <a:solidFill>
                <a:schemeClr val="tx1"/>
              </a:solidFill>
              <a:effectLst/>
              <a:latin typeface="+mn-lt"/>
              <a:ea typeface="+mn-ea"/>
              <a:cs typeface="+mn-cs"/>
            </a:endParaRPr>
          </a:p>
          <a:p>
            <a:pPr lvl="1"/>
            <a:r>
              <a:rPr lang="en-US" sz="1200" b="1" kern="1200" dirty="0" err="1" smtClean="0">
                <a:solidFill>
                  <a:schemeClr val="tx1"/>
                </a:solidFill>
                <a:effectLst/>
                <a:latin typeface="+mn-lt"/>
                <a:ea typeface="+mn-ea"/>
                <a:cs typeface="+mn-cs"/>
              </a:rPr>
              <a:t>newArtist</a:t>
            </a:r>
            <a:r>
              <a:rPr lang="en-US" sz="1200" b="1" kern="1200" dirty="0" smtClean="0">
                <a:solidFill>
                  <a:schemeClr val="tx1"/>
                </a:solidFill>
                <a:effectLst/>
                <a:latin typeface="+mn-lt"/>
                <a:ea typeface="+mn-ea"/>
                <a:cs typeface="+mn-cs"/>
              </a:rPr>
              <a:t> = Artist(name = "The Cure", </a:t>
            </a:r>
            <a:r>
              <a:rPr lang="en-US" sz="1200" b="1" kern="1200" dirty="0" err="1" smtClean="0">
                <a:solidFill>
                  <a:schemeClr val="tx1"/>
                </a:solidFill>
                <a:effectLst/>
                <a:latin typeface="+mn-lt"/>
                <a:ea typeface="+mn-ea"/>
                <a:cs typeface="+mn-cs"/>
              </a:rPr>
              <a:t>year_formed</a:t>
            </a:r>
            <a:r>
              <a:rPr lang="en-US" sz="1200" b="1" kern="1200" dirty="0" smtClean="0">
                <a:solidFill>
                  <a:schemeClr val="tx1"/>
                </a:solidFill>
                <a:effectLst/>
                <a:latin typeface="+mn-lt"/>
                <a:ea typeface="+mn-ea"/>
                <a:cs typeface="+mn-cs"/>
              </a:rPr>
              <a:t> = 1978);</a:t>
            </a:r>
            <a:endParaRPr lang="en-US" sz="1200" kern="1200" dirty="0" smtClean="0">
              <a:solidFill>
                <a:schemeClr val="tx1"/>
              </a:solidFill>
              <a:effectLst/>
              <a:latin typeface="+mn-lt"/>
              <a:ea typeface="+mn-ea"/>
              <a:cs typeface="+mn-cs"/>
            </a:endParaRPr>
          </a:p>
          <a:p>
            <a:pPr lvl="1"/>
            <a:r>
              <a:rPr lang="en-US" sz="1200" b="1" kern="1200" dirty="0" err="1" smtClean="0">
                <a:solidFill>
                  <a:schemeClr val="tx1"/>
                </a:solidFill>
                <a:effectLst/>
                <a:latin typeface="+mn-lt"/>
                <a:ea typeface="+mn-ea"/>
                <a:cs typeface="+mn-cs"/>
              </a:rPr>
              <a:t>newArtist.save</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create the artist and save it in the SQLite database</a:t>
            </a:r>
          </a:p>
          <a:p>
            <a:r>
              <a:rPr lang="en-CA" baseline="0" dirty="0" smtClean="0"/>
              <a:t>Now update the year formed and save the changes</a:t>
            </a:r>
          </a:p>
          <a:p>
            <a:r>
              <a:rPr lang="en-US" sz="120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newArtist.year_formed</a:t>
            </a:r>
            <a:r>
              <a:rPr lang="en-US" sz="1200" b="1" kern="1200" dirty="0" smtClean="0">
                <a:solidFill>
                  <a:schemeClr val="tx1"/>
                </a:solidFill>
                <a:latin typeface="+mn-lt"/>
                <a:ea typeface="+mn-ea"/>
                <a:cs typeface="+mn-cs"/>
              </a:rPr>
              <a:t>=1986</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newArtist.save</a:t>
            </a:r>
            <a:r>
              <a:rPr lang="en-US" sz="1200" b="1" kern="1200" dirty="0" smtClean="0">
                <a:solidFill>
                  <a:schemeClr val="tx1"/>
                </a:solidFill>
                <a:latin typeface="+mn-lt"/>
                <a:ea typeface="+mn-ea"/>
                <a:cs typeface="+mn-cs"/>
              </a:rPr>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68016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Load all artists</a:t>
            </a:r>
          </a:p>
          <a:p>
            <a:pPr lvl="1"/>
            <a:r>
              <a:rPr lang="en-US" sz="1200" kern="1200" dirty="0" smtClean="0">
                <a:solidFill>
                  <a:schemeClr val="tx1"/>
                </a:solidFill>
                <a:effectLst/>
                <a:latin typeface="+mn-lt"/>
                <a:ea typeface="+mn-ea"/>
                <a:cs typeface="+mn-cs"/>
              </a:rPr>
              <a:t>In the shell, type:</a:t>
            </a:r>
          </a:p>
          <a:p>
            <a:pPr lvl="1"/>
            <a:r>
              <a:rPr lang="en-US" sz="1200" b="1" kern="1200" dirty="0" err="1" smtClean="0">
                <a:solidFill>
                  <a:schemeClr val="tx1"/>
                </a:solidFill>
                <a:effectLst/>
                <a:latin typeface="+mn-lt"/>
                <a:ea typeface="+mn-ea"/>
                <a:cs typeface="+mn-cs"/>
              </a:rPr>
              <a:t>allArtists</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Artist.objects.all</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err="1" smtClean="0">
                <a:solidFill>
                  <a:schemeClr val="tx1"/>
                </a:solidFill>
                <a:effectLst/>
                <a:latin typeface="+mn-lt"/>
                <a:ea typeface="+mn-ea"/>
                <a:cs typeface="+mn-cs"/>
              </a:rPr>
              <a:t>allArtists</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[&lt;Artist: Artist object&gt;] is displayed</a:t>
            </a:r>
          </a:p>
          <a:p>
            <a:pPr lvl="2"/>
            <a:r>
              <a:rPr lang="en-US" sz="1200" kern="1200" dirty="0" smtClean="0">
                <a:solidFill>
                  <a:schemeClr val="tx1"/>
                </a:solidFill>
                <a:effectLst/>
                <a:latin typeface="+mn-lt"/>
                <a:ea typeface="+mn-ea"/>
                <a:cs typeface="+mn-cs"/>
              </a:rPr>
              <a:t>The square brackets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indicate a collection</a:t>
            </a:r>
          </a:p>
          <a:p>
            <a:pPr lvl="1"/>
            <a:r>
              <a:rPr lang="en-US" sz="1200" b="1" kern="1200" dirty="0" err="1" smtClean="0">
                <a:solidFill>
                  <a:schemeClr val="tx1"/>
                </a:solidFill>
                <a:effectLst/>
                <a:latin typeface="+mn-lt"/>
                <a:ea typeface="+mn-ea"/>
                <a:cs typeface="+mn-cs"/>
              </a:rPr>
              <a:t>allArtists</a:t>
            </a:r>
            <a:r>
              <a:rPr lang="en-US" sz="1200" b="1" kern="1200" dirty="0" smtClean="0">
                <a:solidFill>
                  <a:schemeClr val="tx1"/>
                </a:solidFill>
                <a:effectLst/>
                <a:latin typeface="+mn-lt"/>
                <a:ea typeface="+mn-ea"/>
                <a:cs typeface="+mn-cs"/>
              </a:rPr>
              <a:t>[0].id;</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ID of the first artist is displayed</a:t>
            </a:r>
          </a:p>
          <a:p>
            <a:pPr lvl="1"/>
            <a:r>
              <a:rPr lang="en-US" sz="1200" b="1" kern="1200" dirty="0" smtClean="0">
                <a:solidFill>
                  <a:schemeClr val="tx1"/>
                </a:solidFill>
                <a:effectLst/>
                <a:latin typeface="+mn-lt"/>
                <a:ea typeface="+mn-ea"/>
                <a:cs typeface="+mn-cs"/>
              </a:rPr>
              <a:t>for artist in </a:t>
            </a:r>
            <a:r>
              <a:rPr lang="en-US" sz="1200" b="1" kern="1200" dirty="0" err="1" smtClean="0">
                <a:solidFill>
                  <a:schemeClr val="tx1"/>
                </a:solidFill>
                <a:effectLst/>
                <a:latin typeface="+mn-lt"/>
                <a:ea typeface="+mn-ea"/>
                <a:cs typeface="+mn-cs"/>
              </a:rPr>
              <a:t>allArtists</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print(artist.name);</a:t>
            </a:r>
            <a:endParaRPr lang="en-US"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The Cure</a:t>
            </a:r>
            <a:r>
              <a:rPr lang="en-US" sz="1200" kern="1200" dirty="0" smtClean="0">
                <a:solidFill>
                  <a:schemeClr val="tx1"/>
                </a:solidFill>
                <a:effectLst/>
                <a:latin typeface="+mn-lt"/>
                <a:ea typeface="+mn-ea"/>
                <a:cs typeface="+mn-cs"/>
              </a:rPr>
              <a:t> is displayed</a:t>
            </a:r>
          </a:p>
          <a:p>
            <a:pPr lvl="0"/>
            <a:r>
              <a:rPr lang="en-US" sz="1200" kern="1200" dirty="0" smtClean="0">
                <a:solidFill>
                  <a:schemeClr val="tx1"/>
                </a:solidFill>
                <a:effectLst/>
                <a:latin typeface="+mn-lt"/>
                <a:ea typeface="+mn-ea"/>
                <a:cs typeface="+mn-cs"/>
              </a:rPr>
              <a:t>Load an artist by ID</a:t>
            </a:r>
          </a:p>
          <a:p>
            <a:pPr lvl="1"/>
            <a:r>
              <a:rPr lang="en-US" sz="1200" kern="1200" dirty="0" smtClean="0">
                <a:solidFill>
                  <a:schemeClr val="tx1"/>
                </a:solidFill>
                <a:effectLst/>
                <a:latin typeface="+mn-lt"/>
                <a:ea typeface="+mn-ea"/>
                <a:cs typeface="+mn-cs"/>
              </a:rPr>
              <a:t>In the shell, type:</a:t>
            </a:r>
          </a:p>
          <a:p>
            <a:pPr lvl="1"/>
            <a:r>
              <a:rPr lang="en-US" sz="1200" b="1" kern="1200" dirty="0" err="1" smtClean="0">
                <a:solidFill>
                  <a:schemeClr val="tx1"/>
                </a:solidFill>
                <a:effectLst/>
                <a:latin typeface="+mn-lt"/>
                <a:ea typeface="+mn-ea"/>
                <a:cs typeface="+mn-cs"/>
              </a:rPr>
              <a:t>idArtist</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Artist.objects.get</a:t>
            </a:r>
            <a:r>
              <a:rPr lang="en-US" sz="1200" b="1" kern="1200" dirty="0" smtClean="0">
                <a:solidFill>
                  <a:schemeClr val="tx1"/>
                </a:solidFill>
                <a:effectLst/>
                <a:latin typeface="+mn-lt"/>
                <a:ea typeface="+mn-ea"/>
                <a:cs typeface="+mn-cs"/>
              </a:rPr>
              <a:t>(id = 1);</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idArtist.name;</a:t>
            </a:r>
            <a:endParaRPr lang="en-US"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The Cure</a:t>
            </a:r>
            <a:r>
              <a:rPr lang="en-US" sz="1200" kern="1200" dirty="0" smtClean="0">
                <a:solidFill>
                  <a:schemeClr val="tx1"/>
                </a:solidFill>
                <a:effectLst/>
                <a:latin typeface="+mn-lt"/>
                <a:ea typeface="+mn-ea"/>
                <a:cs typeface="+mn-cs"/>
              </a:rPr>
              <a:t> is displayed</a:t>
            </a:r>
          </a:p>
          <a:p>
            <a:pPr lvl="0"/>
            <a:r>
              <a:rPr lang="en-US" sz="1200" kern="1200" dirty="0" smtClean="0">
                <a:solidFill>
                  <a:schemeClr val="tx1"/>
                </a:solidFill>
                <a:effectLst/>
                <a:latin typeface="+mn-lt"/>
                <a:ea typeface="+mn-ea"/>
                <a:cs typeface="+mn-cs"/>
              </a:rPr>
              <a:t>Load an artist by its name (only one returned)</a:t>
            </a:r>
          </a:p>
          <a:p>
            <a:pPr lvl="1"/>
            <a:r>
              <a:rPr lang="en-US" sz="1200" kern="1200" dirty="0" smtClean="0">
                <a:solidFill>
                  <a:schemeClr val="tx1"/>
                </a:solidFill>
                <a:effectLst/>
                <a:latin typeface="+mn-lt"/>
                <a:ea typeface="+mn-ea"/>
                <a:cs typeface="+mn-cs"/>
              </a:rPr>
              <a:t>In the shell, type:</a:t>
            </a:r>
          </a:p>
          <a:p>
            <a:pPr lvl="1"/>
            <a:r>
              <a:rPr lang="en-US" sz="1200" b="1" kern="1200" dirty="0" err="1" smtClean="0">
                <a:solidFill>
                  <a:schemeClr val="tx1"/>
                </a:solidFill>
                <a:effectLst/>
                <a:latin typeface="+mn-lt"/>
                <a:ea typeface="+mn-ea"/>
                <a:cs typeface="+mn-cs"/>
              </a:rPr>
              <a:t>nameArtist</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Artist.objects.get</a:t>
            </a:r>
            <a:r>
              <a:rPr lang="en-US" sz="1200" b="1" kern="1200" dirty="0" smtClean="0">
                <a:solidFill>
                  <a:schemeClr val="tx1"/>
                </a:solidFill>
                <a:effectLst/>
                <a:latin typeface="+mn-lt"/>
                <a:ea typeface="+mn-ea"/>
                <a:cs typeface="+mn-cs"/>
              </a:rPr>
              <a:t>(name = 'The Cure');</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nameArtist.name;</a:t>
            </a:r>
            <a:endParaRPr lang="en-US"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The Cure</a:t>
            </a:r>
            <a:r>
              <a:rPr lang="en-US" sz="1200" kern="1200" dirty="0" smtClean="0">
                <a:solidFill>
                  <a:schemeClr val="tx1"/>
                </a:solidFill>
                <a:effectLst/>
                <a:latin typeface="+mn-lt"/>
                <a:ea typeface="+mn-ea"/>
                <a:cs typeface="+mn-cs"/>
              </a:rPr>
              <a:t> is displayed</a:t>
            </a:r>
          </a:p>
          <a:p>
            <a:pPr lvl="2"/>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92721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Load an artist by its name (only one returned)</a:t>
            </a:r>
          </a:p>
          <a:p>
            <a:pPr lvl="1"/>
            <a:r>
              <a:rPr lang="en-US" sz="1200" kern="1200" dirty="0" smtClean="0">
                <a:solidFill>
                  <a:schemeClr val="tx1"/>
                </a:solidFill>
                <a:effectLst/>
                <a:latin typeface="+mn-lt"/>
                <a:ea typeface="+mn-ea"/>
                <a:cs typeface="+mn-cs"/>
              </a:rPr>
              <a:t>In the shell, type:</a:t>
            </a:r>
          </a:p>
          <a:p>
            <a:pPr lvl="1"/>
            <a:r>
              <a:rPr lang="en-US" sz="1200" b="1" kern="1200" dirty="0" err="1" smtClean="0">
                <a:solidFill>
                  <a:schemeClr val="tx1"/>
                </a:solidFill>
                <a:effectLst/>
                <a:latin typeface="+mn-lt"/>
                <a:ea typeface="+mn-ea"/>
                <a:cs typeface="+mn-cs"/>
              </a:rPr>
              <a:t>nameArtist</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Artist.objects.get</a:t>
            </a:r>
            <a:r>
              <a:rPr lang="en-US" sz="1200" b="1" kern="1200" dirty="0" smtClean="0">
                <a:solidFill>
                  <a:schemeClr val="tx1"/>
                </a:solidFill>
                <a:effectLst/>
                <a:latin typeface="+mn-lt"/>
                <a:ea typeface="+mn-ea"/>
                <a:cs typeface="+mn-cs"/>
              </a:rPr>
              <a:t>(name = 'The Cure')</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nameArtist.name</a:t>
            </a:r>
            <a:endParaRPr lang="en-US"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The Cure</a:t>
            </a:r>
            <a:r>
              <a:rPr lang="en-US" sz="1200" kern="1200" dirty="0" smtClean="0">
                <a:solidFill>
                  <a:schemeClr val="tx1"/>
                </a:solidFill>
                <a:effectLst/>
                <a:latin typeface="+mn-lt"/>
                <a:ea typeface="+mn-ea"/>
                <a:cs typeface="+mn-cs"/>
              </a:rPr>
              <a:t> is displayed</a:t>
            </a:r>
          </a:p>
          <a:p>
            <a:pPr lvl="0"/>
            <a:r>
              <a:rPr lang="en-US" sz="1200" kern="1200" dirty="0" smtClean="0">
                <a:solidFill>
                  <a:schemeClr val="tx1"/>
                </a:solidFill>
                <a:effectLst/>
                <a:latin typeface="+mn-lt"/>
                <a:ea typeface="+mn-ea"/>
                <a:cs typeface="+mn-cs"/>
              </a:rPr>
              <a:t>Query artists by year (a collection is returned)</a:t>
            </a:r>
          </a:p>
          <a:p>
            <a:pPr lvl="1"/>
            <a:r>
              <a:rPr lang="en-US" sz="1200" kern="1200" dirty="0" smtClean="0">
                <a:solidFill>
                  <a:schemeClr val="tx1"/>
                </a:solidFill>
                <a:effectLst/>
                <a:latin typeface="+mn-lt"/>
                <a:ea typeface="+mn-ea"/>
                <a:cs typeface="+mn-cs"/>
              </a:rPr>
              <a:t>In the shell, type:</a:t>
            </a:r>
          </a:p>
          <a:p>
            <a:pPr lvl="1"/>
            <a:r>
              <a:rPr lang="en-US" sz="1200" b="1" kern="1200" dirty="0" err="1" smtClean="0">
                <a:solidFill>
                  <a:schemeClr val="tx1"/>
                </a:solidFill>
                <a:effectLst/>
                <a:latin typeface="+mn-lt"/>
                <a:ea typeface="+mn-ea"/>
                <a:cs typeface="+mn-cs"/>
              </a:rPr>
              <a:t>queryArtists</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Artist.objects.filter</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year_formed</a:t>
            </a:r>
            <a:r>
              <a:rPr lang="en-US" sz="1200" b="1" kern="1200" dirty="0" smtClean="0">
                <a:solidFill>
                  <a:schemeClr val="tx1"/>
                </a:solidFill>
                <a:effectLst/>
                <a:latin typeface="+mn-lt"/>
                <a:ea typeface="+mn-ea"/>
                <a:cs typeface="+mn-cs"/>
              </a:rPr>
              <a:t> = 1978)</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for artist in </a:t>
            </a:r>
            <a:r>
              <a:rPr lang="en-US" sz="1200" b="1" kern="1200" dirty="0" err="1" smtClean="0">
                <a:solidFill>
                  <a:schemeClr val="tx1"/>
                </a:solidFill>
                <a:effectLst/>
                <a:latin typeface="+mn-lt"/>
                <a:ea typeface="+mn-ea"/>
                <a:cs typeface="+mn-cs"/>
              </a:rPr>
              <a:t>queryArtists</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print(artist.name)</a:t>
            </a:r>
            <a:endParaRPr lang="en-US"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The Cure</a:t>
            </a:r>
            <a:r>
              <a:rPr lang="en-US" sz="1200" kern="1200" dirty="0" smtClean="0">
                <a:solidFill>
                  <a:schemeClr val="tx1"/>
                </a:solidFill>
                <a:effectLst/>
                <a:latin typeface="+mn-lt"/>
                <a:ea typeface="+mn-ea"/>
                <a:cs typeface="+mn-cs"/>
              </a:rPr>
              <a:t> is displayed</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992468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smtClean="0"/>
              <a:t>| </a:t>
            </a:r>
            <a:r>
              <a:rPr lang="en-US" smtClean="0"/>
              <a:t>Querying models</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endParaRPr lang="en-US" dirty="0"/>
          </a:p>
          <a:p>
            <a:r>
              <a:rPr lang="en-US" dirty="0" smtClean="0"/>
              <a:t>Christopher Harrison | Senior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queries</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pp 4"/>
              <p:cNvGraphicFramePr>
                <a:graphicFrameLocks noGrp="1"/>
              </p:cNvGraphicFramePr>
              <p:nvPr>
                <p:extLst>
                  <p:ext uri="{D42A27DB-BD31-4B8C-83A1-F6EECF244321}">
                    <p14:modId xmlns:p14="http://schemas.microsoft.com/office/powerpoint/2010/main" val="1810037210"/>
                  </p:ext>
                </p:extLst>
              </p:nvPr>
            </p:nvGraphicFramePr>
            <p:xfrm>
              <a:off x="565404" y="1245701"/>
              <a:ext cx="11151108" cy="541874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pp 4"/>
              <p:cNvPicPr>
                <a:picLocks noGrp="1" noRot="1" noChangeAspect="1" noMove="1" noResize="1" noEditPoints="1" noAdjustHandles="1" noChangeArrowheads="1" noChangeShapeType="1"/>
              </p:cNvPicPr>
              <p:nvPr/>
            </p:nvPicPr>
            <p:blipFill>
              <a:blip r:embed="rId3"/>
              <a:stretch>
                <a:fillRect/>
              </a:stretch>
            </p:blipFill>
            <p:spPr>
              <a:xfrm>
                <a:off x="565404" y="1245701"/>
                <a:ext cx="11151108" cy="5418749"/>
              </a:xfrm>
              <a:prstGeom prst="rect">
                <a:avLst/>
              </a:prstGeom>
            </p:spPr>
          </p:pic>
        </mc:Fallback>
      </mc:AlternateContent>
    </p:spTree>
    <p:extLst>
      <p:ext uri="{BB962C8B-B14F-4D97-AF65-F5344CB8AC3E}">
        <p14:creationId xmlns:p14="http://schemas.microsoft.com/office/powerpoint/2010/main" val="1705513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queries</a:t>
            </a:r>
            <a:endParaRPr lang="en-US" dirty="0"/>
          </a:p>
        </p:txBody>
      </p:sp>
    </p:spTree>
    <p:extLst>
      <p:ext uri="{BB962C8B-B14F-4D97-AF65-F5344CB8AC3E}">
        <p14:creationId xmlns:p14="http://schemas.microsoft.com/office/powerpoint/2010/main" val="3169631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Custom Queries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93990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queries</a:t>
            </a:r>
            <a:endParaRPr lang="en-US" dirty="0"/>
          </a:p>
        </p:txBody>
      </p:sp>
      <p:sp>
        <p:nvSpPr>
          <p:cNvPr id="3" name="Content Placeholder 2"/>
          <p:cNvSpPr>
            <a:spLocks noGrp="1"/>
          </p:cNvSpPr>
          <p:nvPr>
            <p:ph sz="quarter" idx="10"/>
          </p:nvPr>
        </p:nvSpPr>
        <p:spPr/>
        <p:txBody>
          <a:bodyPr/>
          <a:lstStyle/>
          <a:p>
            <a:r>
              <a:rPr lang="en-US" dirty="0" smtClean="0"/>
              <a:t>Django provides two main methods for writing queries</a:t>
            </a:r>
          </a:p>
          <a:p>
            <a:r>
              <a:rPr lang="en-US" dirty="0" smtClean="0">
                <a:latin typeface="Consolas" panose="020B0609020204030204" pitchFamily="49" charset="0"/>
                <a:cs typeface="Consolas" panose="020B0609020204030204" pitchFamily="49" charset="0"/>
              </a:rPr>
              <a:t>get</a:t>
            </a:r>
          </a:p>
          <a:p>
            <a:pPr lvl="1"/>
            <a:r>
              <a:rPr lang="en-US" dirty="0" smtClean="0"/>
              <a:t>Returns one and only one object</a:t>
            </a:r>
          </a:p>
          <a:p>
            <a:pPr lvl="1"/>
            <a:r>
              <a:rPr lang="en-US" dirty="0" smtClean="0"/>
              <a:t>If your query returns zero or more than one, an error is thrown</a:t>
            </a:r>
          </a:p>
          <a:p>
            <a:r>
              <a:rPr lang="en-US" dirty="0" smtClean="0">
                <a:latin typeface="Consolas" panose="020B0609020204030204" pitchFamily="49" charset="0"/>
                <a:cs typeface="Consolas" panose="020B0609020204030204" pitchFamily="49" charset="0"/>
              </a:rPr>
              <a:t>filter</a:t>
            </a:r>
          </a:p>
          <a:p>
            <a:pPr lvl="1"/>
            <a:r>
              <a:rPr lang="en-US" dirty="0" smtClean="0"/>
              <a:t>Returns multiple objects</a:t>
            </a:r>
          </a:p>
          <a:p>
            <a:pPr lvl="1"/>
            <a:r>
              <a:rPr lang="en-US" dirty="0" smtClean="0"/>
              <a:t>Technically a </a:t>
            </a:r>
            <a:r>
              <a:rPr lang="en-US" dirty="0" err="1" smtClean="0"/>
              <a:t>QuerySet</a:t>
            </a:r>
            <a:r>
              <a:rPr lang="en-US" dirty="0" smtClean="0"/>
              <a:t>, allowing for more complex queries</a:t>
            </a:r>
            <a:endParaRPr lang="en-US" dirty="0"/>
          </a:p>
        </p:txBody>
      </p:sp>
    </p:spTree>
    <p:extLst>
      <p:ext uri="{BB962C8B-B14F-4D97-AF65-F5344CB8AC3E}">
        <p14:creationId xmlns:p14="http://schemas.microsoft.com/office/powerpoint/2010/main" val="3469359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filter syntax</a:t>
            </a:r>
            <a:endParaRPr lang="en-US" dirty="0"/>
          </a:p>
        </p:txBody>
      </p:sp>
      <p:sp>
        <p:nvSpPr>
          <p:cNvPr id="3" name="Content Placeholder 2"/>
          <p:cNvSpPr>
            <a:spLocks noGrp="1"/>
          </p:cNvSpPr>
          <p:nvPr>
            <p:ph sz="quarter" idx="10"/>
          </p:nvPr>
        </p:nvSpPr>
        <p:spPr/>
        <p:txBody>
          <a:bodyPr/>
          <a:lstStyle/>
          <a:p>
            <a:r>
              <a:rPr lang="en-US" dirty="0" smtClean="0"/>
              <a:t>Django is aware of your object structure, meaning you can query data using the class structure you created</a:t>
            </a:r>
          </a:p>
          <a:p>
            <a:r>
              <a:rPr lang="en-US" dirty="0" smtClean="0"/>
              <a:t>Let's say you wanted to find an artist by its name:</a:t>
            </a:r>
          </a:p>
          <a:p>
            <a:endParaRPr lang="en-US" dirty="0"/>
          </a:p>
          <a:p>
            <a:endParaRPr lang="en-US" dirty="0" smtClean="0"/>
          </a:p>
          <a:p>
            <a:r>
              <a:rPr lang="en-US" dirty="0" smtClean="0"/>
              <a:t>Note: </a:t>
            </a:r>
            <a:r>
              <a:rPr lang="en-US" dirty="0" smtClean="0">
                <a:latin typeface="Consolas" panose="020B0609020204030204" pitchFamily="49" charset="0"/>
                <a:cs typeface="Consolas" panose="020B0609020204030204" pitchFamily="49" charset="0"/>
              </a:rPr>
              <a:t>get</a:t>
            </a:r>
            <a:r>
              <a:rPr lang="en-US" dirty="0" smtClean="0"/>
              <a:t> works in our model because it would only return one artist</a:t>
            </a:r>
            <a:endParaRPr lang="en-US" dirty="0"/>
          </a:p>
        </p:txBody>
      </p:sp>
      <p:sp>
        <p:nvSpPr>
          <p:cNvPr id="6" name="Rounded Rectangle 5"/>
          <p:cNvSpPr/>
          <p:nvPr/>
        </p:nvSpPr>
        <p:spPr>
          <a:xfrm>
            <a:off x="1389888" y="3328416"/>
            <a:ext cx="9204960"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 = </a:t>
            </a:r>
            <a:r>
              <a:rPr lang="en-US" sz="2400" dirty="0" err="1" smtClean="0">
                <a:latin typeface="Consolas" panose="020B0609020204030204" pitchFamily="49" charset="0"/>
                <a:cs typeface="Consolas" panose="020B0609020204030204" pitchFamily="49" charset="0"/>
              </a:rPr>
              <a:t>Artist.objects.get</a:t>
            </a:r>
            <a:r>
              <a:rPr lang="en-US" sz="2400" dirty="0" smtClean="0">
                <a:latin typeface="Consolas" panose="020B0609020204030204" pitchFamily="49" charset="0"/>
                <a:cs typeface="Consolas" panose="020B0609020204030204" pitchFamily="49" charset="0"/>
              </a:rPr>
              <a:t>(name = 'Artist Name');</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75404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starts with?</a:t>
            </a:r>
            <a:endParaRPr lang="en-US" dirty="0"/>
          </a:p>
        </p:txBody>
      </p:sp>
      <p:sp>
        <p:nvSpPr>
          <p:cNvPr id="3" name="Content Placeholder 2"/>
          <p:cNvSpPr>
            <a:spLocks noGrp="1"/>
          </p:cNvSpPr>
          <p:nvPr>
            <p:ph sz="quarter" idx="10"/>
          </p:nvPr>
        </p:nvSpPr>
        <p:spPr/>
        <p:txBody>
          <a:bodyPr/>
          <a:lstStyle/>
          <a:p>
            <a:r>
              <a:rPr lang="en-US" dirty="0" smtClean="0"/>
              <a:t>Often users want to write our a query where they only know part of the name, typically the beginning</a:t>
            </a:r>
          </a:p>
          <a:p>
            <a:r>
              <a:rPr lang="en-US" dirty="0" smtClean="0"/>
              <a:t>To write this type of query, use </a:t>
            </a:r>
            <a:r>
              <a:rPr lang="en-US" dirty="0" smtClean="0">
                <a:latin typeface="Consolas" panose="020B0609020204030204" pitchFamily="49" charset="0"/>
                <a:cs typeface="Consolas" panose="020B0609020204030204" pitchFamily="49" charset="0"/>
              </a:rPr>
              <a:t>property__</a:t>
            </a:r>
            <a:r>
              <a:rPr lang="en-US" dirty="0" err="1" smtClean="0">
                <a:latin typeface="Consolas" panose="020B0609020204030204" pitchFamily="49" charset="0"/>
                <a:cs typeface="Consolas" panose="020B0609020204030204" pitchFamily="49" charset="0"/>
              </a:rPr>
              <a:t>startswith</a:t>
            </a:r>
            <a:endParaRPr lang="en-US" dirty="0" smtClean="0">
              <a:latin typeface="Consolas" panose="020B0609020204030204" pitchFamily="49" charset="0"/>
              <a:cs typeface="Consolas" panose="020B0609020204030204" pitchFamily="49" charset="0"/>
            </a:endParaRPr>
          </a:p>
        </p:txBody>
      </p:sp>
      <p:sp>
        <p:nvSpPr>
          <p:cNvPr id="4" name="Rounded Rectangle 3"/>
          <p:cNvSpPr/>
          <p:nvPr/>
        </p:nvSpPr>
        <p:spPr>
          <a:xfrm>
            <a:off x="621792" y="3606700"/>
            <a:ext cx="10627655"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artists = </a:t>
            </a:r>
            <a:r>
              <a:rPr lang="en-US" sz="2400" dirty="0" err="1" smtClean="0">
                <a:latin typeface="Consolas" panose="020B0609020204030204" pitchFamily="49" charset="0"/>
                <a:cs typeface="Consolas" panose="020B0609020204030204" pitchFamily="49" charset="0"/>
              </a:rPr>
              <a:t>Artist.objects.filter</a:t>
            </a:r>
            <a:r>
              <a:rPr lang="en-US" sz="2400" dirty="0" smtClean="0">
                <a:latin typeface="Consolas" panose="020B0609020204030204" pitchFamily="49" charset="0"/>
                <a:cs typeface="Consolas" panose="020B0609020204030204" pitchFamily="49" charset="0"/>
              </a:rPr>
              <a:t>(name__</a:t>
            </a:r>
            <a:r>
              <a:rPr lang="en-US" sz="2400" dirty="0" err="1" smtClean="0">
                <a:latin typeface="Consolas" panose="020B0609020204030204" pitchFamily="49" charset="0"/>
                <a:cs typeface="Consolas" panose="020B0609020204030204" pitchFamily="49" charset="0"/>
              </a:rPr>
              <a:t>startswith</a:t>
            </a:r>
            <a:r>
              <a:rPr lang="en-US" sz="2400" dirty="0" smtClean="0">
                <a:latin typeface="Consolas" panose="020B0609020204030204" pitchFamily="49" charset="0"/>
                <a:cs typeface="Consolas" panose="020B0609020204030204" pitchFamily="49" charset="0"/>
              </a:rPr>
              <a:t> = 'Great');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6790944" y="5157216"/>
            <a:ext cx="4645152" cy="14264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t>That's TWO underscores!</a:t>
            </a:r>
            <a:endParaRPr lang="en-US" sz="2800" dirty="0"/>
          </a:p>
        </p:txBody>
      </p:sp>
    </p:spTree>
    <p:extLst>
      <p:ext uri="{BB962C8B-B14F-4D97-AF65-F5344CB8AC3E}">
        <p14:creationId xmlns:p14="http://schemas.microsoft.com/office/powerpoint/2010/main" val="403132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case sensitivity?</a:t>
            </a:r>
            <a:endParaRPr lang="en-US" dirty="0"/>
          </a:p>
        </p:txBody>
      </p:sp>
      <p:sp>
        <p:nvSpPr>
          <p:cNvPr id="3" name="Content Placeholder 2"/>
          <p:cNvSpPr>
            <a:spLocks noGrp="1"/>
          </p:cNvSpPr>
          <p:nvPr>
            <p:ph sz="quarter" idx="10"/>
          </p:nvPr>
        </p:nvSpPr>
        <p:spPr/>
        <p:txBody>
          <a:bodyPr/>
          <a:lstStyle/>
          <a:p>
            <a:r>
              <a:rPr lang="en-US" dirty="0" smtClean="0"/>
              <a:t>By default, queries are case sensitive</a:t>
            </a:r>
          </a:p>
          <a:p>
            <a:r>
              <a:rPr lang="en-US" dirty="0" smtClean="0"/>
              <a:t>All operators are available with an insensitive variant</a:t>
            </a:r>
          </a:p>
          <a:p>
            <a:pPr lvl="1"/>
            <a:r>
              <a:rPr lang="en-US" dirty="0" smtClean="0"/>
              <a:t>Simply put the letter </a:t>
            </a:r>
            <a:r>
              <a:rPr lang="en-US" b="1" dirty="0" err="1" smtClean="0">
                <a:latin typeface="Consolas" panose="020B0609020204030204" pitchFamily="49" charset="0"/>
                <a:cs typeface="Consolas" panose="020B0609020204030204" pitchFamily="49" charset="0"/>
              </a:rPr>
              <a:t>i</a:t>
            </a:r>
            <a:r>
              <a:rPr lang="en-US" dirty="0" smtClean="0"/>
              <a:t> at the beginning</a:t>
            </a:r>
            <a:endParaRPr lang="en-US" dirty="0"/>
          </a:p>
        </p:txBody>
      </p:sp>
      <p:sp>
        <p:nvSpPr>
          <p:cNvPr id="4" name="Rounded Rectangle 3"/>
          <p:cNvSpPr/>
          <p:nvPr/>
        </p:nvSpPr>
        <p:spPr>
          <a:xfrm>
            <a:off x="755904" y="3606700"/>
            <a:ext cx="10728960"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artists = </a:t>
            </a:r>
            <a:r>
              <a:rPr lang="en-US" sz="2400" dirty="0" err="1" smtClean="0">
                <a:latin typeface="Consolas" panose="020B0609020204030204" pitchFamily="49" charset="0"/>
                <a:cs typeface="Consolas" panose="020B0609020204030204" pitchFamily="49" charset="0"/>
              </a:rPr>
              <a:t>Artist.objects.filter</a:t>
            </a:r>
            <a:r>
              <a:rPr lang="en-US" sz="2400" dirty="0" smtClean="0">
                <a:latin typeface="Consolas" panose="020B0609020204030204" pitchFamily="49" charset="0"/>
                <a:cs typeface="Consolas" panose="020B0609020204030204" pitchFamily="49" charset="0"/>
              </a:rPr>
              <a:t>(name__</a:t>
            </a:r>
            <a:r>
              <a:rPr lang="en-US" sz="2400" dirty="0" err="1" smtClean="0">
                <a:latin typeface="Consolas" panose="020B0609020204030204" pitchFamily="49" charset="0"/>
                <a:cs typeface="Consolas" panose="020B0609020204030204" pitchFamily="49" charset="0"/>
              </a:rPr>
              <a:t>istartswith</a:t>
            </a:r>
            <a:r>
              <a:rPr lang="en-US" sz="2400" dirty="0" smtClean="0">
                <a:latin typeface="Consolas" panose="020B0609020204030204" pitchFamily="49" charset="0"/>
                <a:cs typeface="Consolas" panose="020B0609020204030204" pitchFamily="49" charset="0"/>
              </a:rPr>
              <a:t> = 'Great');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4464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case sensitivity with an exact match?</a:t>
            </a:r>
            <a:endParaRPr lang="en-US" dirty="0"/>
          </a:p>
        </p:txBody>
      </p:sp>
      <p:sp>
        <p:nvSpPr>
          <p:cNvPr id="3" name="Content Placeholder 2"/>
          <p:cNvSpPr>
            <a:spLocks noGrp="1"/>
          </p:cNvSpPr>
          <p:nvPr>
            <p:ph sz="quarter" idx="10"/>
          </p:nvPr>
        </p:nvSpPr>
        <p:spPr/>
        <p:txBody>
          <a:bodyPr/>
          <a:lstStyle/>
          <a:p>
            <a:r>
              <a:rPr lang="en-US" dirty="0" smtClean="0"/>
              <a:t>Remember </a:t>
            </a:r>
            <a:r>
              <a:rPr lang="en-US" dirty="0" smtClean="0">
                <a:latin typeface="Consolas" panose="020B0609020204030204" pitchFamily="49" charset="0"/>
                <a:cs typeface="Consolas" panose="020B0609020204030204" pitchFamily="49" charset="0"/>
              </a:rPr>
              <a:t>get</a:t>
            </a:r>
            <a:r>
              <a:rPr lang="en-US" dirty="0" smtClean="0"/>
              <a:t>? </a:t>
            </a:r>
          </a:p>
          <a:p>
            <a:pPr lvl="1"/>
            <a:r>
              <a:rPr lang="en-US" dirty="0" smtClean="0"/>
              <a:t>Get is designed to only return one object</a:t>
            </a:r>
          </a:p>
          <a:p>
            <a:endParaRPr lang="en-US" dirty="0"/>
          </a:p>
          <a:p>
            <a:endParaRPr lang="en-US" dirty="0" smtClean="0"/>
          </a:p>
          <a:p>
            <a:r>
              <a:rPr lang="en-US" dirty="0">
                <a:latin typeface="Consolas" panose="020B0609020204030204" pitchFamily="49" charset="0"/>
                <a:cs typeface="Consolas" panose="020B0609020204030204" pitchFamily="49" charset="0"/>
              </a:rPr>
              <a:t>get</a:t>
            </a:r>
            <a:r>
              <a:rPr lang="en-US" dirty="0" smtClean="0"/>
              <a:t> always expects an exact match</a:t>
            </a:r>
          </a:p>
          <a:p>
            <a:pPr lvl="1"/>
            <a:r>
              <a:rPr lang="en-US" dirty="0" smtClean="0"/>
              <a:t>The above query is the same as the one below</a:t>
            </a:r>
            <a:endParaRPr lang="en-US" dirty="0"/>
          </a:p>
        </p:txBody>
      </p:sp>
      <p:sp>
        <p:nvSpPr>
          <p:cNvPr id="4" name="Rounded Rectangle 3"/>
          <p:cNvSpPr/>
          <p:nvPr/>
        </p:nvSpPr>
        <p:spPr>
          <a:xfrm>
            <a:off x="1243584" y="2535936"/>
            <a:ext cx="9204960"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 = </a:t>
            </a:r>
            <a:r>
              <a:rPr lang="en-US" sz="2400" dirty="0" err="1" smtClean="0">
                <a:latin typeface="Consolas" panose="020B0609020204030204" pitchFamily="49" charset="0"/>
                <a:cs typeface="Consolas" panose="020B0609020204030204" pitchFamily="49" charset="0"/>
              </a:rPr>
              <a:t>Artist.objects.get</a:t>
            </a:r>
            <a:r>
              <a:rPr lang="en-US" sz="2400" dirty="0" smtClean="0">
                <a:latin typeface="Consolas" panose="020B0609020204030204" pitchFamily="49" charset="0"/>
                <a:cs typeface="Consolas" panose="020B0609020204030204" pitchFamily="49" charset="0"/>
              </a:rPr>
              <a:t>(name = 'Artist Name');</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841248" y="5394960"/>
            <a:ext cx="10021824"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 = </a:t>
            </a:r>
            <a:r>
              <a:rPr lang="en-US" sz="2400" dirty="0" err="1" smtClean="0">
                <a:latin typeface="Consolas" panose="020B0609020204030204" pitchFamily="49" charset="0"/>
                <a:cs typeface="Consolas" panose="020B0609020204030204" pitchFamily="49" charset="0"/>
              </a:rPr>
              <a:t>Artist.objects.get</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name__exact</a:t>
            </a:r>
            <a:r>
              <a:rPr lang="en-US" sz="2400" dirty="0" smtClean="0">
                <a:latin typeface="Consolas" panose="020B0609020204030204" pitchFamily="49" charset="0"/>
                <a:cs typeface="Consolas" panose="020B0609020204030204" pitchFamily="49" charset="0"/>
              </a:rPr>
              <a:t> = 'Artist Name');</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3772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make it case insensitive?</a:t>
            </a:r>
            <a:endParaRPr lang="en-US" dirty="0"/>
          </a:p>
        </p:txBody>
      </p:sp>
      <p:sp>
        <p:nvSpPr>
          <p:cNvPr id="3" name="Content Placeholder 2"/>
          <p:cNvSpPr>
            <a:spLocks noGrp="1"/>
          </p:cNvSpPr>
          <p:nvPr>
            <p:ph sz="quarter" idx="10"/>
          </p:nvPr>
        </p:nvSpPr>
        <p:spPr/>
        <p:txBody>
          <a:bodyPr/>
          <a:lstStyle/>
          <a:p>
            <a:r>
              <a:rPr lang="en-US" dirty="0" smtClean="0"/>
              <a:t>In order to make a query case insensitive, you need to use the explicit </a:t>
            </a:r>
            <a:r>
              <a:rPr lang="en-US" dirty="0" smtClean="0">
                <a:latin typeface="Consolas" panose="020B0609020204030204" pitchFamily="49" charset="0"/>
                <a:cs typeface="Consolas" panose="020B0609020204030204" pitchFamily="49" charset="0"/>
              </a:rPr>
              <a:t>exact</a:t>
            </a:r>
            <a:r>
              <a:rPr lang="en-US" dirty="0" smtClean="0"/>
              <a:t> operator, and add the letter I</a:t>
            </a:r>
            <a:endParaRPr lang="en-US" dirty="0"/>
          </a:p>
        </p:txBody>
      </p:sp>
      <p:sp>
        <p:nvSpPr>
          <p:cNvPr id="4" name="Rounded Rectangle 3"/>
          <p:cNvSpPr/>
          <p:nvPr/>
        </p:nvSpPr>
        <p:spPr>
          <a:xfrm>
            <a:off x="841248" y="2712720"/>
            <a:ext cx="10216896" cy="853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artist = </a:t>
            </a:r>
            <a:r>
              <a:rPr lang="en-US" sz="2400" dirty="0" err="1" smtClean="0">
                <a:latin typeface="Consolas" panose="020B0609020204030204" pitchFamily="49" charset="0"/>
                <a:cs typeface="Consolas" panose="020B0609020204030204" pitchFamily="49" charset="0"/>
              </a:rPr>
              <a:t>Artist.objects.get</a:t>
            </a:r>
            <a:r>
              <a:rPr lang="en-US" sz="2400" dirty="0" smtClean="0">
                <a:latin typeface="Consolas" panose="020B0609020204030204" pitchFamily="49" charset="0"/>
                <a:cs typeface="Consolas" panose="020B0609020204030204" pitchFamily="49" charset="0"/>
              </a:rPr>
              <a:t>(name__</a:t>
            </a:r>
            <a:r>
              <a:rPr lang="en-US" sz="2400" dirty="0" err="1" smtClean="0">
                <a:latin typeface="Consolas" panose="020B0609020204030204" pitchFamily="49" charset="0"/>
                <a:cs typeface="Consolas" panose="020B0609020204030204" pitchFamily="49" charset="0"/>
              </a:rPr>
              <a:t>iexact</a:t>
            </a:r>
            <a:r>
              <a:rPr lang="en-US" sz="2400" dirty="0" smtClean="0">
                <a:latin typeface="Consolas" panose="020B0609020204030204" pitchFamily="49" charset="0"/>
                <a:cs typeface="Consolas" panose="020B0609020204030204" pitchFamily="49" charset="0"/>
              </a:rPr>
              <a:t> = 'Artist Name');</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9939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Custom queries</a:t>
            </a:r>
            <a:endParaRPr lang="en-US" dirty="0"/>
          </a:p>
        </p:txBody>
      </p:sp>
    </p:spTree>
    <p:extLst>
      <p:ext uri="{BB962C8B-B14F-4D97-AF65-F5344CB8AC3E}">
        <p14:creationId xmlns:p14="http://schemas.microsoft.com/office/powerpoint/2010/main" val="4209147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Creating and updating data</a:t>
            </a:r>
          </a:p>
          <a:p>
            <a:r>
              <a:rPr lang="en-GB" dirty="0" smtClean="0"/>
              <a:t>Basic queries</a:t>
            </a:r>
          </a:p>
          <a:p>
            <a:r>
              <a:rPr lang="en-GB" dirty="0" smtClean="0"/>
              <a:t>Custom queries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What happens if I want to load all albums by an artist?</a:t>
            </a:r>
            <a:endParaRPr lang="en-US" dirty="0"/>
          </a:p>
        </p:txBody>
      </p:sp>
      <p:sp>
        <p:nvSpPr>
          <p:cNvPr id="4" name="Content Placeholder 3"/>
          <p:cNvSpPr>
            <a:spLocks noGrp="1"/>
          </p:cNvSpPr>
          <p:nvPr>
            <p:ph sz="quarter" idx="10"/>
          </p:nvPr>
        </p:nvSpPr>
        <p:spPr/>
        <p:txBody>
          <a:bodyPr/>
          <a:lstStyle/>
          <a:p>
            <a:r>
              <a:rPr lang="en-US" dirty="0" smtClean="0"/>
              <a:t>Django allows you to walk the object chain using the foreign key relationship we defined</a:t>
            </a:r>
          </a:p>
          <a:p>
            <a:r>
              <a:rPr lang="en-US" dirty="0" smtClean="0"/>
              <a:t>Create your filter by using </a:t>
            </a:r>
            <a:r>
              <a:rPr lang="en-US" dirty="0" err="1" smtClean="0"/>
              <a:t>object__property</a:t>
            </a:r>
            <a:endParaRPr lang="en-US" dirty="0"/>
          </a:p>
        </p:txBody>
      </p:sp>
      <p:sp>
        <p:nvSpPr>
          <p:cNvPr id="5" name="Rectangle 4"/>
          <p:cNvSpPr/>
          <p:nvPr/>
        </p:nvSpPr>
        <p:spPr>
          <a:xfrm>
            <a:off x="2157984" y="3256498"/>
            <a:ext cx="2340864" cy="11948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Album</a:t>
            </a:r>
            <a:endParaRPr lang="en-US" b="1" dirty="0" smtClean="0"/>
          </a:p>
          <a:p>
            <a:pPr algn="ctr"/>
            <a:endParaRPr lang="en-US" dirty="0" smtClean="0"/>
          </a:p>
          <a:p>
            <a:pPr algn="ctr"/>
            <a:r>
              <a:rPr lang="en-US" dirty="0" smtClean="0"/>
              <a:t>name</a:t>
            </a:r>
            <a:endParaRPr lang="en-US" dirty="0"/>
          </a:p>
        </p:txBody>
      </p:sp>
      <p:cxnSp>
        <p:nvCxnSpPr>
          <p:cNvPr id="7" name="Straight Connector 6"/>
          <p:cNvCxnSpPr>
            <a:stCxn id="5" idx="1"/>
            <a:endCxn id="5" idx="3"/>
          </p:cNvCxnSpPr>
          <p:nvPr/>
        </p:nvCxnSpPr>
        <p:spPr>
          <a:xfrm>
            <a:off x="2157984" y="3853906"/>
            <a:ext cx="2340864"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7272528" y="3256498"/>
            <a:ext cx="2340864" cy="11948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smtClean="0"/>
              <a:t>Artist</a:t>
            </a:r>
            <a:endParaRPr lang="en-US" b="1" dirty="0" smtClean="0"/>
          </a:p>
          <a:p>
            <a:pPr algn="ctr"/>
            <a:endParaRPr lang="en-US" dirty="0" smtClean="0"/>
          </a:p>
          <a:p>
            <a:pPr algn="ctr"/>
            <a:r>
              <a:rPr lang="en-US" dirty="0" smtClean="0"/>
              <a:t>name</a:t>
            </a:r>
            <a:endParaRPr lang="en-US" dirty="0"/>
          </a:p>
        </p:txBody>
      </p:sp>
      <p:cxnSp>
        <p:nvCxnSpPr>
          <p:cNvPr id="9" name="Straight Connector 8"/>
          <p:cNvCxnSpPr>
            <a:stCxn id="8" idx="1"/>
            <a:endCxn id="8" idx="3"/>
          </p:cNvCxnSpPr>
          <p:nvPr/>
        </p:nvCxnSpPr>
        <p:spPr>
          <a:xfrm>
            <a:off x="7272528" y="3853906"/>
            <a:ext cx="234086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a:stCxn id="5" idx="3"/>
            <a:endCxn id="8" idx="1"/>
          </p:cNvCxnSpPr>
          <p:nvPr/>
        </p:nvCxnSpPr>
        <p:spPr>
          <a:xfrm>
            <a:off x="4498848" y="3853906"/>
            <a:ext cx="277368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a:off x="4631582" y="3853906"/>
            <a:ext cx="300082"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6894576" y="3407928"/>
            <a:ext cx="301686" cy="369332"/>
          </a:xfrm>
          <a:prstGeom prst="rect">
            <a:avLst/>
          </a:prstGeom>
          <a:noFill/>
        </p:spPr>
        <p:txBody>
          <a:bodyPr wrap="none" rtlCol="0">
            <a:spAutoFit/>
          </a:bodyPr>
          <a:lstStyle/>
          <a:p>
            <a:r>
              <a:rPr lang="en-US" dirty="0"/>
              <a:t>1</a:t>
            </a:r>
          </a:p>
        </p:txBody>
      </p:sp>
      <p:sp>
        <p:nvSpPr>
          <p:cNvPr id="18" name="Rounded Rectangle 17"/>
          <p:cNvSpPr/>
          <p:nvPr/>
        </p:nvSpPr>
        <p:spPr>
          <a:xfrm>
            <a:off x="681374" y="5119984"/>
            <a:ext cx="11045952" cy="7924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albums = </a:t>
            </a:r>
            <a:r>
              <a:rPr lang="en-US" sz="2400" dirty="0" err="1" smtClean="0">
                <a:latin typeface="Consolas" panose="020B0609020204030204" pitchFamily="49" charset="0"/>
                <a:cs typeface="Consolas" panose="020B0609020204030204" pitchFamily="49" charset="0"/>
              </a:rPr>
              <a:t>Album.objects.filter</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artist__name</a:t>
            </a:r>
            <a:r>
              <a:rPr lang="en-US" sz="2400" dirty="0" smtClean="0">
                <a:latin typeface="Consolas" panose="020B0609020204030204" pitchFamily="49" charset="0"/>
                <a:cs typeface="Consolas" panose="020B0609020204030204" pitchFamily="49" charset="0"/>
              </a:rPr>
              <a:t> = 'Artist Name');</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06839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Walking the </a:t>
            </a:r>
            <a:r>
              <a:rPr lang="en-US" smtClean="0"/>
              <a:t>object chain</a:t>
            </a:r>
            <a:endParaRPr lang="en-US"/>
          </a:p>
        </p:txBody>
      </p:sp>
    </p:spTree>
    <p:extLst>
      <p:ext uri="{BB962C8B-B14F-4D97-AF65-F5344CB8AC3E}">
        <p14:creationId xmlns:p14="http://schemas.microsoft.com/office/powerpoint/2010/main" val="1725643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and updating data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1626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 you know how to create an object in Python…</a:t>
            </a:r>
            <a:endParaRPr lang="en-US" dirty="0"/>
          </a:p>
        </p:txBody>
      </p:sp>
      <p:sp>
        <p:nvSpPr>
          <p:cNvPr id="5" name="Content Placeholder 4"/>
          <p:cNvSpPr>
            <a:spLocks noGrp="1"/>
          </p:cNvSpPr>
          <p:nvPr>
            <p:ph sz="quarter" idx="10"/>
          </p:nvPr>
        </p:nvSpPr>
        <p:spPr/>
        <p:txBody>
          <a:bodyPr/>
          <a:lstStyle/>
          <a:p>
            <a:r>
              <a:rPr lang="en-US" dirty="0" smtClean="0"/>
              <a:t>You already know how to create and save objects into the database using Django</a:t>
            </a:r>
          </a:p>
          <a:p>
            <a:endParaRPr lang="en-US" dirty="0"/>
          </a:p>
          <a:p>
            <a:endParaRPr lang="en-US" dirty="0" smtClean="0"/>
          </a:p>
          <a:p>
            <a:r>
              <a:rPr lang="en-US" dirty="0" smtClean="0"/>
              <a:t>The save method was added when we specified our class inherited from Model</a:t>
            </a:r>
            <a:endParaRPr lang="en-US" dirty="0"/>
          </a:p>
        </p:txBody>
      </p:sp>
      <p:sp>
        <p:nvSpPr>
          <p:cNvPr id="6" name="Rounded Rectangle 5"/>
          <p:cNvSpPr/>
          <p:nvPr/>
        </p:nvSpPr>
        <p:spPr>
          <a:xfrm>
            <a:off x="1292352" y="2596896"/>
            <a:ext cx="8985504" cy="10119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err="1" smtClean="0">
                <a:latin typeface="Consolas" panose="020B0609020204030204" pitchFamily="49" charset="0"/>
                <a:cs typeface="Consolas" panose="020B0609020204030204" pitchFamily="49" charset="0"/>
              </a:rPr>
              <a:t>newArtist</a:t>
            </a:r>
            <a:r>
              <a:rPr lang="en-US" sz="2000" dirty="0" smtClean="0">
                <a:latin typeface="Consolas" panose="020B0609020204030204" pitchFamily="49" charset="0"/>
                <a:cs typeface="Consolas" panose="020B0609020204030204" pitchFamily="49" charset="0"/>
              </a:rPr>
              <a:t> = Artist(name = 'Artist Name', </a:t>
            </a:r>
            <a:r>
              <a:rPr lang="en-US" sz="2000" dirty="0" err="1" smtClean="0">
                <a:latin typeface="Consolas" panose="020B0609020204030204" pitchFamily="49" charset="0"/>
                <a:cs typeface="Consolas" panose="020B0609020204030204" pitchFamily="49" charset="0"/>
              </a:rPr>
              <a:t>year_formed</a:t>
            </a:r>
            <a:r>
              <a:rPr lang="en-US" sz="2000" dirty="0" smtClean="0">
                <a:latin typeface="Consolas" panose="020B0609020204030204" pitchFamily="49" charset="0"/>
                <a:cs typeface="Consolas" panose="020B0609020204030204" pitchFamily="49" charset="0"/>
              </a:rPr>
              <a:t> = 2015);</a:t>
            </a:r>
          </a:p>
          <a:p>
            <a:r>
              <a:rPr lang="en-US" sz="2000" dirty="0" err="1" smtClean="0">
                <a:latin typeface="Consolas" panose="020B0609020204030204" pitchFamily="49" charset="0"/>
                <a:cs typeface="Consolas" panose="020B0609020204030204" pitchFamily="49" charset="0"/>
              </a:rPr>
              <a:t>newArtist.save</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70307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And if you know how to modify objects in Python…</a:t>
            </a:r>
            <a:endParaRPr lang="en-US" dirty="0"/>
          </a:p>
        </p:txBody>
      </p:sp>
      <p:sp>
        <p:nvSpPr>
          <p:cNvPr id="3" name="Content Placeholder 2"/>
          <p:cNvSpPr>
            <a:spLocks noGrp="1"/>
          </p:cNvSpPr>
          <p:nvPr>
            <p:ph sz="quarter" idx="10"/>
          </p:nvPr>
        </p:nvSpPr>
        <p:spPr/>
        <p:txBody>
          <a:bodyPr/>
          <a:lstStyle/>
          <a:p>
            <a:r>
              <a:rPr lang="en-US" dirty="0" smtClean="0"/>
              <a:t>You know how to update the object in the database</a:t>
            </a:r>
          </a:p>
          <a:p>
            <a:r>
              <a:rPr lang="en-US" dirty="0" smtClean="0"/>
              <a:t>The Python ORM automatically tracks changes to the object</a:t>
            </a:r>
          </a:p>
          <a:p>
            <a:r>
              <a:rPr lang="en-US" dirty="0" smtClean="0"/>
              <a:t>All you need to do is update the object, and call save()</a:t>
            </a:r>
            <a:endParaRPr lang="en-US" dirty="0"/>
          </a:p>
        </p:txBody>
      </p:sp>
      <p:sp>
        <p:nvSpPr>
          <p:cNvPr id="4" name="Rounded Rectangle 3"/>
          <p:cNvSpPr/>
          <p:nvPr/>
        </p:nvSpPr>
        <p:spPr>
          <a:xfrm>
            <a:off x="3267456" y="3901440"/>
            <a:ext cx="4986528" cy="10119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latin typeface="Consolas" panose="020B0609020204030204" pitchFamily="49" charset="0"/>
                <a:cs typeface="Consolas" panose="020B0609020204030204" pitchFamily="49" charset="0"/>
              </a:rPr>
              <a:t>newArtist.name = 'Updated Name';</a:t>
            </a:r>
          </a:p>
          <a:p>
            <a:r>
              <a:rPr lang="en-US" sz="2000" dirty="0" err="1" smtClean="0">
                <a:latin typeface="Consolas" panose="020B0609020204030204" pitchFamily="49" charset="0"/>
                <a:cs typeface="Consolas" panose="020B0609020204030204" pitchFamily="49" charset="0"/>
              </a:rPr>
              <a:t>newArtist.save</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7288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and saving objects using Django ORM</a:t>
            </a:r>
            <a:endParaRPr lang="en-US" dirty="0"/>
          </a:p>
        </p:txBody>
      </p:sp>
    </p:spTree>
    <p:extLst>
      <p:ext uri="{BB962C8B-B14F-4D97-AF65-F5344CB8AC3E}">
        <p14:creationId xmlns:p14="http://schemas.microsoft.com/office/powerpoint/2010/main" val="124045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Basic Queries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9997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has great support for querying data</a:t>
            </a:r>
            <a:endParaRPr lang="en-US" dirty="0"/>
          </a:p>
        </p:txBody>
      </p:sp>
      <p:sp>
        <p:nvSpPr>
          <p:cNvPr id="5" name="Content Placeholder 4"/>
          <p:cNvSpPr>
            <a:spLocks noGrp="1"/>
          </p:cNvSpPr>
          <p:nvPr>
            <p:ph sz="quarter" idx="10"/>
          </p:nvPr>
        </p:nvSpPr>
        <p:spPr/>
        <p:txBody>
          <a:bodyPr/>
          <a:lstStyle/>
          <a:p>
            <a:r>
              <a:rPr lang="en-US" dirty="0" smtClean="0"/>
              <a:t>Basically, however you need to go get the data there's a way to write the query using Django ORM</a:t>
            </a:r>
          </a:p>
          <a:p>
            <a:r>
              <a:rPr lang="en-US" dirty="0" smtClean="0"/>
              <a:t>Queries are created by using the </a:t>
            </a:r>
            <a:r>
              <a:rPr lang="en-US" b="1" dirty="0" smtClean="0">
                <a:latin typeface="Consolas" panose="020B0609020204030204" pitchFamily="49" charset="0"/>
                <a:cs typeface="Consolas" panose="020B0609020204030204" pitchFamily="49" charset="0"/>
              </a:rPr>
              <a:t>objects</a:t>
            </a:r>
            <a:r>
              <a:rPr lang="en-US" dirty="0" smtClean="0"/>
              <a:t> collection</a:t>
            </a:r>
          </a:p>
          <a:p>
            <a:pPr lvl="1"/>
            <a:r>
              <a:rPr lang="en-US" b="1" dirty="0" smtClean="0">
                <a:latin typeface="Consolas" panose="020B0609020204030204" pitchFamily="49" charset="0"/>
                <a:cs typeface="Consolas" panose="020B0609020204030204" pitchFamily="49" charset="0"/>
              </a:rPr>
              <a:t>objects</a:t>
            </a:r>
            <a:r>
              <a:rPr lang="en-US" dirty="0" smtClean="0">
                <a:latin typeface="Consolas" panose="020B0609020204030204" pitchFamily="49" charset="0"/>
                <a:cs typeface="Consolas" panose="020B0609020204030204" pitchFamily="49" charset="0"/>
              </a:rPr>
              <a:t> </a:t>
            </a:r>
            <a:r>
              <a:rPr lang="en-US" dirty="0" smtClean="0"/>
              <a:t>is added to each class that inherits from </a:t>
            </a:r>
            <a:r>
              <a:rPr lang="en-US" b="1" dirty="0" smtClean="0">
                <a:latin typeface="Consolas" panose="020B0609020204030204" pitchFamily="49" charset="0"/>
                <a:cs typeface="Consolas" panose="020B0609020204030204" pitchFamily="49" charset="0"/>
              </a:rPr>
              <a:t>Model</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93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685800" y="2136339"/>
            <a:ext cx="10561320" cy="3046988"/>
          </a:xfrm>
          <a:prstGeom prst="rect">
            <a:avLst/>
          </a:prstGeom>
        </p:spPr>
        <p:txBody>
          <a:bodyPr wrap="square">
            <a:spAutoFit/>
          </a:bodyPr>
          <a:lstStyle/>
          <a:p>
            <a:r>
              <a:rPr lang="en-CA" sz="2400" dirty="0">
                <a:solidFill>
                  <a:srgbClr val="008000"/>
                </a:solidFill>
                <a:latin typeface="Consolas" panose="020B0609020204030204" pitchFamily="49" charset="0"/>
              </a:rPr>
              <a:t># Retrieve all objects by using all()</a:t>
            </a:r>
            <a:endParaRPr lang="en-CA" sz="2400" dirty="0">
              <a:latin typeface="Consolas" panose="020B0609020204030204" pitchFamily="49" charset="0"/>
            </a:endParaRPr>
          </a:p>
          <a:p>
            <a:r>
              <a:rPr lang="en-CA" sz="2400" dirty="0" err="1" smtClean="0">
                <a:latin typeface="Consolas" panose="020B0609020204030204" pitchFamily="49" charset="0"/>
              </a:rPr>
              <a:t>allArtists</a:t>
            </a:r>
            <a:r>
              <a:rPr lang="en-CA" sz="2400" dirty="0">
                <a:latin typeface="Consolas" panose="020B0609020204030204" pitchFamily="49" charset="0"/>
              </a:rPr>
              <a:t> = </a:t>
            </a:r>
            <a:r>
              <a:rPr lang="en-CA" sz="2400" dirty="0" err="1">
                <a:latin typeface="Consolas" panose="020B0609020204030204" pitchFamily="49" charset="0"/>
              </a:rPr>
              <a:t>Artist.objects.</a:t>
            </a:r>
            <a:r>
              <a:rPr lang="en-CA" sz="2400" dirty="0" err="1">
                <a:solidFill>
                  <a:srgbClr val="008080"/>
                </a:solidFill>
                <a:latin typeface="Consolas" panose="020B0609020204030204" pitchFamily="49" charset="0"/>
              </a:rPr>
              <a:t>all</a:t>
            </a:r>
            <a:r>
              <a:rPr lang="en-CA" sz="2400" dirty="0">
                <a:latin typeface="Consolas" panose="020B0609020204030204" pitchFamily="49" charset="0"/>
              </a:rPr>
              <a:t>();</a:t>
            </a:r>
          </a:p>
          <a:p>
            <a:r>
              <a:rPr lang="en-CA" sz="2400" dirty="0" smtClean="0">
                <a:solidFill>
                  <a:srgbClr val="0000FF"/>
                </a:solidFill>
                <a:latin typeface="Consolas" panose="020B0609020204030204" pitchFamily="49" charset="0"/>
              </a:rPr>
              <a:t>for</a:t>
            </a:r>
            <a:r>
              <a:rPr lang="en-CA" sz="2400" dirty="0">
                <a:latin typeface="Consolas" panose="020B0609020204030204" pitchFamily="49" charset="0"/>
              </a:rPr>
              <a:t> artist </a:t>
            </a:r>
            <a:r>
              <a:rPr lang="en-CA" sz="2400" dirty="0">
                <a:solidFill>
                  <a:srgbClr val="0000FF"/>
                </a:solidFill>
                <a:latin typeface="Consolas" panose="020B0609020204030204" pitchFamily="49" charset="0"/>
              </a:rPr>
              <a:t>in</a:t>
            </a:r>
            <a:r>
              <a:rPr lang="en-CA" sz="2400" dirty="0">
                <a:latin typeface="Consolas" panose="020B0609020204030204" pitchFamily="49" charset="0"/>
              </a:rPr>
              <a:t> </a:t>
            </a:r>
            <a:r>
              <a:rPr lang="en-CA" sz="2400" dirty="0" err="1">
                <a:latin typeface="Consolas" panose="020B0609020204030204" pitchFamily="49" charset="0"/>
              </a:rPr>
              <a:t>allArtists</a:t>
            </a:r>
            <a:r>
              <a:rPr lang="en-CA" sz="2400" dirty="0">
                <a:latin typeface="Consolas" panose="020B0609020204030204" pitchFamily="49" charset="0"/>
              </a:rPr>
              <a:t>:</a:t>
            </a:r>
          </a:p>
          <a:p>
            <a:r>
              <a:rPr lang="en-CA" sz="2400" dirty="0">
                <a:latin typeface="Consolas" panose="020B0609020204030204" pitchFamily="49" charset="0"/>
              </a:rPr>
              <a:t>    </a:t>
            </a:r>
            <a:r>
              <a:rPr lang="en-CA" sz="2400" dirty="0">
                <a:solidFill>
                  <a:srgbClr val="0000FF"/>
                </a:solidFill>
                <a:latin typeface="Consolas" panose="020B0609020204030204" pitchFamily="49" charset="0"/>
              </a:rPr>
              <a:t>print</a:t>
            </a:r>
            <a:r>
              <a:rPr lang="en-CA" sz="2400" dirty="0">
                <a:latin typeface="Consolas" panose="020B0609020204030204" pitchFamily="49" charset="0"/>
              </a:rPr>
              <a:t>(artist.</a:t>
            </a:r>
            <a:r>
              <a:rPr lang="en-CA" sz="2400" dirty="0">
                <a:solidFill>
                  <a:srgbClr val="008080"/>
                </a:solidFill>
                <a:latin typeface="Consolas" panose="020B0609020204030204" pitchFamily="49" charset="0"/>
              </a:rPr>
              <a:t>name</a:t>
            </a:r>
            <a:r>
              <a:rPr lang="en-CA" sz="2400" dirty="0">
                <a:latin typeface="Consolas" panose="020B0609020204030204" pitchFamily="49" charset="0"/>
              </a:rPr>
              <a:t>);</a:t>
            </a:r>
          </a:p>
          <a:p>
            <a:endParaRPr lang="en-CA" sz="2400" dirty="0">
              <a:latin typeface="Consolas" panose="020B0609020204030204" pitchFamily="49" charset="0"/>
            </a:endParaRPr>
          </a:p>
          <a:p>
            <a:r>
              <a:rPr lang="en-CA" sz="2400" dirty="0" smtClean="0">
                <a:solidFill>
                  <a:srgbClr val="008000"/>
                </a:solidFill>
                <a:latin typeface="Consolas" panose="020B0609020204030204" pitchFamily="49" charset="0"/>
              </a:rPr>
              <a:t>#</a:t>
            </a:r>
            <a:r>
              <a:rPr lang="en-CA" sz="2400" dirty="0">
                <a:solidFill>
                  <a:srgbClr val="008000"/>
                </a:solidFill>
                <a:latin typeface="Consolas" panose="020B0609020204030204" pitchFamily="49" charset="0"/>
              </a:rPr>
              <a:t> Retrieve a specific object by its ID by using get(ID);</a:t>
            </a:r>
            <a:endParaRPr lang="en-CA" sz="2400" dirty="0">
              <a:latin typeface="Consolas" panose="020B0609020204030204" pitchFamily="49" charset="0"/>
            </a:endParaRPr>
          </a:p>
          <a:p>
            <a:r>
              <a:rPr lang="en-CA" sz="2400" dirty="0" err="1" smtClean="0">
                <a:latin typeface="Consolas" panose="020B0609020204030204" pitchFamily="49" charset="0"/>
              </a:rPr>
              <a:t>firstArtist</a:t>
            </a:r>
            <a:r>
              <a:rPr lang="en-CA" sz="2400" dirty="0">
                <a:latin typeface="Consolas" panose="020B0609020204030204" pitchFamily="49" charset="0"/>
              </a:rPr>
              <a:t> = </a:t>
            </a:r>
            <a:r>
              <a:rPr lang="en-CA" sz="2400" dirty="0" err="1">
                <a:latin typeface="Consolas" panose="020B0609020204030204" pitchFamily="49" charset="0"/>
              </a:rPr>
              <a:t>Artist.objects.</a:t>
            </a:r>
            <a:r>
              <a:rPr lang="en-CA" sz="2400" dirty="0" err="1">
                <a:solidFill>
                  <a:srgbClr val="008080"/>
                </a:solidFill>
                <a:latin typeface="Consolas" panose="020B0609020204030204" pitchFamily="49" charset="0"/>
              </a:rPr>
              <a:t>get</a:t>
            </a:r>
            <a:r>
              <a:rPr lang="en-CA" sz="2400" dirty="0">
                <a:latin typeface="Consolas" panose="020B0609020204030204" pitchFamily="49" charset="0"/>
              </a:rPr>
              <a:t>(1);</a:t>
            </a:r>
          </a:p>
          <a:p>
            <a:r>
              <a:rPr lang="en-CA" sz="2400" dirty="0" smtClean="0">
                <a:solidFill>
                  <a:srgbClr val="0000FF"/>
                </a:solidFill>
                <a:latin typeface="Consolas" panose="020B0609020204030204" pitchFamily="49" charset="0"/>
              </a:rPr>
              <a:t>print</a:t>
            </a:r>
            <a:r>
              <a:rPr lang="en-CA" sz="2400" dirty="0" smtClean="0">
                <a:latin typeface="Consolas" panose="020B0609020204030204" pitchFamily="49" charset="0"/>
              </a:rPr>
              <a:t>(firstArtist.</a:t>
            </a:r>
            <a:r>
              <a:rPr lang="en-CA" sz="2400" dirty="0" smtClean="0">
                <a:solidFill>
                  <a:srgbClr val="008080"/>
                </a:solidFill>
                <a:latin typeface="Consolas" panose="020B0609020204030204" pitchFamily="49" charset="0"/>
              </a:rPr>
              <a:t>name</a:t>
            </a:r>
            <a:r>
              <a:rPr lang="en-CA" sz="2400" dirty="0">
                <a:latin typeface="Consolas" panose="020B0609020204030204" pitchFamily="49" charset="0"/>
              </a:rPr>
              <a:t>);</a:t>
            </a:r>
            <a:endParaRPr lang="en-CA" sz="2400" dirty="0">
              <a:effectLst/>
              <a:latin typeface="Consolas" panose="020B0609020204030204" pitchFamily="49" charset="0"/>
            </a:endParaRPr>
          </a:p>
        </p:txBody>
      </p:sp>
    </p:spTree>
    <p:extLst>
      <p:ext uri="{BB962C8B-B14F-4D97-AF65-F5344CB8AC3E}">
        <p14:creationId xmlns:p14="http://schemas.microsoft.com/office/powerpoint/2010/main" val="3831475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2079C8FF-7862-4707-90C6-AA31FC331B52}">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 Retrieve all objects by using all()\nallArtists = Artist.objects.all();\nfor artist in allArtists:\n    print(artist.name);\n\n# Retrieve a specific object by its ID by using get(ID);\nfirstArtist = Artist.objects.get(1);\nprint(firstArtist.name);&quot;,&quot;ctags&quot;:{&quot;allArtists&quot;:[{&quot;linenum&quot;:&quot;2&quot;,&quot;signature&quot;:&quot;allArtists = Artist.objects.all();&quot;}],&quot;firstArtist&quot;:[{&quot;linenum&quot;:&quot;7&quot;,&quot;signature&quot;:&quot;firstArtist = Artist.objects.get(1);&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schemas.microsoft.com/office/2006/metadata/properties"/>
    <ds:schemaRef ds:uri="230e9df3-be65-4c73-a93b-d1236ebd677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27aa9422-7f1f-4c84-9cdf-302b1a67e513"/>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4708</TotalTime>
  <Words>893</Words>
  <Application>Microsoft Office PowerPoint</Application>
  <PresentationFormat>Widescreen</PresentationFormat>
  <Paragraphs>152</Paragraphs>
  <Slides>22</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If you know how to create an object in Python…</vt:lpstr>
      <vt:lpstr>And if you know how to modify objects in Python…</vt:lpstr>
      <vt:lpstr>Creating and saving objects using Django ORM</vt:lpstr>
      <vt:lpstr>PowerPoint Presentation</vt:lpstr>
      <vt:lpstr>Django has great support for querying data</vt:lpstr>
      <vt:lpstr>PowerPoint Presentation</vt:lpstr>
      <vt:lpstr>Basic queries</vt:lpstr>
      <vt:lpstr>Basic queries</vt:lpstr>
      <vt:lpstr>PowerPoint Presentation</vt:lpstr>
      <vt:lpstr>Custom queries</vt:lpstr>
      <vt:lpstr>Basic filter syntax</vt:lpstr>
      <vt:lpstr>How about starts with?</vt:lpstr>
      <vt:lpstr>What about case sensitivity?</vt:lpstr>
      <vt:lpstr>What about case sensitivity with an exact match?</vt:lpstr>
      <vt:lpstr>So how do we make it case insensitive?</vt:lpstr>
      <vt:lpstr>Custom queries</vt:lpstr>
      <vt:lpstr>What happens if I want to load all albums by an artist?</vt:lpstr>
      <vt:lpstr>Walking the object chain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75</cp:revision>
  <dcterms:created xsi:type="dcterms:W3CDTF">2013-02-15T23:12:42Z</dcterms:created>
  <dcterms:modified xsi:type="dcterms:W3CDTF">2015-06-16T23:24:20Z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