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4" r:id="rId7"/>
    <p:sldId id="285" r:id="rId8"/>
    <p:sldId id="293" r:id="rId9"/>
    <p:sldId id="294" r:id="rId10"/>
    <p:sldId id="287" r:id="rId11"/>
    <p:sldId id="288" r:id="rId12"/>
    <p:sldId id="289" r:id="rId13"/>
    <p:sldId id="290" r:id="rId14"/>
    <p:sldId id="299" r:id="rId15"/>
    <p:sldId id="300" r:id="rId16"/>
    <p:sldId id="301" r:id="rId17"/>
    <p:sldId id="303" r:id="rId18"/>
    <p:sldId id="302" r:id="rId19"/>
    <p:sldId id="304" r:id="rId20"/>
    <p:sldId id="305" r:id="rId21"/>
    <p:sldId id="306" r:id="rId22"/>
    <p:sldId id="307" r:id="rId23"/>
    <p:sldId id="308" r:id="rId24"/>
    <p:sldId id="309" r:id="rId25"/>
    <p:sldId id="31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70" d="100"/>
          <a:sy n="70" d="100"/>
        </p:scale>
        <p:origin x="672"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Controllers and Views</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a template</a:t>
            </a:r>
            <a:endParaRPr lang="en-US" dirty="0"/>
          </a:p>
        </p:txBody>
      </p:sp>
    </p:spTree>
    <p:extLst>
      <p:ext uri="{BB962C8B-B14F-4D97-AF65-F5344CB8AC3E}">
        <p14:creationId xmlns:p14="http://schemas.microsoft.com/office/powerpoint/2010/main" val="4268484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Forms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6250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we submit data?</a:t>
            </a:r>
            <a:endParaRPr lang="en-US" dirty="0"/>
          </a:p>
        </p:txBody>
      </p:sp>
      <p:sp>
        <p:nvSpPr>
          <p:cNvPr id="5" name="Content Placeholder 4"/>
          <p:cNvSpPr>
            <a:spLocks noGrp="1"/>
          </p:cNvSpPr>
          <p:nvPr>
            <p:ph sz="quarter" idx="10"/>
          </p:nvPr>
        </p:nvSpPr>
        <p:spPr/>
        <p:txBody>
          <a:bodyPr/>
          <a:lstStyle/>
          <a:p>
            <a:r>
              <a:rPr lang="en-US" dirty="0" smtClean="0"/>
              <a:t>Data is of course submitted by using forms</a:t>
            </a:r>
          </a:p>
          <a:p>
            <a:r>
              <a:rPr lang="en-US" dirty="0" smtClean="0"/>
              <a:t>You could, if you wanted to, create your forms manually</a:t>
            </a:r>
          </a:p>
          <a:p>
            <a:pPr lvl="1"/>
            <a:r>
              <a:rPr lang="en-US" dirty="0" smtClean="0"/>
              <a:t>Additional work</a:t>
            </a:r>
          </a:p>
          <a:p>
            <a:pPr lvl="1"/>
            <a:r>
              <a:rPr lang="en-US" dirty="0" smtClean="0"/>
              <a:t>Doesn't deal well with changes to the model</a:t>
            </a:r>
            <a:endParaRPr lang="en-US" dirty="0"/>
          </a:p>
        </p:txBody>
      </p:sp>
    </p:spTree>
    <p:extLst>
      <p:ext uri="{BB962C8B-B14F-4D97-AF65-F5344CB8AC3E}">
        <p14:creationId xmlns:p14="http://schemas.microsoft.com/office/powerpoint/2010/main" val="3068523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Django create forms for us?</a:t>
            </a:r>
            <a:endParaRPr lang="en-US" dirty="0"/>
          </a:p>
        </p:txBody>
      </p:sp>
      <p:sp>
        <p:nvSpPr>
          <p:cNvPr id="3" name="Content Placeholder 2"/>
          <p:cNvSpPr>
            <a:spLocks noGrp="1"/>
          </p:cNvSpPr>
          <p:nvPr>
            <p:ph sz="quarter" idx="10"/>
          </p:nvPr>
        </p:nvSpPr>
        <p:spPr/>
        <p:txBody>
          <a:bodyPr/>
          <a:lstStyle/>
          <a:p>
            <a:r>
              <a:rPr lang="en-US" dirty="0" smtClean="0"/>
              <a:t>As a matter of fact, it can!</a:t>
            </a:r>
          </a:p>
          <a:p>
            <a:endParaRPr lang="en-US" dirty="0"/>
          </a:p>
          <a:p>
            <a:r>
              <a:rPr lang="en-US" dirty="0" smtClean="0"/>
              <a:t>(it'd have been silly to create a slide asking that if the answer was "no")</a:t>
            </a:r>
            <a:endParaRPr lang="en-US" dirty="0"/>
          </a:p>
        </p:txBody>
      </p:sp>
    </p:spTree>
    <p:extLst>
      <p:ext uri="{BB962C8B-B14F-4D97-AF65-F5344CB8AC3E}">
        <p14:creationId xmlns:p14="http://schemas.microsoft.com/office/powerpoint/2010/main" val="1458596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create forms using Django</a:t>
            </a:r>
            <a:endParaRPr lang="en-US" dirty="0"/>
          </a:p>
        </p:txBody>
      </p:sp>
      <p:sp>
        <p:nvSpPr>
          <p:cNvPr id="3" name="Content Placeholder 2"/>
          <p:cNvSpPr>
            <a:spLocks noGrp="1"/>
          </p:cNvSpPr>
          <p:nvPr>
            <p:ph sz="quarter" idx="10"/>
          </p:nvPr>
        </p:nvSpPr>
        <p:spPr/>
        <p:txBody>
          <a:bodyPr/>
          <a:lstStyle/>
          <a:p>
            <a:r>
              <a:rPr lang="en-US" dirty="0" smtClean="0"/>
              <a:t>Create a form class</a:t>
            </a:r>
          </a:p>
          <a:p>
            <a:r>
              <a:rPr lang="en-US" dirty="0" smtClean="0"/>
              <a:t>Bind a form class to a model</a:t>
            </a:r>
            <a:endParaRPr lang="en-US" dirty="0"/>
          </a:p>
        </p:txBody>
      </p:sp>
    </p:spTree>
    <p:extLst>
      <p:ext uri="{BB962C8B-B14F-4D97-AF65-F5344CB8AC3E}">
        <p14:creationId xmlns:p14="http://schemas.microsoft.com/office/powerpoint/2010/main" val="1523218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pp 4"/>
              <p:cNvGraphicFramePr>
                <a:graphicFrameLocks noGrp="1"/>
              </p:cNvGraphicFramePr>
              <p:nvPr>
                <p:extLst>
                  <p:ext uri="{D42A27DB-BD31-4B8C-83A1-F6EECF244321}">
                    <p14:modId xmlns:p14="http://schemas.microsoft.com/office/powerpoint/2010/main" val="1528491717"/>
                  </p:ext>
                </p:extLst>
              </p:nvPr>
            </p:nvGraphicFramePr>
            <p:xfrm>
              <a:off x="379513" y="903382"/>
              <a:ext cx="11364467" cy="570673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pp 4"/>
              <p:cNvPicPr>
                <a:picLocks noGrp="1" noRot="1" noChangeAspect="1" noMove="1" noResize="1" noEditPoints="1" noAdjustHandles="1" noChangeArrowheads="1" noChangeShapeType="1"/>
              </p:cNvPicPr>
              <p:nvPr/>
            </p:nvPicPr>
            <p:blipFill>
              <a:blip r:embed="rId3"/>
              <a:stretch>
                <a:fillRect/>
              </a:stretch>
            </p:blipFill>
            <p:spPr>
              <a:xfrm>
                <a:off x="379513" y="903382"/>
                <a:ext cx="11364467" cy="5706737"/>
              </a:xfrm>
              <a:prstGeom prst="rect">
                <a:avLst/>
              </a:prstGeom>
            </p:spPr>
          </p:pic>
        </mc:Fallback>
      </mc:AlternateContent>
    </p:spTree>
    <p:extLst>
      <p:ext uri="{BB962C8B-B14F-4D97-AF65-F5344CB8AC3E}">
        <p14:creationId xmlns:p14="http://schemas.microsoft.com/office/powerpoint/2010/main" val="1262262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ModelForm</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pp 3"/>
              <p:cNvGraphicFramePr>
                <a:graphicFrameLocks noGrp="1"/>
              </p:cNvGraphicFramePr>
              <p:nvPr>
                <p:extLst>
                  <p:ext uri="{D42A27DB-BD31-4B8C-83A1-F6EECF244321}">
                    <p14:modId xmlns:p14="http://schemas.microsoft.com/office/powerpoint/2010/main" val="535201881"/>
                  </p:ext>
                </p:extLst>
              </p:nvPr>
            </p:nvGraphicFramePr>
            <p:xfrm>
              <a:off x="528809" y="1057619"/>
              <a:ext cx="11468559" cy="566267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pp 3"/>
              <p:cNvPicPr>
                <a:picLocks noGrp="1" noRot="1" noChangeAspect="1" noMove="1" noResize="1" noEditPoints="1" noAdjustHandles="1" noChangeArrowheads="1" noChangeShapeType="1"/>
              </p:cNvPicPr>
              <p:nvPr/>
            </p:nvPicPr>
            <p:blipFill>
              <a:blip r:embed="rId3"/>
              <a:stretch>
                <a:fillRect/>
              </a:stretch>
            </p:blipFill>
            <p:spPr>
              <a:xfrm>
                <a:off x="528809" y="1057619"/>
                <a:ext cx="11468559" cy="5662670"/>
              </a:xfrm>
              <a:prstGeom prst="rect">
                <a:avLst/>
              </a:prstGeom>
            </p:spPr>
          </p:pic>
        </mc:Fallback>
      </mc:AlternateContent>
    </p:spTree>
    <p:extLst>
      <p:ext uri="{BB962C8B-B14F-4D97-AF65-F5344CB8AC3E}">
        <p14:creationId xmlns:p14="http://schemas.microsoft.com/office/powerpoint/2010/main" val="3553464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the advantage of binding the form to the model?</a:t>
            </a:r>
            <a:endParaRPr lang="en-US" dirty="0"/>
          </a:p>
        </p:txBody>
      </p:sp>
      <p:sp>
        <p:nvSpPr>
          <p:cNvPr id="3" name="Content Placeholder 2"/>
          <p:cNvSpPr>
            <a:spLocks noGrp="1"/>
          </p:cNvSpPr>
          <p:nvPr>
            <p:ph sz="quarter" idx="10"/>
          </p:nvPr>
        </p:nvSpPr>
        <p:spPr/>
        <p:txBody>
          <a:bodyPr/>
          <a:lstStyle/>
          <a:p>
            <a:r>
              <a:rPr lang="en-US" dirty="0" smtClean="0"/>
              <a:t>The form is automatically updated</a:t>
            </a:r>
          </a:p>
          <a:p>
            <a:r>
              <a:rPr lang="en-US" dirty="0" smtClean="0"/>
              <a:t>The form has the ability to automatically validate data</a:t>
            </a:r>
          </a:p>
          <a:p>
            <a:r>
              <a:rPr lang="en-US" dirty="0" smtClean="0"/>
              <a:t>You can save directly from the form</a:t>
            </a:r>
            <a:endParaRPr lang="en-US" dirty="0"/>
          </a:p>
        </p:txBody>
      </p:sp>
    </p:spTree>
    <p:extLst>
      <p:ext uri="{BB962C8B-B14F-4D97-AF65-F5344CB8AC3E}">
        <p14:creationId xmlns:p14="http://schemas.microsoft.com/office/powerpoint/2010/main" val="1878416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a:t>
            </a:r>
            <a:r>
              <a:rPr lang="en-US" dirty="0" err="1" smtClean="0"/>
              <a:t>ModelForm</a:t>
            </a:r>
            <a:endParaRPr lang="en-US" dirty="0"/>
          </a:p>
        </p:txBody>
      </p:sp>
    </p:spTree>
    <p:extLst>
      <p:ext uri="{BB962C8B-B14F-4D97-AF65-F5344CB8AC3E}">
        <p14:creationId xmlns:p14="http://schemas.microsoft.com/office/powerpoint/2010/main" val="922269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the HTML</a:t>
            </a:r>
            <a:endParaRPr lang="en-US" dirty="0"/>
          </a:p>
        </p:txBody>
      </p:sp>
      <p:sp>
        <p:nvSpPr>
          <p:cNvPr id="4" name="Content Placeholder 3"/>
          <p:cNvSpPr>
            <a:spLocks noGrp="1"/>
          </p:cNvSpPr>
          <p:nvPr>
            <p:ph sz="quarter" idx="10"/>
          </p:nvPr>
        </p:nvSpPr>
        <p:spPr/>
        <p:txBody>
          <a:bodyPr/>
          <a:lstStyle/>
          <a:p>
            <a:r>
              <a:rPr lang="en-US" dirty="0" smtClean="0"/>
              <a:t>In order to create the form, you need an HTML page to "host" the form</a:t>
            </a:r>
          </a:p>
          <a:p>
            <a:r>
              <a:rPr lang="en-US" dirty="0" smtClean="0"/>
              <a:t>It can be this simple:</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method</a:t>
            </a:r>
            <a:r>
              <a:rPr lang="en-US" dirty="0">
                <a:solidFill>
                  <a:srgbClr val="0000FF"/>
                </a:solidFill>
                <a:highlight>
                  <a:srgbClr val="FFFFFF"/>
                </a:highlight>
                <a:latin typeface="Consolas" panose="020B0609020204030204" pitchFamily="49" charset="0"/>
              </a:rPr>
              <a:t>="post"&gt;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err="1" smtClean="0">
                <a:solidFill>
                  <a:srgbClr val="800080"/>
                </a:solidFill>
                <a:highlight>
                  <a:srgbClr val="FFFFFF"/>
                </a:highlight>
                <a:latin typeface="Consolas" panose="020B0609020204030204" pitchFamily="49" charset="0"/>
              </a:rPr>
              <a:t>csrf_token</a:t>
            </a:r>
            <a:r>
              <a:rPr lang="en-US" dirty="0" smtClean="0">
                <a:solidFill>
                  <a:srgbClr val="000000"/>
                </a:solidFill>
                <a:highlight>
                  <a:srgbClr val="FFFFFF"/>
                </a:highlight>
                <a:latin typeface="Consolas" panose="020B0609020204030204" pitchFamily="49" charset="0"/>
              </a:rPr>
              <a:t> </a:t>
            </a:r>
            <a:r>
              <a:rPr lang="en-US" b="1" dirty="0">
                <a:solidFill>
                  <a:srgbClr val="000000"/>
                </a:solidFill>
                <a:highlight>
                  <a:srgbClr val="FFFFFF"/>
                </a:highlight>
                <a:latin typeface="Consolas" panose="020B0609020204030204" pitchFamily="49" charset="0"/>
              </a:rPr>
              <a:t>%</a:t>
            </a:r>
            <a:r>
              <a:rPr lang="en-US" b="1"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en-US" dirty="0" smtClean="0">
                <a:solidFill>
                  <a:srgbClr val="800080"/>
                </a:solidFill>
                <a:highlight>
                  <a:srgbClr val="FFFFFF"/>
                </a:highlight>
                <a:latin typeface="Consolas" panose="020B0609020204030204" pitchFamily="49" charset="0"/>
              </a:rPr>
              <a:t>form</a:t>
            </a:r>
            <a:r>
              <a:rPr lang="en-US" dirty="0" smtClean="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="submit"&gt;</a:t>
            </a:r>
            <a:r>
              <a:rPr lang="en-US" dirty="0">
                <a:solidFill>
                  <a:srgbClr val="000000"/>
                </a:solidFill>
                <a:highlight>
                  <a:srgbClr val="FFFFFF"/>
                </a:highlight>
                <a:latin typeface="Consolas" panose="020B0609020204030204" pitchFamily="49" charset="0"/>
              </a:rPr>
              <a:t>Save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button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form</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408493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Using </a:t>
            </a:r>
            <a:r>
              <a:rPr lang="en-GB" dirty="0" smtClean="0"/>
              <a:t>templates</a:t>
            </a:r>
          </a:p>
          <a:p>
            <a:r>
              <a:rPr lang="en-GB" dirty="0" smtClean="0"/>
              <a:t>Ensuring consistency</a:t>
            </a:r>
          </a:p>
          <a:p>
            <a:r>
              <a:rPr lang="en-GB" dirty="0" smtClean="0"/>
              <a:t>Forms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form</a:t>
            </a:r>
            <a:endParaRPr lang="en-US" dirty="0"/>
          </a:p>
        </p:txBody>
      </p:sp>
      <p:sp>
        <p:nvSpPr>
          <p:cNvPr id="3" name="Content Placeholder 2"/>
          <p:cNvSpPr>
            <a:spLocks noGrp="1"/>
          </p:cNvSpPr>
          <p:nvPr>
            <p:ph sz="quarter" idx="10"/>
          </p:nvPr>
        </p:nvSpPr>
        <p:spPr/>
        <p:txBody>
          <a:bodyPr/>
          <a:lstStyle/>
          <a:p>
            <a:r>
              <a:rPr lang="en-US" dirty="0" smtClean="0"/>
              <a:t>By default, the form will be created as a table</a:t>
            </a:r>
          </a:p>
          <a:p>
            <a:pPr lvl="1"/>
            <a:r>
              <a:rPr lang="en-US" dirty="0" smtClean="0"/>
              <a:t>{{ </a:t>
            </a:r>
            <a:r>
              <a:rPr lang="en-US" dirty="0" err="1" smtClean="0"/>
              <a:t>form.as_p</a:t>
            </a:r>
            <a:r>
              <a:rPr lang="en-US" dirty="0" smtClean="0"/>
              <a:t> }} will use &lt;p&gt; elements</a:t>
            </a:r>
          </a:p>
          <a:p>
            <a:pPr lvl="1"/>
            <a:r>
              <a:rPr lang="en-US" dirty="0" smtClean="0"/>
              <a:t>{{ </a:t>
            </a:r>
            <a:r>
              <a:rPr lang="en-US" dirty="0" err="1" smtClean="0"/>
              <a:t>form.as_ul</a:t>
            </a:r>
            <a:r>
              <a:rPr lang="en-US" dirty="0" smtClean="0"/>
              <a:t> }} will use &lt;li&gt; elements</a:t>
            </a:r>
          </a:p>
          <a:p>
            <a:r>
              <a:rPr lang="en-US" dirty="0" smtClean="0"/>
              <a:t>It is possible to grab the actual fields and completely customize the HTML as needed</a:t>
            </a:r>
            <a:endParaRPr lang="en-US" dirty="0"/>
          </a:p>
        </p:txBody>
      </p:sp>
    </p:spTree>
    <p:extLst>
      <p:ext uri="{BB962C8B-B14F-4D97-AF65-F5344CB8AC3E}">
        <p14:creationId xmlns:p14="http://schemas.microsoft.com/office/powerpoint/2010/main" val="1455786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form in the view</a:t>
            </a:r>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pp 3"/>
              <p:cNvGraphicFramePr>
                <a:graphicFrameLocks noGrp="1"/>
              </p:cNvGraphicFramePr>
              <p:nvPr>
                <p:extLst>
                  <p:ext uri="{D42A27DB-BD31-4B8C-83A1-F6EECF244321}">
                    <p14:modId xmlns:p14="http://schemas.microsoft.com/office/powerpoint/2010/main" val="3830850235"/>
                  </p:ext>
                </p:extLst>
              </p:nvPr>
            </p:nvGraphicFramePr>
            <p:xfrm>
              <a:off x="379514" y="881349"/>
              <a:ext cx="11524432" cy="588300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pp 3"/>
              <p:cNvPicPr>
                <a:picLocks noGrp="1" noRot="1" noChangeAspect="1" noMove="1" noResize="1" noEditPoints="1" noAdjustHandles="1" noChangeArrowheads="1" noChangeShapeType="1"/>
              </p:cNvPicPr>
              <p:nvPr/>
            </p:nvPicPr>
            <p:blipFill>
              <a:blip r:embed="rId3"/>
              <a:stretch>
                <a:fillRect/>
              </a:stretch>
            </p:blipFill>
            <p:spPr>
              <a:xfrm>
                <a:off x="379514" y="881349"/>
                <a:ext cx="11524432" cy="5883008"/>
              </a:xfrm>
              <a:prstGeom prst="rect">
                <a:avLst/>
              </a:prstGeom>
            </p:spPr>
          </p:pic>
        </mc:Fallback>
      </mc:AlternateContent>
    </p:spTree>
    <p:extLst>
      <p:ext uri="{BB962C8B-B14F-4D97-AF65-F5344CB8AC3E}">
        <p14:creationId xmlns:p14="http://schemas.microsoft.com/office/powerpoint/2010/main" val="3557683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create form</a:t>
            </a:r>
            <a:endParaRPr lang="en-US" dirty="0"/>
          </a:p>
        </p:txBody>
      </p:sp>
    </p:spTree>
    <p:extLst>
      <p:ext uri="{BB962C8B-B14F-4D97-AF65-F5344CB8AC3E}">
        <p14:creationId xmlns:p14="http://schemas.microsoft.com/office/powerpoint/2010/main" val="188135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Using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0117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send back complex HTML?</a:t>
            </a:r>
            <a:endParaRPr lang="en-US" dirty="0"/>
          </a:p>
        </p:txBody>
      </p:sp>
      <p:sp>
        <p:nvSpPr>
          <p:cNvPr id="5" name="Content Placeholder 4"/>
          <p:cNvSpPr>
            <a:spLocks noGrp="1"/>
          </p:cNvSpPr>
          <p:nvPr>
            <p:ph sz="quarter" idx="10"/>
          </p:nvPr>
        </p:nvSpPr>
        <p:spPr/>
        <p:txBody>
          <a:bodyPr/>
          <a:lstStyle/>
          <a:p>
            <a:r>
              <a:rPr lang="en-US" dirty="0" smtClean="0"/>
              <a:t>Django supports templates for creating complex template</a:t>
            </a:r>
          </a:p>
          <a:p>
            <a:r>
              <a:rPr lang="en-US" dirty="0" smtClean="0"/>
              <a:t>A template has a collection of placeholders for dynamic content</a:t>
            </a:r>
            <a:endParaRPr lang="en-US" dirty="0"/>
          </a:p>
        </p:txBody>
      </p:sp>
    </p:spTree>
    <p:extLst>
      <p:ext uri="{BB962C8B-B14F-4D97-AF65-F5344CB8AC3E}">
        <p14:creationId xmlns:p14="http://schemas.microsoft.com/office/powerpoint/2010/main" val="3745197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Django templates?</a:t>
            </a:r>
            <a:endParaRPr lang="en-US" dirty="0"/>
          </a:p>
        </p:txBody>
      </p:sp>
      <p:sp>
        <p:nvSpPr>
          <p:cNvPr id="3" name="Content Placeholder 2"/>
          <p:cNvSpPr>
            <a:spLocks noGrp="1"/>
          </p:cNvSpPr>
          <p:nvPr>
            <p:ph sz="quarter" idx="10"/>
          </p:nvPr>
        </p:nvSpPr>
        <p:spPr/>
        <p:txBody>
          <a:bodyPr/>
          <a:lstStyle/>
          <a:p>
            <a:r>
              <a:rPr lang="en-US" dirty="0" smtClean="0"/>
              <a:t>Inject custom code into HTML</a:t>
            </a:r>
            <a:endParaRPr lang="en-US"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smtClean="0"/>
              <a:t>Artist Details</a:t>
            </a:r>
          </a:p>
          <a:p>
            <a:endParaRPr lang="en-US" sz="2800" dirty="0" smtClean="0"/>
          </a:p>
          <a:p>
            <a:r>
              <a:rPr lang="en-US" sz="2800" dirty="0" smtClean="0"/>
              <a:t>Artist: </a:t>
            </a:r>
          </a:p>
          <a:p>
            <a:endParaRPr lang="en-US" sz="2800" dirty="0" smtClean="0"/>
          </a:p>
          <a:p>
            <a:r>
              <a:rPr lang="en-US" sz="2800" dirty="0" smtClean="0"/>
              <a:t>Year formed:</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The Cure</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1978</a:t>
            </a:r>
            <a:endParaRPr lang="en-US" sz="2800" dirty="0"/>
          </a:p>
        </p:txBody>
      </p:sp>
    </p:spTree>
    <p:extLst>
      <p:ext uri="{BB962C8B-B14F-4D97-AF65-F5344CB8AC3E}">
        <p14:creationId xmlns:p14="http://schemas.microsoft.com/office/powerpoint/2010/main" val="33233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Has a code 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260187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a:t>
            </a:r>
            <a:endParaRPr lang="en-US" dirty="0"/>
          </a:p>
        </p:txBody>
      </p:sp>
      <p:sp>
        <p:nvSpPr>
          <p:cNvPr id="5" name="Content Placeholder 4"/>
          <p:cNvSpPr>
            <a:spLocks noGrp="1"/>
          </p:cNvSpPr>
          <p:nvPr>
            <p:ph sz="quarter" idx="10"/>
          </p:nvPr>
        </p:nvSpPr>
        <p:spPr/>
        <p:txBody>
          <a:bodyPr/>
          <a:lstStyle/>
          <a:p>
            <a:pPr marL="0" indent="0">
              <a:buNone/>
            </a:pPr>
            <a:r>
              <a:rPr lang="en-US" sz="2400" dirty="0">
                <a:latin typeface="Consolas" panose="020B0609020204030204" pitchFamily="49" charset="0"/>
                <a:cs typeface="Consolas" panose="020B0609020204030204" pitchFamily="49" charset="0"/>
              </a:rPr>
              <a:t>&lt;html&gt;</a:t>
            </a:r>
          </a:p>
          <a:p>
            <a:pPr marL="0" indent="0">
              <a:buNone/>
            </a:pPr>
            <a:r>
              <a:rPr lang="en-US" sz="2400" dirty="0">
                <a:latin typeface="Consolas" panose="020B0609020204030204" pitchFamily="49" charset="0"/>
                <a:cs typeface="Consolas" panose="020B0609020204030204" pitchFamily="49" charset="0"/>
              </a:rPr>
              <a:t>    &lt;head&gt;</a:t>
            </a:r>
          </a:p>
          <a:p>
            <a:pPr marL="0" indent="0">
              <a:buNone/>
            </a:pPr>
            <a:r>
              <a:rPr lang="en-US" sz="2400" dirty="0">
                <a:latin typeface="Consolas" panose="020B0609020204030204" pitchFamily="49" charset="0"/>
                <a:cs typeface="Consolas" panose="020B0609020204030204" pitchFamily="49" charset="0"/>
              </a:rPr>
              <a:t>        &lt;title&gt;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&lt;/title&gt;</a:t>
            </a:r>
          </a:p>
          <a:p>
            <a:pPr marL="0" indent="0">
              <a:buNone/>
            </a:pPr>
            <a:r>
              <a:rPr lang="en-US" sz="2400" dirty="0">
                <a:latin typeface="Consolas" panose="020B0609020204030204" pitchFamily="49" charset="0"/>
                <a:cs typeface="Consolas" panose="020B0609020204030204" pitchFamily="49" charset="0"/>
              </a:rPr>
              <a:t>    &lt;/head&gt;</a:t>
            </a:r>
          </a:p>
          <a:p>
            <a:pPr marL="0" indent="0">
              <a:buNone/>
            </a:pPr>
            <a:r>
              <a:rPr lang="en-US" sz="2400" dirty="0">
                <a:latin typeface="Consolas" panose="020B0609020204030204" pitchFamily="49" charset="0"/>
                <a:cs typeface="Consolas" panose="020B0609020204030204" pitchFamily="49" charset="0"/>
              </a:rPr>
              <a:t>    &lt;body&gt;</a:t>
            </a:r>
          </a:p>
          <a:p>
            <a:pPr marL="0" indent="0">
              <a:buNone/>
            </a:pPr>
            <a:r>
              <a:rPr lang="en-US" sz="2400" dirty="0">
                <a:latin typeface="Consolas" panose="020B0609020204030204" pitchFamily="49" charset="0"/>
                <a:cs typeface="Consolas" panose="020B0609020204030204" pitchFamily="49" charset="0"/>
              </a:rPr>
              <a:t>        &lt;h1&gt;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&lt;/h1&gt;</a:t>
            </a:r>
          </a:p>
          <a:p>
            <a:pPr marL="0" indent="0">
              <a:buNone/>
            </a:pPr>
            <a:r>
              <a:rPr lang="en-US" sz="2400" dirty="0">
                <a:latin typeface="Consolas" panose="020B0609020204030204" pitchFamily="49" charset="0"/>
                <a:cs typeface="Consolas" panose="020B0609020204030204" pitchFamily="49" charset="0"/>
              </a:rPr>
              <a:t>        &lt;div&gt;</a:t>
            </a:r>
            <a:r>
              <a:rPr lang="en-US" sz="2400" dirty="0">
                <a:solidFill>
                  <a:srgbClr val="7030A0"/>
                </a:solidFill>
                <a:latin typeface="Consolas" panose="020B0609020204030204" pitchFamily="49" charset="0"/>
                <a:cs typeface="Consolas" panose="020B0609020204030204" pitchFamily="49" charset="0"/>
              </a:rPr>
              <a:t>{{ name }}</a:t>
            </a:r>
            <a:r>
              <a:rPr lang="en-US" sz="2400" dirty="0">
                <a:latin typeface="Consolas" panose="020B0609020204030204" pitchFamily="49" charset="0"/>
                <a:cs typeface="Consolas" panose="020B0609020204030204" pitchFamily="49" charset="0"/>
              </a:rPr>
              <a:t> formed in </a:t>
            </a:r>
            <a:r>
              <a:rPr lang="en-US" sz="2400" dirty="0">
                <a:solidFill>
                  <a:srgbClr val="7030A0"/>
                </a:solidFill>
                <a:latin typeface="Consolas" panose="020B0609020204030204" pitchFamily="49" charset="0"/>
                <a:cs typeface="Consolas" panose="020B0609020204030204" pitchFamily="49" charset="0"/>
              </a:rPr>
              <a:t>{{ </a:t>
            </a:r>
            <a:r>
              <a:rPr lang="en-US" sz="2400" dirty="0" err="1">
                <a:solidFill>
                  <a:srgbClr val="7030A0"/>
                </a:solidFill>
                <a:latin typeface="Consolas" panose="020B0609020204030204" pitchFamily="49" charset="0"/>
                <a:cs typeface="Consolas" panose="020B0609020204030204" pitchFamily="49" charset="0"/>
              </a:rPr>
              <a:t>year_formed</a:t>
            </a:r>
            <a:r>
              <a:rPr lang="en-US" sz="2400" dirty="0">
                <a:solidFill>
                  <a:srgbClr val="7030A0"/>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&lt;/div&gt;</a:t>
            </a:r>
          </a:p>
          <a:p>
            <a:pPr marL="0" indent="0">
              <a:buNone/>
            </a:pPr>
            <a:r>
              <a:rPr lang="en-US" sz="2400" dirty="0">
                <a:latin typeface="Consolas" panose="020B0609020204030204" pitchFamily="49" charset="0"/>
                <a:cs typeface="Consolas" panose="020B0609020204030204" pitchFamily="49" charset="0"/>
              </a:rPr>
              <a:t>    &lt;/body&gt;</a:t>
            </a:r>
          </a:p>
          <a:p>
            <a:pPr marL="0" indent="0">
              <a:buNone/>
            </a:pPr>
            <a:r>
              <a:rPr lang="en-US" sz="2400" dirty="0">
                <a:latin typeface="Consolas" panose="020B0609020204030204" pitchFamily="49" charset="0"/>
                <a:cs typeface="Consolas" panose="020B0609020204030204" pitchFamily="49" charset="0"/>
              </a:rPr>
              <a:t>&lt;/html&gt;</a:t>
            </a:r>
          </a:p>
        </p:txBody>
      </p:sp>
    </p:spTree>
    <p:extLst>
      <p:ext uri="{BB962C8B-B14F-4D97-AF65-F5344CB8AC3E}">
        <p14:creationId xmlns:p14="http://schemas.microsoft.com/office/powerpoint/2010/main" val="2643601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through collections</a:t>
            </a:r>
            <a:endParaRPr lang="en-US" dirty="0"/>
          </a:p>
        </p:txBody>
      </p:sp>
      <p:sp>
        <p:nvSpPr>
          <p:cNvPr id="3" name="Content Placeholder 2"/>
          <p:cNvSpPr>
            <a:spLocks noGrp="1"/>
          </p:cNvSpPr>
          <p:nvPr>
            <p:ph sz="quarter" idx="10"/>
          </p:nvPr>
        </p:nvSpPr>
        <p:spPr/>
        <p:txBody>
          <a:bodyPr/>
          <a:lstStyle/>
          <a:p>
            <a:pPr marL="0" indent="0">
              <a:buNone/>
            </a:pP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&gt;</a:t>
            </a:r>
          </a:p>
          <a:p>
            <a:pPr marL="0" indent="0">
              <a:buNone/>
            </a:pPr>
            <a:r>
              <a:rPr lang="en-US" dirty="0" smtClean="0">
                <a:latin typeface="Consolas" panose="020B0609020204030204" pitchFamily="49" charset="0"/>
                <a:cs typeface="Consolas" panose="020B0609020204030204" pitchFamily="49" charset="0"/>
              </a:rPr>
              <a:t>	</a:t>
            </a:r>
            <a:r>
              <a:rPr lang="en-US" dirty="0" smtClean="0">
                <a:solidFill>
                  <a:srgbClr val="7030A0"/>
                </a:solidFill>
                <a:latin typeface="Consolas" panose="020B0609020204030204" pitchFamily="49" charset="0"/>
                <a:cs typeface="Consolas" panose="020B0609020204030204" pitchFamily="49" charset="0"/>
              </a:rPr>
              <a:t>{% for </a:t>
            </a:r>
            <a:r>
              <a:rPr lang="en-US" dirty="0" smtClean="0">
                <a:solidFill>
                  <a:srgbClr val="C00000"/>
                </a:solidFill>
                <a:latin typeface="Consolas" panose="020B0609020204030204" pitchFamily="49" charset="0"/>
                <a:cs typeface="Consolas" panose="020B0609020204030204" pitchFamily="49" charset="0"/>
              </a:rPr>
              <a:t>album</a:t>
            </a:r>
            <a:r>
              <a:rPr lang="en-US" dirty="0" smtClean="0">
                <a:solidFill>
                  <a:srgbClr val="7030A0"/>
                </a:solidFill>
                <a:latin typeface="Consolas" panose="020B0609020204030204" pitchFamily="49" charset="0"/>
                <a:cs typeface="Consolas" panose="020B0609020204030204" pitchFamily="49" charset="0"/>
              </a:rPr>
              <a:t> in </a:t>
            </a:r>
            <a:r>
              <a:rPr lang="en-US" dirty="0" smtClean="0">
                <a:solidFill>
                  <a:srgbClr val="C00000"/>
                </a:solidFill>
                <a:latin typeface="Consolas" panose="020B0609020204030204" pitchFamily="49" charset="0"/>
                <a:cs typeface="Consolas" panose="020B0609020204030204" pitchFamily="49" charset="0"/>
              </a:rPr>
              <a:t>albums</a:t>
            </a:r>
            <a:r>
              <a:rPr lang="en-US" dirty="0" smtClean="0">
                <a:solidFill>
                  <a:srgbClr val="7030A0"/>
                </a:solidFill>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&lt;li&gt;{{ album.name }}&lt;/li&gt;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7030A0"/>
                </a:solidFill>
                <a:latin typeface="Consolas" panose="020B0609020204030204" pitchFamily="49" charset="0"/>
                <a:cs typeface="Consolas" panose="020B0609020204030204" pitchFamily="49" charset="0"/>
              </a:rPr>
              <a:t>{% </a:t>
            </a:r>
            <a:r>
              <a:rPr lang="en-US" dirty="0" err="1" smtClean="0">
                <a:solidFill>
                  <a:srgbClr val="7030A0"/>
                </a:solidFill>
                <a:latin typeface="Consolas" panose="020B0609020204030204" pitchFamily="49" charset="0"/>
                <a:cs typeface="Consolas" panose="020B0609020204030204" pitchFamily="49" charset="0"/>
              </a:rPr>
              <a:t>endfor</a:t>
            </a:r>
            <a:r>
              <a:rPr lang="en-US" dirty="0" smtClean="0">
                <a:solidFill>
                  <a:srgbClr val="7030A0"/>
                </a:solidFill>
                <a:latin typeface="Consolas" panose="020B0609020204030204" pitchFamily="49" charset="0"/>
                <a:cs typeface="Consolas" panose="020B0609020204030204" pitchFamily="49" charset="0"/>
              </a:rPr>
              <a:t> %}</a:t>
            </a:r>
          </a:p>
          <a:p>
            <a:pPr marL="0" indent="0">
              <a:buNone/>
            </a:pP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5959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specify the use of a template</a:t>
            </a:r>
            <a:endParaRPr lang="en-US" dirty="0"/>
          </a:p>
        </p:txBody>
      </p:sp>
      <p:sp>
        <p:nvSpPr>
          <p:cNvPr id="3" name="Content Placeholder 2"/>
          <p:cNvSpPr>
            <a:spLocks noGrp="1"/>
          </p:cNvSpPr>
          <p:nvPr>
            <p:ph sz="quarter" idx="10"/>
          </p:nvPr>
        </p:nvSpPr>
        <p:spPr>
          <a:xfrm>
            <a:off x="379413" y="1388226"/>
            <a:ext cx="11656068" cy="5290388"/>
          </a:xfrm>
        </p:spPr>
        <p:txBody>
          <a:bodyPr/>
          <a:lstStyle/>
          <a:p>
            <a:r>
              <a:rPr lang="en-US" dirty="0" smtClean="0"/>
              <a:t>Use </a:t>
            </a:r>
            <a:r>
              <a:rPr lang="en-US" b="1" dirty="0" err="1" smtClean="0"/>
              <a:t>render_to_response</a:t>
            </a:r>
            <a:endParaRPr lang="en-US" dirty="0" smtClean="0"/>
          </a:p>
          <a:p>
            <a:pPr marL="0" indent="0">
              <a:buNone/>
            </a:pPr>
            <a:endParaRPr lang="en-US" b="1" dirty="0"/>
          </a:p>
          <a:p>
            <a:pPr marL="0" indent="0">
              <a:buNone/>
            </a:pPr>
            <a:r>
              <a:rPr lang="en-US" sz="2400" dirty="0" smtClean="0">
                <a:latin typeface="Consolas" panose="020B0609020204030204" pitchFamily="49" charset="0"/>
                <a:cs typeface="Consolas" panose="020B0609020204030204" pitchFamily="49" charset="0"/>
              </a:rPr>
              <a:t>return </a:t>
            </a:r>
            <a:r>
              <a:rPr lang="en-US" sz="2400" dirty="0" err="1" smtClean="0">
                <a:latin typeface="Consolas" panose="020B0609020204030204" pitchFamily="49" charset="0"/>
                <a:cs typeface="Consolas" panose="020B0609020204030204" pitchFamily="49" charset="0"/>
              </a:rPr>
              <a:t>render_to_response</a:t>
            </a:r>
            <a:r>
              <a:rPr lang="en-US" sz="2400" dirty="0" smtClean="0">
                <a:latin typeface="Consolas" panose="020B0609020204030204" pitchFamily="49" charset="0"/>
                <a:cs typeface="Consolas" panose="020B0609020204030204" pitchFamily="49" charset="0"/>
              </a:rPr>
              <a:t>('template.html', {'</a:t>
            </a:r>
            <a:r>
              <a:rPr lang="en-US" sz="2400" dirty="0" err="1" smtClean="0">
                <a:latin typeface="Consolas" panose="020B0609020204030204" pitchFamily="49" charset="0"/>
                <a:cs typeface="Consolas" panose="020B0609020204030204" pitchFamily="49" charset="0"/>
              </a:rPr>
              <a:t>variable_name':value</a:t>
            </a:r>
            <a:r>
              <a:rPr lang="en-US" sz="2400" dirty="0" smtClean="0">
                <a:latin typeface="Consolas" panose="020B0609020204030204" pitchFamily="49" charset="0"/>
                <a:cs typeface="Consolas" panose="020B0609020204030204" pitchFamily="49" charset="0"/>
              </a:rPr>
              <a:t>});</a:t>
            </a:r>
          </a:p>
          <a:p>
            <a:pPr marL="0" indent="0">
              <a:buNone/>
            </a:pPr>
            <a:endParaRPr lang="en-US" dirty="0"/>
          </a:p>
          <a:p>
            <a:r>
              <a:rPr lang="en-US" dirty="0" smtClean="0"/>
              <a:t>First parameter is the name of the template</a:t>
            </a:r>
          </a:p>
          <a:p>
            <a:r>
              <a:rPr lang="en-US" dirty="0" smtClean="0"/>
              <a:t>The second parameter is the collection of variables the template expects</a:t>
            </a:r>
            <a:endParaRPr lang="en-US" dirty="0"/>
          </a:p>
        </p:txBody>
      </p:sp>
    </p:spTree>
    <p:extLst>
      <p:ext uri="{BB962C8B-B14F-4D97-AF65-F5344CB8AC3E}">
        <p14:creationId xmlns:p14="http://schemas.microsoft.com/office/powerpoint/2010/main" val="2976823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842FCE7F-0787-4DA7-8F51-F430E1A7C45F}">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from django import forms;\n\nclass ArtistForm(forms.Form):\n    name = forms.CharField(label='Artist', max_length=50);\n    year_formed = forms.PositiveIntegerField();&quot;,&quot;ctags&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60E5AD68-ACE3-47A8-8449-A9D9801F207A}">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from django.db import models\nfrom django.forms import ModelForm;\n\nclass Artist(models.Model):\n    name = models.CharField(max_length = 50);\n    year_formed = models.PositiveIntegerField();\n\nclass ArtistForm(ModelForm):\n    class Meta:\n        model = Artist;\n        fields = ['name', 'year_formed'];&quot;,&quot;ctags&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0B80F3F5-E062-469E-B87F-8F670ABA321E}">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true,&quot;code_lang&quot;:&quot;py&quot;,&quot;code&quot;:&quot;def create(request):\n    if request.method == \&quot;GET\&quot;: \n        form = ArtistForm();\n        return render(request, 'app/create.html', { 'form':form });\n    elif request.method == \&quot;POST\&quot;:\n        form = ArtistForm(request.POST);\n        form.save();\n        return HttpResponseRedirect('/artists');&quot;,&quot;ctags&quot;:{&quot;create&quot;:[{&quot;linenum&quot;:&quot;1&quot;,&quot;signature&quot;:&quot;def create(reques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dcmitype/"/>
    <ds:schemaRef ds:uri="http://purl.org/dc/terms/"/>
    <ds:schemaRef ds:uri="230e9df3-be65-4c73-a93b-d1236ebd677e"/>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3534</TotalTime>
  <Words>438</Words>
  <Application>Microsoft Office PowerPoint</Application>
  <PresentationFormat>Widescreen</PresentationFormat>
  <Paragraphs>86</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How do I send back complex HTML?</vt:lpstr>
      <vt:lpstr>What are Django templates?</vt:lpstr>
      <vt:lpstr>Template basics</vt:lpstr>
      <vt:lpstr>Template example</vt:lpstr>
      <vt:lpstr>Looping through collections</vt:lpstr>
      <vt:lpstr>How do I specify the use of a template</vt:lpstr>
      <vt:lpstr>Using a template</vt:lpstr>
      <vt:lpstr>PowerPoint Presentation</vt:lpstr>
      <vt:lpstr>How do we submit data?</vt:lpstr>
      <vt:lpstr>Can Django create forms for us?</vt:lpstr>
      <vt:lpstr>How can we create forms using Django</vt:lpstr>
      <vt:lpstr>Form class</vt:lpstr>
      <vt:lpstr>ModelForm</vt:lpstr>
      <vt:lpstr>What's the advantage of binding the form to the model?</vt:lpstr>
      <vt:lpstr>Creating a ModelForm</vt:lpstr>
      <vt:lpstr>Creating the HTML</vt:lpstr>
      <vt:lpstr>Controlling the form</vt:lpstr>
      <vt:lpstr>Using the form in the view</vt:lpstr>
      <vt:lpstr>Creating a create form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77</cp:revision>
  <dcterms:created xsi:type="dcterms:W3CDTF">2013-02-15T23:12:42Z</dcterms:created>
  <dcterms:modified xsi:type="dcterms:W3CDTF">2015-06-17T21:53:59Z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