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77" r:id="rId5"/>
    <p:sldId id="278" r:id="rId6"/>
    <p:sldId id="303" r:id="rId7"/>
    <p:sldId id="304" r:id="rId8"/>
    <p:sldId id="305" r:id="rId9"/>
    <p:sldId id="306" r:id="rId10"/>
    <p:sldId id="307" r:id="rId11"/>
    <p:sldId id="296" r:id="rId12"/>
    <p:sldId id="297" r:id="rId13"/>
    <p:sldId id="298" r:id="rId14"/>
    <p:sldId id="299" r:id="rId15"/>
    <p:sldId id="300" r:id="rId16"/>
    <p:sldId id="301" r:id="rId17"/>
    <p:sldId id="302"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58" d="100"/>
          <a:sy n="58" d="100"/>
        </p:scale>
        <p:origin x="924" y="4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411457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941897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microsoftvirtualacademy.com/en-US/training-courses/building-responsive-ui-with-bootstrap-8378" TargetMode="External"/><Relationship Id="rId2" Type="http://schemas.openxmlformats.org/officeDocument/2006/relationships/hyperlink" Target="https://docs.djangoproject.com/" TargetMode="External"/><Relationship Id="rId1" Type="http://schemas.openxmlformats.org/officeDocument/2006/relationships/slideLayout" Target="../slideLayouts/slideLayout4.xml"/><Relationship Id="rId4" Type="http://schemas.openxmlformats.org/officeDocument/2006/relationships/hyperlink" Target="https://www.edx.org/course/introduction-bootstrap-tutorial-microsoft-dev203x-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Deployment and Next Steps</a:t>
            </a:r>
            <a:endParaRPr lang="en-US" dirty="0"/>
          </a:p>
        </p:txBody>
      </p:sp>
      <p:sp>
        <p:nvSpPr>
          <p:cNvPr id="4" name="Subtitle 3"/>
          <p:cNvSpPr>
            <a:spLocks noGrp="1"/>
          </p:cNvSpPr>
          <p:nvPr>
            <p:ph type="subTitle" idx="1"/>
          </p:nvPr>
        </p:nvSpPr>
        <p:spPr/>
        <p:txBody>
          <a:bodyPr/>
          <a:lstStyle/>
          <a:p>
            <a:r>
              <a:rPr lang="en-US" dirty="0" smtClean="0"/>
              <a:t>Susan Ibach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CSS can be tricky</a:t>
            </a:r>
            <a:endParaRPr lang="en-US" dirty="0"/>
          </a:p>
          <a:p>
            <a:pPr lvl="0" fontAlgn="ctr"/>
            <a:r>
              <a:rPr lang="en-US" dirty="0"/>
              <a:t>Cross </a:t>
            </a:r>
            <a:r>
              <a:rPr lang="en-US" dirty="0" smtClean="0"/>
              <a:t>browser support can be a challenge</a:t>
            </a:r>
            <a:endParaRPr lang="en-US" dirty="0"/>
          </a:p>
          <a:p>
            <a:pPr lvl="0" fontAlgn="ctr"/>
            <a:r>
              <a:rPr lang="en-US" dirty="0" smtClean="0"/>
              <a:t>Solves basic </a:t>
            </a:r>
            <a:r>
              <a:rPr lang="en-US" dirty="0"/>
              <a:t>tasks </a:t>
            </a:r>
            <a:r>
              <a:rPr lang="en-US" dirty="0" smtClean="0"/>
              <a:t>(e.g. page layout without tables)</a:t>
            </a:r>
            <a:endParaRPr lang="en-US" dirty="0"/>
          </a:p>
        </p:txBody>
      </p:sp>
      <p:sp>
        <p:nvSpPr>
          <p:cNvPr id="2" name="Title 1"/>
          <p:cNvSpPr>
            <a:spLocks noGrp="1"/>
          </p:cNvSpPr>
          <p:nvPr>
            <p:ph type="title"/>
          </p:nvPr>
        </p:nvSpPr>
        <p:spPr/>
        <p:txBody>
          <a:bodyPr/>
          <a:lstStyle/>
          <a:p>
            <a:r>
              <a:rPr lang="en-US" dirty="0" smtClean="0"/>
              <a:t>Why bother with Bootstrap?</a:t>
            </a:r>
            <a:endParaRPr lang="en-US" dirty="0"/>
          </a:p>
        </p:txBody>
      </p:sp>
    </p:spTree>
    <p:extLst>
      <p:ext uri="{BB962C8B-B14F-4D97-AF65-F5344CB8AC3E}">
        <p14:creationId xmlns:p14="http://schemas.microsoft.com/office/powerpoint/2010/main" val="3926334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 examples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599437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Sizing your content</a:t>
            </a:r>
            <a:endParaRPr lang="en-US" dirty="0"/>
          </a:p>
        </p:txBody>
      </p:sp>
      <p:pic>
        <p:nvPicPr>
          <p:cNvPr id="4" name="Content Placeholder 3"/>
          <p:cNvPicPr>
            <a:picLocks noGrp="1" noChangeAspect="1"/>
          </p:cNvPicPr>
          <p:nvPr>
            <p:ph sz="quarter" idx="10"/>
          </p:nvPr>
        </p:nvPicPr>
        <p:blipFill>
          <a:blip r:embed="rId2"/>
          <a:stretch>
            <a:fillRect/>
          </a:stretch>
        </p:blipFill>
        <p:spPr>
          <a:xfrm>
            <a:off x="379514" y="2276273"/>
            <a:ext cx="11509095" cy="3151761"/>
          </a:xfrm>
          <a:prstGeom prst="rect">
            <a:avLst/>
          </a:prstGeom>
        </p:spPr>
      </p:pic>
    </p:spTree>
    <p:extLst>
      <p:ext uri="{BB962C8B-B14F-4D97-AF65-F5344CB8AC3E}">
        <p14:creationId xmlns:p14="http://schemas.microsoft.com/office/powerpoint/2010/main" val="1325535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grids to rule them all</a:t>
            </a:r>
            <a:br>
              <a:rPr lang="en-US" dirty="0" smtClean="0"/>
            </a:br>
            <a:r>
              <a:rPr lang="en-US" dirty="0" smtClean="0"/>
              <a:t>One for each size of device</a:t>
            </a:r>
            <a:endParaRPr lang="en-US" dirty="0"/>
          </a:p>
        </p:txBody>
      </p:sp>
      <p:graphicFrame>
        <p:nvGraphicFramePr>
          <p:cNvPr id="4" name="Content Placeholder 3"/>
          <p:cNvGraphicFramePr>
            <a:graphicFrameLocks noGrp="1"/>
          </p:cNvGraphicFramePr>
          <p:nvPr>
            <p:ph sz="quarter" idx="10"/>
            <p:extLst/>
          </p:nvPr>
        </p:nvGraphicFramePr>
        <p:xfrm>
          <a:off x="379413" y="1387475"/>
          <a:ext cx="11525256" cy="1112520"/>
        </p:xfrm>
        <a:graphic>
          <a:graphicData uri="http://schemas.openxmlformats.org/drawingml/2006/table">
            <a:tbl>
              <a:tblPr firstRow="1" bandRow="1">
                <a:tableStyleId>{8A107856-5554-42FB-B03E-39F5DBC370BA}</a:tableStyleId>
              </a:tblPr>
              <a:tblGrid>
                <a:gridCol w="960438"/>
                <a:gridCol w="960438"/>
                <a:gridCol w="960438"/>
                <a:gridCol w="960438"/>
                <a:gridCol w="960438"/>
                <a:gridCol w="960438"/>
                <a:gridCol w="960438"/>
                <a:gridCol w="960438"/>
                <a:gridCol w="960438"/>
                <a:gridCol w="960438"/>
                <a:gridCol w="960438"/>
                <a:gridCol w="960438"/>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extLst/>
          </p:nvPr>
        </p:nvGraphicFramePr>
        <p:xfrm>
          <a:off x="378690" y="2773871"/>
          <a:ext cx="9614400" cy="1112520"/>
        </p:xfrm>
        <a:graphic>
          <a:graphicData uri="http://schemas.openxmlformats.org/drawingml/2006/table">
            <a:tbl>
              <a:tblPr firstRow="1" bandRow="1">
                <a:tableStyleId>{69CF1AB2-1976-4502-BF36-3FF5EA218861}</a:tableStyleId>
              </a:tblPr>
              <a:tblGrid>
                <a:gridCol w="801200"/>
                <a:gridCol w="801200"/>
                <a:gridCol w="801200"/>
                <a:gridCol w="801200"/>
                <a:gridCol w="801200"/>
                <a:gridCol w="801200"/>
                <a:gridCol w="801200"/>
                <a:gridCol w="801200"/>
                <a:gridCol w="801200"/>
                <a:gridCol w="801200"/>
                <a:gridCol w="801200"/>
                <a:gridCol w="801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Content Placeholder 3"/>
          <p:cNvGraphicFramePr>
            <a:graphicFrameLocks/>
          </p:cNvGraphicFramePr>
          <p:nvPr>
            <p:extLst/>
          </p:nvPr>
        </p:nvGraphicFramePr>
        <p:xfrm>
          <a:off x="378690" y="4169145"/>
          <a:ext cx="7336560" cy="1112520"/>
        </p:xfrm>
        <a:graphic>
          <a:graphicData uri="http://schemas.openxmlformats.org/drawingml/2006/table">
            <a:tbl>
              <a:tblPr firstRow="1" bandRow="1">
                <a:tableStyleId>{0505E3EF-67EA-436B-97B2-0124C06EBD24}</a:tableStyleId>
              </a:tblPr>
              <a:tblGrid>
                <a:gridCol w="611380"/>
                <a:gridCol w="611380"/>
                <a:gridCol w="611380"/>
                <a:gridCol w="611380"/>
                <a:gridCol w="611380"/>
                <a:gridCol w="611380"/>
                <a:gridCol w="611380"/>
                <a:gridCol w="611380"/>
                <a:gridCol w="611380"/>
                <a:gridCol w="611380"/>
                <a:gridCol w="611380"/>
                <a:gridCol w="611380"/>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7" name="Content Placeholder 3"/>
          <p:cNvGraphicFramePr>
            <a:graphicFrameLocks/>
          </p:cNvGraphicFramePr>
          <p:nvPr>
            <p:extLst/>
          </p:nvPr>
        </p:nvGraphicFramePr>
        <p:xfrm>
          <a:off x="379514" y="5537786"/>
          <a:ext cx="5245680" cy="1112520"/>
        </p:xfrm>
        <a:graphic>
          <a:graphicData uri="http://schemas.openxmlformats.org/drawingml/2006/table">
            <a:tbl>
              <a:tblPr firstRow="1" bandRow="1">
                <a:tableStyleId>{C4B1156A-380E-4F78-BDF5-A606A8083BF9}</a:tableStyleId>
              </a:tblPr>
              <a:tblGrid>
                <a:gridCol w="437140"/>
                <a:gridCol w="437140"/>
                <a:gridCol w="437140"/>
                <a:gridCol w="437140"/>
                <a:gridCol w="437140"/>
                <a:gridCol w="437140"/>
                <a:gridCol w="437140"/>
                <a:gridCol w="437140"/>
                <a:gridCol w="437140"/>
                <a:gridCol w="437140"/>
                <a:gridCol w="437140"/>
                <a:gridCol w="43714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Rounded Rectangle 7"/>
          <p:cNvSpPr/>
          <p:nvPr/>
        </p:nvSpPr>
        <p:spPr>
          <a:xfrm>
            <a:off x="10230034" y="6458505"/>
            <a:ext cx="1961965" cy="3994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Extra Small (</a:t>
            </a:r>
            <a:r>
              <a:rPr lang="en-US" dirty="0" err="1" smtClean="0"/>
              <a:t>xs</a:t>
            </a:r>
            <a:r>
              <a:rPr lang="en-US" dirty="0" smtClean="0"/>
              <a:t>)</a:t>
            </a:r>
            <a:endParaRPr lang="en-US" dirty="0"/>
          </a:p>
        </p:txBody>
      </p:sp>
      <p:sp>
        <p:nvSpPr>
          <p:cNvPr id="9" name="Rounded Rectangle 8"/>
          <p:cNvSpPr/>
          <p:nvPr/>
        </p:nvSpPr>
        <p:spPr>
          <a:xfrm>
            <a:off x="10230035" y="5007811"/>
            <a:ext cx="1961965" cy="39949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Small (</a:t>
            </a:r>
            <a:r>
              <a:rPr lang="en-US" dirty="0" err="1" smtClean="0"/>
              <a:t>sm</a:t>
            </a:r>
            <a:r>
              <a:rPr lang="en-US" dirty="0" smtClean="0"/>
              <a:t>)</a:t>
            </a:r>
            <a:endParaRPr lang="en-US" dirty="0"/>
          </a:p>
        </p:txBody>
      </p:sp>
      <p:sp>
        <p:nvSpPr>
          <p:cNvPr id="10" name="Rounded Rectangle 9"/>
          <p:cNvSpPr/>
          <p:nvPr/>
        </p:nvSpPr>
        <p:spPr>
          <a:xfrm>
            <a:off x="10230035" y="2236367"/>
            <a:ext cx="1961965" cy="3994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Large (</a:t>
            </a:r>
            <a:r>
              <a:rPr lang="en-US" dirty="0" err="1" smtClean="0"/>
              <a:t>lg</a:t>
            </a:r>
            <a:r>
              <a:rPr lang="en-US" dirty="0" smtClean="0"/>
              <a:t>)</a:t>
            </a:r>
            <a:endParaRPr lang="en-US" dirty="0"/>
          </a:p>
        </p:txBody>
      </p:sp>
      <p:sp>
        <p:nvSpPr>
          <p:cNvPr id="11" name="Rounded Rectangle 10"/>
          <p:cNvSpPr/>
          <p:nvPr/>
        </p:nvSpPr>
        <p:spPr>
          <a:xfrm>
            <a:off x="10230035" y="3626528"/>
            <a:ext cx="1961965" cy="3994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Medium (md)</a:t>
            </a:r>
            <a:endParaRPr lang="en-US" dirty="0"/>
          </a:p>
        </p:txBody>
      </p:sp>
    </p:spTree>
    <p:extLst>
      <p:ext uri="{BB962C8B-B14F-4D97-AF65-F5344CB8AC3E}">
        <p14:creationId xmlns:p14="http://schemas.microsoft.com/office/powerpoint/2010/main" val="2300956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Bootstrap</a:t>
            </a:r>
            <a:endParaRPr lang="en-US" dirty="0"/>
          </a:p>
        </p:txBody>
      </p:sp>
    </p:spTree>
    <p:extLst>
      <p:ext uri="{BB962C8B-B14F-4D97-AF65-F5344CB8AC3E}">
        <p14:creationId xmlns:p14="http://schemas.microsoft.com/office/powerpoint/2010/main" val="3250631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Deploying to Azure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66377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It's time to take our site public</a:t>
            </a:r>
            <a:endParaRPr lang="en-US" dirty="0"/>
          </a:p>
        </p:txBody>
      </p:sp>
      <p:sp>
        <p:nvSpPr>
          <p:cNvPr id="5" name="Content Placeholder 4"/>
          <p:cNvSpPr>
            <a:spLocks noGrp="1"/>
          </p:cNvSpPr>
          <p:nvPr>
            <p:ph sz="quarter" idx="10"/>
          </p:nvPr>
        </p:nvSpPr>
        <p:spPr/>
        <p:txBody>
          <a:bodyPr/>
          <a:lstStyle/>
          <a:p>
            <a:r>
              <a:rPr lang="en-US" dirty="0" smtClean="0"/>
              <a:t>So what do we need?</a:t>
            </a:r>
          </a:p>
          <a:p>
            <a:endParaRPr lang="en-US" dirty="0"/>
          </a:p>
          <a:p>
            <a:r>
              <a:rPr lang="en-US" dirty="0" smtClean="0"/>
              <a:t>Web server that's publicly accessible</a:t>
            </a:r>
          </a:p>
          <a:p>
            <a:r>
              <a:rPr lang="en-US" dirty="0" smtClean="0"/>
              <a:t>Database that's accessible to our web server</a:t>
            </a:r>
            <a:endParaRPr lang="en-US" dirty="0"/>
          </a:p>
        </p:txBody>
      </p:sp>
    </p:spTree>
    <p:extLst>
      <p:ext uri="{BB962C8B-B14F-4D97-AF65-F5344CB8AC3E}">
        <p14:creationId xmlns:p14="http://schemas.microsoft.com/office/powerpoint/2010/main" val="1815474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possible solutions</a:t>
            </a:r>
            <a:endParaRPr lang="en-US" dirty="0"/>
          </a:p>
        </p:txBody>
      </p:sp>
      <p:sp>
        <p:nvSpPr>
          <p:cNvPr id="3" name="Content Placeholder 2"/>
          <p:cNvSpPr>
            <a:spLocks noGrp="1"/>
          </p:cNvSpPr>
          <p:nvPr>
            <p:ph sz="quarter" idx="10"/>
          </p:nvPr>
        </p:nvSpPr>
        <p:spPr/>
        <p:txBody>
          <a:bodyPr/>
          <a:lstStyle/>
          <a:p>
            <a:r>
              <a:rPr lang="en-US" dirty="0" smtClean="0"/>
              <a:t>Host your own</a:t>
            </a:r>
          </a:p>
          <a:p>
            <a:r>
              <a:rPr lang="en-US" dirty="0" smtClean="0"/>
              <a:t>Cloud services</a:t>
            </a:r>
          </a:p>
          <a:p>
            <a:pPr lvl="1"/>
            <a:r>
              <a:rPr lang="en-US" dirty="0" smtClean="0"/>
              <a:t>Azure</a:t>
            </a:r>
          </a:p>
          <a:p>
            <a:pPr lvl="1"/>
            <a:r>
              <a:rPr lang="en-US" dirty="0" smtClean="0"/>
              <a:t>AWS</a:t>
            </a:r>
          </a:p>
          <a:p>
            <a:pPr lvl="1"/>
            <a:r>
              <a:rPr lang="en-US" dirty="0" smtClean="0"/>
              <a:t>Many others available</a:t>
            </a:r>
            <a:endParaRPr lang="en-US" dirty="0"/>
          </a:p>
        </p:txBody>
      </p:sp>
    </p:spTree>
    <p:extLst>
      <p:ext uri="{BB962C8B-B14F-4D97-AF65-F5344CB8AC3E}">
        <p14:creationId xmlns:p14="http://schemas.microsoft.com/office/powerpoint/2010/main" val="391681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can host your application</a:t>
            </a:r>
          </a:p>
        </p:txBody>
      </p:sp>
      <p:sp>
        <p:nvSpPr>
          <p:cNvPr id="3" name="Content Placeholder 2"/>
          <p:cNvSpPr>
            <a:spLocks noGrp="1"/>
          </p:cNvSpPr>
          <p:nvPr>
            <p:ph sz="quarter" idx="10"/>
          </p:nvPr>
        </p:nvSpPr>
        <p:spPr/>
        <p:txBody>
          <a:bodyPr/>
          <a:lstStyle/>
          <a:p>
            <a:r>
              <a:rPr lang="en-US" dirty="0" smtClean="0"/>
              <a:t>Regardless of what language you want to use</a:t>
            </a:r>
          </a:p>
          <a:p>
            <a:r>
              <a:rPr lang="en-US" dirty="0" smtClean="0"/>
              <a:t>Regardless of what tools you want to use</a:t>
            </a:r>
          </a:p>
          <a:p>
            <a:r>
              <a:rPr lang="en-US" dirty="0" smtClean="0"/>
              <a:t>Regardless of what database you want to use</a:t>
            </a:r>
            <a:endParaRPr lang="en-US" dirty="0"/>
          </a:p>
        </p:txBody>
      </p:sp>
    </p:spTree>
    <p:extLst>
      <p:ext uri="{BB962C8B-B14F-4D97-AF65-F5344CB8AC3E}">
        <p14:creationId xmlns:p14="http://schemas.microsoft.com/office/powerpoint/2010/main" val="2289703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overview</a:t>
            </a:r>
            <a:endParaRPr lang="en-US" dirty="0"/>
          </a:p>
        </p:txBody>
      </p:sp>
      <p:sp>
        <p:nvSpPr>
          <p:cNvPr id="3" name="Content Placeholder 2"/>
          <p:cNvSpPr>
            <a:spLocks noGrp="1"/>
          </p:cNvSpPr>
          <p:nvPr>
            <p:ph sz="quarter" idx="10"/>
          </p:nvPr>
        </p:nvSpPr>
        <p:spPr/>
        <p:txBody>
          <a:bodyPr/>
          <a:lstStyle/>
          <a:p>
            <a:pPr marL="514350" indent="-514350">
              <a:buFont typeface="+mj-lt"/>
              <a:buAutoNum type="arabicPeriod"/>
            </a:pPr>
            <a:r>
              <a:rPr lang="en-US" dirty="0" smtClean="0"/>
              <a:t>Create the database</a:t>
            </a:r>
          </a:p>
          <a:p>
            <a:pPr marL="514350" indent="-514350">
              <a:buFont typeface="+mj-lt"/>
              <a:buAutoNum type="arabicPeriod"/>
            </a:pPr>
            <a:r>
              <a:rPr lang="en-US" dirty="0" smtClean="0"/>
              <a:t>Update the application to use the database</a:t>
            </a:r>
          </a:p>
          <a:p>
            <a:pPr marL="514350" indent="-514350">
              <a:buFont typeface="+mj-lt"/>
              <a:buAutoNum type="arabicPeriod"/>
            </a:pPr>
            <a:r>
              <a:rPr lang="en-US" dirty="0" smtClean="0"/>
              <a:t>Create the web site</a:t>
            </a:r>
          </a:p>
          <a:p>
            <a:pPr marL="514350" indent="-514350">
              <a:buFont typeface="+mj-lt"/>
              <a:buAutoNum type="arabicPeriod"/>
            </a:pPr>
            <a:r>
              <a:rPr lang="en-US" dirty="0" smtClean="0"/>
              <a:t>Upload the application to the server</a:t>
            </a:r>
            <a:endParaRPr lang="en-US" dirty="0"/>
          </a:p>
        </p:txBody>
      </p:sp>
    </p:spTree>
    <p:extLst>
      <p:ext uri="{BB962C8B-B14F-4D97-AF65-F5344CB8AC3E}">
        <p14:creationId xmlns:p14="http://schemas.microsoft.com/office/powerpoint/2010/main" val="172489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Bootstrap</a:t>
            </a:r>
          </a:p>
          <a:p>
            <a:r>
              <a:rPr lang="en-GB" dirty="0" smtClean="0"/>
              <a:t>Ensuring consistency</a:t>
            </a:r>
            <a:endParaRPr lang="en-GB" dirty="0" smtClean="0"/>
          </a:p>
          <a:p>
            <a:r>
              <a:rPr lang="en-GB" dirty="0" smtClean="0"/>
              <a:t>Deploying to Azure</a:t>
            </a:r>
          </a:p>
          <a:p>
            <a:r>
              <a:rPr lang="en-GB" dirty="0" smtClean="0"/>
              <a:t>Setting up the database</a:t>
            </a:r>
          </a:p>
          <a:p>
            <a:r>
              <a:rPr lang="en-GB" dirty="0" smtClean="0"/>
              <a:t>Setting up the website</a:t>
            </a:r>
          </a:p>
          <a:p>
            <a:r>
              <a:rPr lang="en-GB" dirty="0" smtClean="0"/>
              <a:t>Where do we go from here?</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Setting up the database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92268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database should we choose?</a:t>
            </a:r>
            <a:endParaRPr lang="en-US" dirty="0"/>
          </a:p>
        </p:txBody>
      </p:sp>
      <p:sp>
        <p:nvSpPr>
          <p:cNvPr id="5" name="Content Placeholder 4"/>
          <p:cNvSpPr>
            <a:spLocks noGrp="1"/>
          </p:cNvSpPr>
          <p:nvPr>
            <p:ph sz="quarter" idx="10"/>
          </p:nvPr>
        </p:nvSpPr>
        <p:spPr/>
        <p:txBody>
          <a:bodyPr/>
          <a:lstStyle/>
          <a:p>
            <a:r>
              <a:rPr lang="en-US" dirty="0" smtClean="0"/>
              <a:t>Azure supports most databases</a:t>
            </a:r>
          </a:p>
          <a:p>
            <a:pPr lvl="1"/>
            <a:r>
              <a:rPr lang="en-US" dirty="0" smtClean="0"/>
              <a:t>Microsoft SQL Server</a:t>
            </a:r>
          </a:p>
          <a:p>
            <a:pPr lvl="1"/>
            <a:r>
              <a:rPr lang="en-US" dirty="0" smtClean="0"/>
              <a:t>MySQL</a:t>
            </a:r>
          </a:p>
          <a:p>
            <a:pPr lvl="1"/>
            <a:r>
              <a:rPr lang="en-US" dirty="0" smtClean="0"/>
              <a:t>Oracle</a:t>
            </a:r>
          </a:p>
          <a:p>
            <a:r>
              <a:rPr lang="en-US" dirty="0" smtClean="0"/>
              <a:t>Django supports most databases</a:t>
            </a:r>
          </a:p>
          <a:p>
            <a:pPr lvl="1"/>
            <a:r>
              <a:rPr lang="en-US" dirty="0" smtClean="0"/>
              <a:t>Microsoft SQL Server</a:t>
            </a:r>
          </a:p>
          <a:p>
            <a:pPr lvl="1"/>
            <a:r>
              <a:rPr lang="en-US" dirty="0" smtClean="0"/>
              <a:t>MySQL</a:t>
            </a:r>
          </a:p>
          <a:p>
            <a:pPr lvl="1"/>
            <a:r>
              <a:rPr lang="en-US" dirty="0" smtClean="0"/>
              <a:t>Oracle</a:t>
            </a:r>
            <a:endParaRPr lang="en-US" dirty="0"/>
          </a:p>
        </p:txBody>
      </p:sp>
    </p:spTree>
    <p:extLst>
      <p:ext uri="{BB962C8B-B14F-4D97-AF65-F5344CB8AC3E}">
        <p14:creationId xmlns:p14="http://schemas.microsoft.com/office/powerpoint/2010/main" val="122969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database should you choose?</a:t>
            </a:r>
            <a:endParaRPr lang="en-US" dirty="0"/>
          </a:p>
        </p:txBody>
      </p:sp>
      <p:sp>
        <p:nvSpPr>
          <p:cNvPr id="3" name="Content Placeholder 2"/>
          <p:cNvSpPr>
            <a:spLocks noGrp="1"/>
          </p:cNvSpPr>
          <p:nvPr>
            <p:ph sz="quarter" idx="10"/>
          </p:nvPr>
        </p:nvSpPr>
        <p:spPr/>
        <p:txBody>
          <a:bodyPr/>
          <a:lstStyle/>
          <a:p>
            <a:r>
              <a:rPr lang="en-US" dirty="0" smtClean="0"/>
              <a:t>Often a matter of preference</a:t>
            </a:r>
          </a:p>
          <a:p>
            <a:r>
              <a:rPr lang="en-US" dirty="0" smtClean="0"/>
              <a:t>In our case, we'll stick with OSS and go with MySQL</a:t>
            </a:r>
            <a:endParaRPr lang="en-US" dirty="0"/>
          </a:p>
        </p:txBody>
      </p:sp>
    </p:spTree>
    <p:extLst>
      <p:ext uri="{BB962C8B-B14F-4D97-AF65-F5344CB8AC3E}">
        <p14:creationId xmlns:p14="http://schemas.microsoft.com/office/powerpoint/2010/main" val="1377775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MySQL Database</a:t>
            </a:r>
            <a:endParaRPr lang="en-US" dirty="0"/>
          </a:p>
        </p:txBody>
      </p:sp>
    </p:spTree>
    <p:extLst>
      <p:ext uri="{BB962C8B-B14F-4D97-AF65-F5344CB8AC3E}">
        <p14:creationId xmlns:p14="http://schemas.microsoft.com/office/powerpoint/2010/main" val="3020235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about our database structure?</a:t>
            </a:r>
            <a:endParaRPr lang="en-US" dirty="0"/>
          </a:p>
        </p:txBody>
      </p:sp>
      <p:sp>
        <p:nvSpPr>
          <p:cNvPr id="4" name="Content Placeholder 3"/>
          <p:cNvSpPr>
            <a:spLocks noGrp="1"/>
          </p:cNvSpPr>
          <p:nvPr>
            <p:ph sz="quarter" idx="10"/>
          </p:nvPr>
        </p:nvSpPr>
        <p:spPr/>
        <p:txBody>
          <a:bodyPr/>
          <a:lstStyle/>
          <a:p>
            <a:r>
              <a:rPr lang="en-US" dirty="0" smtClean="0"/>
              <a:t>We created a database using Django's ORM solution</a:t>
            </a:r>
          </a:p>
          <a:p>
            <a:pPr lvl="1"/>
            <a:r>
              <a:rPr lang="en-US" dirty="0" smtClean="0"/>
              <a:t>How do we get our new MySQL database set up?</a:t>
            </a:r>
            <a:endParaRPr lang="en-US" dirty="0"/>
          </a:p>
        </p:txBody>
      </p:sp>
    </p:spTree>
    <p:extLst>
      <p:ext uri="{BB962C8B-B14F-4D97-AF65-F5344CB8AC3E}">
        <p14:creationId xmlns:p14="http://schemas.microsoft.com/office/powerpoint/2010/main" val="1000439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it turns out...</a:t>
            </a:r>
            <a:endParaRPr lang="en-US" dirty="0"/>
          </a:p>
        </p:txBody>
      </p:sp>
      <p:sp>
        <p:nvSpPr>
          <p:cNvPr id="3" name="Content Placeholder 2"/>
          <p:cNvSpPr>
            <a:spLocks noGrp="1"/>
          </p:cNvSpPr>
          <p:nvPr>
            <p:ph sz="quarter" idx="10"/>
          </p:nvPr>
        </p:nvSpPr>
        <p:spPr/>
        <p:txBody>
          <a:bodyPr/>
          <a:lstStyle/>
          <a:p>
            <a:r>
              <a:rPr lang="en-US" dirty="0" smtClean="0"/>
              <a:t>We do it the exact same way</a:t>
            </a:r>
          </a:p>
          <a:p>
            <a:pPr lvl="1"/>
            <a:r>
              <a:rPr lang="en-US" dirty="0" smtClean="0">
                <a:latin typeface="Consolas" panose="020B0609020204030204" pitchFamily="49" charset="0"/>
                <a:cs typeface="Consolas" panose="020B0609020204030204" pitchFamily="49" charset="0"/>
              </a:rPr>
              <a:t>python manage.py migrate</a:t>
            </a:r>
          </a:p>
          <a:p>
            <a:r>
              <a:rPr lang="en-US" dirty="0" smtClean="0"/>
              <a:t>We need to update our application to point to the new database</a:t>
            </a:r>
          </a:p>
          <a:p>
            <a:pPr lvl="1"/>
            <a:r>
              <a:rPr lang="en-US" dirty="0" smtClean="0"/>
              <a:t>Retrieve the connection information from Azure</a:t>
            </a:r>
          </a:p>
          <a:p>
            <a:pPr lvl="1"/>
            <a:r>
              <a:rPr lang="en-US" dirty="0" smtClean="0"/>
              <a:t>Update settings.py</a:t>
            </a:r>
            <a:endParaRPr lang="en-US" dirty="0"/>
          </a:p>
        </p:txBody>
      </p:sp>
    </p:spTree>
    <p:extLst>
      <p:ext uri="{BB962C8B-B14F-4D97-AF65-F5344CB8AC3E}">
        <p14:creationId xmlns:p14="http://schemas.microsoft.com/office/powerpoint/2010/main" val="9436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Configuring our application to use MySQL</a:t>
            </a:r>
            <a:endParaRPr lang="en-US" dirty="0"/>
          </a:p>
        </p:txBody>
      </p:sp>
    </p:spTree>
    <p:extLst>
      <p:ext uri="{BB962C8B-B14F-4D97-AF65-F5344CB8AC3E}">
        <p14:creationId xmlns:p14="http://schemas.microsoft.com/office/powerpoint/2010/main" val="3988219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Creating a web site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3915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makes it easy to create a website</a:t>
            </a:r>
            <a:endParaRPr lang="en-US" dirty="0"/>
          </a:p>
        </p:txBody>
      </p:sp>
      <p:sp>
        <p:nvSpPr>
          <p:cNvPr id="5" name="Content Placeholder 4"/>
          <p:cNvSpPr>
            <a:spLocks noGrp="1"/>
          </p:cNvSpPr>
          <p:nvPr>
            <p:ph sz="quarter" idx="10"/>
          </p:nvPr>
        </p:nvSpPr>
        <p:spPr/>
        <p:txBody>
          <a:bodyPr/>
          <a:lstStyle/>
          <a:p>
            <a:r>
              <a:rPr lang="en-US" dirty="0" smtClean="0"/>
              <a:t>Can go through the Azure UI</a:t>
            </a:r>
          </a:p>
          <a:p>
            <a:r>
              <a:rPr lang="en-US" dirty="0" smtClean="0"/>
              <a:t>Can create the site from Visual Studio</a:t>
            </a:r>
            <a:endParaRPr lang="en-US" dirty="0"/>
          </a:p>
        </p:txBody>
      </p:sp>
    </p:spTree>
    <p:extLst>
      <p:ext uri="{BB962C8B-B14F-4D97-AF65-F5344CB8AC3E}">
        <p14:creationId xmlns:p14="http://schemas.microsoft.com/office/powerpoint/2010/main" val="3760632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website on Azure</a:t>
            </a:r>
            <a:endParaRPr lang="en-US" dirty="0"/>
          </a:p>
        </p:txBody>
      </p:sp>
    </p:spTree>
    <p:extLst>
      <p:ext uri="{BB962C8B-B14F-4D97-AF65-F5344CB8AC3E}">
        <p14:creationId xmlns:p14="http://schemas.microsoft.com/office/powerpoint/2010/main" val="97800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Ensuring consistency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43387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Where do we go from here?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10446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
        <p:nvSpPr>
          <p:cNvPr id="5" name="Content Placeholder 4"/>
          <p:cNvSpPr>
            <a:spLocks noGrp="1"/>
          </p:cNvSpPr>
          <p:nvPr>
            <p:ph sz="quarter" idx="10"/>
          </p:nvPr>
        </p:nvSpPr>
        <p:spPr/>
        <p:txBody>
          <a:bodyPr/>
          <a:lstStyle/>
          <a:p>
            <a:r>
              <a:rPr lang="en-US" dirty="0" smtClean="0"/>
              <a:t>Learn more about Django</a:t>
            </a:r>
          </a:p>
          <a:p>
            <a:pPr lvl="1"/>
            <a:r>
              <a:rPr lang="en-US" dirty="0" smtClean="0">
                <a:hlinkClick r:id="rId2"/>
              </a:rPr>
              <a:t>Django documentation</a:t>
            </a:r>
            <a:endParaRPr lang="en-US" dirty="0" smtClean="0"/>
          </a:p>
          <a:p>
            <a:r>
              <a:rPr lang="en-US" dirty="0" smtClean="0"/>
              <a:t>Learn more about Bootstrap</a:t>
            </a:r>
          </a:p>
          <a:p>
            <a:pPr lvl="1"/>
            <a:r>
              <a:rPr lang="en-US" dirty="0" smtClean="0">
                <a:hlinkClick r:id="rId3"/>
              </a:rPr>
              <a:t>MVA</a:t>
            </a:r>
            <a:endParaRPr lang="en-US" dirty="0" smtClean="0"/>
          </a:p>
          <a:p>
            <a:pPr lvl="1"/>
            <a:r>
              <a:rPr lang="en-US" dirty="0" smtClean="0">
                <a:hlinkClick r:id="rId4"/>
              </a:rPr>
              <a:t>edX</a:t>
            </a:r>
            <a:endParaRPr lang="en-US" dirty="0"/>
          </a:p>
        </p:txBody>
      </p:sp>
    </p:spTree>
    <p:extLst>
      <p:ext uri="{BB962C8B-B14F-4D97-AF65-F5344CB8AC3E}">
        <p14:creationId xmlns:p14="http://schemas.microsoft.com/office/powerpoint/2010/main" val="2501294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and blocks in action</a:t>
            </a:r>
            <a:endParaRPr lang="en-US" dirty="0"/>
          </a:p>
        </p:txBody>
      </p:sp>
      <p:sp>
        <p:nvSpPr>
          <p:cNvPr id="4" name="Rectangle 3"/>
          <p:cNvSpPr/>
          <p:nvPr/>
        </p:nvSpPr>
        <p:spPr>
          <a:xfrm>
            <a:off x="30154"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1140342" y="5740924"/>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228117" y="1245702"/>
            <a:ext cx="3450209" cy="4982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Music Store</a:t>
            </a:r>
            <a:endParaRPr lang="en-US" sz="2400" dirty="0"/>
          </a:p>
        </p:txBody>
      </p:sp>
      <p:sp>
        <p:nvSpPr>
          <p:cNvPr id="7" name="Rectangle 6"/>
          <p:cNvSpPr/>
          <p:nvPr/>
        </p:nvSpPr>
        <p:spPr>
          <a:xfrm>
            <a:off x="228117" y="1970201"/>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1460586" y="1970200"/>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Block</a:t>
            </a:r>
          </a:p>
          <a:p>
            <a:pPr algn="ctr"/>
            <a:r>
              <a:rPr lang="en-US" sz="2400" dirty="0" smtClean="0"/>
              <a:t>(Placeholder)</a:t>
            </a:r>
            <a:endParaRPr lang="en-US" sz="2400" dirty="0"/>
          </a:p>
        </p:txBody>
      </p:sp>
      <p:sp>
        <p:nvSpPr>
          <p:cNvPr id="14" name="Rectangle 13"/>
          <p:cNvSpPr/>
          <p:nvPr/>
        </p:nvSpPr>
        <p:spPr>
          <a:xfrm>
            <a:off x="4194808"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TextBox 14"/>
          <p:cNvSpPr txBox="1"/>
          <p:nvPr/>
        </p:nvSpPr>
        <p:spPr>
          <a:xfrm>
            <a:off x="4692253" y="5740924"/>
            <a:ext cx="2365776" cy="461665"/>
          </a:xfrm>
          <a:prstGeom prst="rect">
            <a:avLst/>
          </a:prstGeom>
          <a:noFill/>
        </p:spPr>
        <p:txBody>
          <a:bodyPr wrap="none" rtlCol="0">
            <a:spAutoFit/>
          </a:bodyPr>
          <a:lstStyle/>
          <a:p>
            <a:r>
              <a:rPr lang="en-US" sz="2400" dirty="0" smtClean="0"/>
              <a:t>ArtistDetails.html</a:t>
            </a:r>
            <a:endParaRPr lang="en-US" sz="2400" dirty="0"/>
          </a:p>
        </p:txBody>
      </p:sp>
      <p:sp>
        <p:nvSpPr>
          <p:cNvPr id="16" name="Rectangle 15"/>
          <p:cNvSpPr/>
          <p:nvPr/>
        </p:nvSpPr>
        <p:spPr>
          <a:xfrm>
            <a:off x="4392771" y="1245702"/>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Music Store</a:t>
            </a:r>
            <a:endParaRPr lang="en-US" sz="2400" dirty="0"/>
          </a:p>
        </p:txBody>
      </p:sp>
      <p:sp>
        <p:nvSpPr>
          <p:cNvPr id="17" name="Rectangle 16"/>
          <p:cNvSpPr/>
          <p:nvPr/>
        </p:nvSpPr>
        <p:spPr>
          <a:xfrm>
            <a:off x="4392771" y="1970201"/>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18" name="Rectangle 17"/>
          <p:cNvSpPr/>
          <p:nvPr/>
        </p:nvSpPr>
        <p:spPr>
          <a:xfrm>
            <a:off x="5625240" y="1970200"/>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Artist: </a:t>
            </a:r>
          </a:p>
          <a:p>
            <a:pPr algn="ctr"/>
            <a:r>
              <a:rPr lang="en-US" sz="2400" dirty="0" smtClean="0"/>
              <a:t>Year:</a:t>
            </a:r>
          </a:p>
          <a:p>
            <a:pPr algn="ctr"/>
            <a:endParaRPr lang="en-US" sz="2400" dirty="0"/>
          </a:p>
          <a:p>
            <a:pPr algn="ctr"/>
            <a:endParaRPr lang="en-US" sz="2400" dirty="0"/>
          </a:p>
        </p:txBody>
      </p:sp>
      <p:sp>
        <p:nvSpPr>
          <p:cNvPr id="24" name="Rectangle 23"/>
          <p:cNvSpPr/>
          <p:nvPr/>
        </p:nvSpPr>
        <p:spPr>
          <a:xfrm>
            <a:off x="8262758"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TextBox 24"/>
          <p:cNvSpPr txBox="1"/>
          <p:nvPr/>
        </p:nvSpPr>
        <p:spPr>
          <a:xfrm>
            <a:off x="8901605" y="5740924"/>
            <a:ext cx="2584682" cy="461665"/>
          </a:xfrm>
          <a:prstGeom prst="rect">
            <a:avLst/>
          </a:prstGeom>
          <a:noFill/>
        </p:spPr>
        <p:txBody>
          <a:bodyPr wrap="none" rtlCol="0">
            <a:spAutoFit/>
          </a:bodyPr>
          <a:lstStyle/>
          <a:p>
            <a:r>
              <a:rPr lang="en-US" sz="2400" dirty="0" smtClean="0"/>
              <a:t>What the user sees</a:t>
            </a:r>
            <a:endParaRPr lang="en-US" sz="2400" dirty="0"/>
          </a:p>
        </p:txBody>
      </p:sp>
      <p:sp>
        <p:nvSpPr>
          <p:cNvPr id="26" name="Rectangle 25"/>
          <p:cNvSpPr/>
          <p:nvPr/>
        </p:nvSpPr>
        <p:spPr>
          <a:xfrm>
            <a:off x="8460721" y="1245702"/>
            <a:ext cx="3450209" cy="4982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Music Store</a:t>
            </a:r>
            <a:endParaRPr lang="en-US" sz="2400" dirty="0"/>
          </a:p>
        </p:txBody>
      </p:sp>
      <p:sp>
        <p:nvSpPr>
          <p:cNvPr id="27" name="Rectangle 26"/>
          <p:cNvSpPr/>
          <p:nvPr/>
        </p:nvSpPr>
        <p:spPr>
          <a:xfrm>
            <a:off x="8460721" y="1970201"/>
            <a:ext cx="980387" cy="3195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28" name="Rectangle 27"/>
          <p:cNvSpPr/>
          <p:nvPr/>
        </p:nvSpPr>
        <p:spPr>
          <a:xfrm>
            <a:off x="9693190" y="1970200"/>
            <a:ext cx="2217740" cy="3195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Artist:</a:t>
            </a:r>
          </a:p>
          <a:p>
            <a:pPr algn="ctr"/>
            <a:r>
              <a:rPr lang="en-US" sz="2400" dirty="0" smtClean="0"/>
              <a:t>Year:</a:t>
            </a:r>
          </a:p>
          <a:p>
            <a:pPr algn="ctr"/>
            <a:endParaRPr lang="en-US" sz="2400" dirty="0"/>
          </a:p>
          <a:p>
            <a:pPr algn="ctr"/>
            <a:endParaRPr lang="en-US" sz="2400" dirty="0" smtClean="0"/>
          </a:p>
        </p:txBody>
      </p:sp>
    </p:spTree>
    <p:extLst>
      <p:ext uri="{BB962C8B-B14F-4D97-AF65-F5344CB8AC3E}">
        <p14:creationId xmlns:p14="http://schemas.microsoft.com/office/powerpoint/2010/main" val="149047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14" grpId="0" animBg="1"/>
      <p:bldP spid="15" grpId="0"/>
      <p:bldP spid="16" grpId="0" animBg="1"/>
      <p:bldP spid="17" grpId="0" animBg="1"/>
      <p:bldP spid="18" grpId="0" animBg="1"/>
      <p:bldP spid="24" grpId="0" animBg="1"/>
      <p:bldP spid="25" grpId="0"/>
      <p:bldP spid="2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base template (or parent)</a:t>
            </a:r>
            <a:endParaRPr lang="en-US" dirty="0"/>
          </a:p>
        </p:txBody>
      </p:sp>
      <p:sp>
        <p:nvSpPr>
          <p:cNvPr id="4" name="Rectangle 3"/>
          <p:cNvSpPr/>
          <p:nvPr/>
        </p:nvSpPr>
        <p:spPr>
          <a:xfrm>
            <a:off x="7176678" y="1504078"/>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8286866" y="6113786"/>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7374641" y="1618564"/>
            <a:ext cx="3450209" cy="4982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Music Store</a:t>
            </a:r>
            <a:endParaRPr lang="en-US" sz="2400" dirty="0"/>
          </a:p>
        </p:txBody>
      </p:sp>
      <p:sp>
        <p:nvSpPr>
          <p:cNvPr id="7" name="Rectangle 6"/>
          <p:cNvSpPr/>
          <p:nvPr/>
        </p:nvSpPr>
        <p:spPr>
          <a:xfrm>
            <a:off x="7374641" y="2343063"/>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07110" y="2343062"/>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Block</a:t>
            </a:r>
          </a:p>
          <a:p>
            <a:pPr algn="ctr"/>
            <a:r>
              <a:rPr lang="en-US" sz="2400" dirty="0" smtClean="0"/>
              <a:t>(Placeholder)</a:t>
            </a:r>
            <a:endParaRPr lang="en-US" sz="2400" dirty="0"/>
          </a:p>
        </p:txBody>
      </p:sp>
      <p:sp>
        <p:nvSpPr>
          <p:cNvPr id="9" name="Rectangle 8"/>
          <p:cNvSpPr/>
          <p:nvPr/>
        </p:nvSpPr>
        <p:spPr>
          <a:xfrm>
            <a:off x="379514" y="1504078"/>
            <a:ext cx="5903591" cy="6127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Logo </a:t>
            </a:r>
            <a:r>
              <a:rPr lang="en-US" sz="3200" i="1" kern="0" dirty="0">
                <a:solidFill>
                  <a:prstClr val="black"/>
                </a:solidFill>
                <a:latin typeface="Consolas" panose="020B0609020204030204" pitchFamily="49" charset="0"/>
                <a:cs typeface="Consolas" panose="020B0609020204030204" pitchFamily="49" charset="0"/>
              </a:rPr>
              <a:t>HTML</a:t>
            </a:r>
            <a:endParaRPr lang="en-US" sz="3200" kern="0" dirty="0">
              <a:solidFill>
                <a:prstClr val="black"/>
              </a:solidFill>
              <a:latin typeface="Consolas" panose="020B0609020204030204" pitchFamily="49" charset="0"/>
              <a:cs typeface="Consolas" panose="020B0609020204030204" pitchFamily="49" charset="0"/>
            </a:endParaRPr>
          </a:p>
        </p:txBody>
      </p:sp>
      <p:sp>
        <p:nvSpPr>
          <p:cNvPr id="10" name="Rectangle 9"/>
          <p:cNvSpPr/>
          <p:nvPr/>
        </p:nvSpPr>
        <p:spPr>
          <a:xfrm>
            <a:off x="379514" y="2343061"/>
            <a:ext cx="5903591" cy="24190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lvl="0" defTabSz="914088">
              <a:spcBef>
                <a:spcPts val="1400"/>
              </a:spcBef>
            </a:pPr>
            <a:r>
              <a:rPr lang="en-US" sz="3200" i="1" kern="0" dirty="0">
                <a:solidFill>
                  <a:prstClr val="black"/>
                </a:solidFill>
                <a:latin typeface="Consolas" panose="020B0609020204030204" pitchFamily="49" charset="0"/>
                <a:cs typeface="Consolas" panose="020B0609020204030204" pitchFamily="49" charset="0"/>
              </a:rPr>
              <a:t>default content (optional)</a:t>
            </a:r>
            <a:endParaRPr lang="en-US" sz="3200" kern="0" dirty="0">
              <a:solidFill>
                <a:prstClr val="black"/>
              </a:solidFill>
              <a:latin typeface="Consolas" panose="020B0609020204030204" pitchFamily="49" charset="0"/>
              <a:cs typeface="Consolas" panose="020B0609020204030204" pitchFamily="49" charset="0"/>
            </a:endParaRPr>
          </a:p>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
        <p:nvSpPr>
          <p:cNvPr id="11" name="Rectangle 10"/>
          <p:cNvSpPr/>
          <p:nvPr/>
        </p:nvSpPr>
        <p:spPr>
          <a:xfrm>
            <a:off x="379514" y="4988362"/>
            <a:ext cx="5903591" cy="658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Navigation links </a:t>
            </a:r>
            <a:r>
              <a:rPr lang="en-US" sz="3200" i="1" kern="0" dirty="0">
                <a:solidFill>
                  <a:prstClr val="black"/>
                </a:solidFill>
                <a:latin typeface="Consolas" panose="020B0609020204030204" pitchFamily="49" charset="0"/>
                <a:cs typeface="Consolas" panose="020B0609020204030204" pitchFamily="49" charset="0"/>
              </a:rPr>
              <a:t>HTML</a:t>
            </a:r>
            <a:r>
              <a:rPr lang="en-US" sz="3200" kern="0" dirty="0">
                <a:solidFill>
                  <a:prstClr val="black"/>
                </a:solidFill>
                <a:latin typeface="Consolas" panose="020B0609020204030204" pitchFamily="49" charset="0"/>
                <a:cs typeface="Consolas" panose="020B0609020204030204" pitchFamily="49" charset="0"/>
              </a:rPr>
              <a:t>  </a:t>
            </a:r>
            <a:endParaRPr lang="en-US" sz="3200" kern="0" dirty="0">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1651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page (or child)</a:t>
            </a:r>
            <a:endParaRPr lang="en-US" dirty="0"/>
          </a:p>
        </p:txBody>
      </p:sp>
      <p:sp>
        <p:nvSpPr>
          <p:cNvPr id="3" name="Content Placeholder 2"/>
          <p:cNvSpPr>
            <a:spLocks noGrp="1"/>
          </p:cNvSpPr>
          <p:nvPr>
            <p:ph sz="quarter" idx="10"/>
          </p:nvPr>
        </p:nvSpPr>
        <p:spPr/>
        <p:txBody>
          <a:bodyPr/>
          <a:lstStyle/>
          <a:p>
            <a:pPr marL="57131" indent="0">
              <a:buNone/>
            </a:pPr>
            <a:endParaRPr lang="en-US" dirty="0" smtClean="0">
              <a:latin typeface="Consolas" panose="020B0609020204030204" pitchFamily="49" charset="0"/>
              <a:cs typeface="Consolas" panose="020B0609020204030204" pitchFamily="49" charset="0"/>
            </a:endParaRPr>
          </a:p>
          <a:p>
            <a:pPr marL="57131" indent="0">
              <a:buNone/>
            </a:pP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4" name="Rectangle 3"/>
          <p:cNvSpPr/>
          <p:nvPr/>
        </p:nvSpPr>
        <p:spPr>
          <a:xfrm>
            <a:off x="7204338" y="1245702"/>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7701783" y="5855410"/>
            <a:ext cx="2365776" cy="461665"/>
          </a:xfrm>
          <a:prstGeom prst="rect">
            <a:avLst/>
          </a:prstGeom>
          <a:noFill/>
        </p:spPr>
        <p:txBody>
          <a:bodyPr wrap="none" rtlCol="0">
            <a:spAutoFit/>
          </a:bodyPr>
          <a:lstStyle/>
          <a:p>
            <a:r>
              <a:rPr lang="en-US" sz="2400" dirty="0" smtClean="0"/>
              <a:t>ArtistDetails.html</a:t>
            </a:r>
            <a:endParaRPr lang="en-US" sz="2400" dirty="0"/>
          </a:p>
        </p:txBody>
      </p:sp>
      <p:sp>
        <p:nvSpPr>
          <p:cNvPr id="6" name="Rectangle 5"/>
          <p:cNvSpPr/>
          <p:nvPr/>
        </p:nvSpPr>
        <p:spPr>
          <a:xfrm>
            <a:off x="7402301" y="1360188"/>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Music Store</a:t>
            </a:r>
            <a:endParaRPr lang="en-US" sz="2400" dirty="0"/>
          </a:p>
        </p:txBody>
      </p:sp>
      <p:sp>
        <p:nvSpPr>
          <p:cNvPr id="7" name="Rectangle 6"/>
          <p:cNvSpPr/>
          <p:nvPr/>
        </p:nvSpPr>
        <p:spPr>
          <a:xfrm>
            <a:off x="7402301" y="2084687"/>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34770" y="2084686"/>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Artist:</a:t>
            </a:r>
          </a:p>
          <a:p>
            <a:pPr algn="ctr"/>
            <a:r>
              <a:rPr lang="en-US" sz="2400" dirty="0" smtClean="0"/>
              <a:t>Year:</a:t>
            </a:r>
            <a:endParaRPr lang="en-US" sz="2400" dirty="0"/>
          </a:p>
        </p:txBody>
      </p:sp>
      <p:sp>
        <p:nvSpPr>
          <p:cNvPr id="9" name="Rectangle 8"/>
          <p:cNvSpPr/>
          <p:nvPr/>
        </p:nvSpPr>
        <p:spPr>
          <a:xfrm>
            <a:off x="379413" y="1388226"/>
            <a:ext cx="6462944" cy="736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57131" lvl="0" defTabSz="914088">
              <a:spcBef>
                <a:spcPts val="1400"/>
              </a:spcBef>
            </a:pPr>
            <a:r>
              <a:rPr lang="en-US" sz="2800" kern="0" dirty="0">
                <a:solidFill>
                  <a:prstClr val="black"/>
                </a:solidFill>
                <a:latin typeface="Consolas" panose="020B0609020204030204" pitchFamily="49" charset="0"/>
                <a:cs typeface="Consolas" panose="020B0609020204030204" pitchFamily="49" charset="0"/>
              </a:rPr>
              <a:t>{% extends </a:t>
            </a:r>
            <a:r>
              <a:rPr lang="en-US" sz="2800" kern="0" dirty="0" smtClean="0">
                <a:solidFill>
                  <a:prstClr val="black"/>
                </a:solidFill>
                <a:latin typeface="Consolas" panose="020B0609020204030204" pitchFamily="49" charset="0"/>
                <a:cs typeface="Consolas" panose="020B0609020204030204" pitchFamily="49" charset="0"/>
              </a:rPr>
              <a:t>"</a:t>
            </a:r>
            <a:r>
              <a:rPr lang="en-US" sz="2800" i="1" kern="0" dirty="0" smtClean="0">
                <a:solidFill>
                  <a:prstClr val="black"/>
                </a:solidFill>
                <a:latin typeface="Consolas" panose="020B0609020204030204" pitchFamily="49" charset="0"/>
                <a:cs typeface="Consolas" panose="020B0609020204030204" pitchFamily="49" charset="0"/>
              </a:rPr>
              <a:t>baseName.html</a:t>
            </a:r>
            <a:r>
              <a:rPr lang="en-US" sz="2800" kern="0" dirty="0" smtClean="0">
                <a:solidFill>
                  <a:prstClr val="black"/>
                </a:solidFill>
                <a:latin typeface="Consolas" panose="020B0609020204030204" pitchFamily="49" charset="0"/>
                <a:cs typeface="Consolas" panose="020B0609020204030204" pitchFamily="49" charset="0"/>
              </a:rPr>
              <a:t>" </a:t>
            </a:r>
            <a:r>
              <a:rPr lang="en-US" sz="2800" kern="0" dirty="0">
                <a:solidFill>
                  <a:prstClr val="black"/>
                </a:solidFill>
                <a:latin typeface="Consolas" panose="020B0609020204030204" pitchFamily="49" charset="0"/>
                <a:cs typeface="Consolas" panose="020B0609020204030204" pitchFamily="49" charset="0"/>
              </a:rPr>
              <a:t>%}</a:t>
            </a:r>
          </a:p>
        </p:txBody>
      </p:sp>
      <p:sp>
        <p:nvSpPr>
          <p:cNvPr id="10" name="Rectangle 9"/>
          <p:cNvSpPr/>
          <p:nvPr/>
        </p:nvSpPr>
        <p:spPr>
          <a:xfrm>
            <a:off x="379413" y="3266983"/>
            <a:ext cx="6462944" cy="20133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marL="57131" lvl="0" defTabSz="914088">
              <a:spcBef>
                <a:spcPts val="1400"/>
              </a:spcBef>
            </a:pPr>
            <a:r>
              <a:rPr lang="en-US" sz="3200" i="1" kern="0" dirty="0">
                <a:solidFill>
                  <a:prstClr val="black"/>
                </a:solidFill>
                <a:latin typeface="Consolas" panose="020B0609020204030204" pitchFamily="49" charset="0"/>
                <a:cs typeface="Consolas" panose="020B0609020204030204" pitchFamily="49" charset="0"/>
              </a:rPr>
              <a:t>  Content to display</a:t>
            </a:r>
            <a:endParaRPr lang="en-US" sz="3200" kern="0" dirty="0">
              <a:solidFill>
                <a:prstClr val="black"/>
              </a:solidFill>
              <a:latin typeface="Consolas" panose="020B0609020204030204" pitchFamily="49" charset="0"/>
              <a:cs typeface="Consolas" panose="020B0609020204030204" pitchFamily="49" charset="0"/>
            </a:endParaRPr>
          </a:p>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3765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layouts</a:t>
            </a:r>
            <a:endParaRPr lang="en-US" dirty="0"/>
          </a:p>
        </p:txBody>
      </p:sp>
    </p:spTree>
    <p:extLst>
      <p:ext uri="{BB962C8B-B14F-4D97-AF65-F5344CB8AC3E}">
        <p14:creationId xmlns:p14="http://schemas.microsoft.com/office/powerpoint/2010/main" val="77990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Bootstrap (in 5 </a:t>
            </a:r>
            <a:r>
              <a:rPr lang="en-US" smtClean="0"/>
              <a:t>minutes...)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606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A4F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60210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sharepoint/v3"/>
    <ds:schemaRef ds:uri="27aa9422-7f1f-4c84-9cdf-302b1a67e513"/>
    <ds:schemaRef ds:uri="http://purl.org/dc/dcmitype/"/>
    <ds:schemaRef ds:uri="http://purl.org/dc/terms/"/>
    <ds:schemaRef ds:uri="230e9df3-be65-4c73-a93b-d1236ebd677e"/>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3410</TotalTime>
  <Words>489</Words>
  <Application>Microsoft Office PowerPoint</Application>
  <PresentationFormat>Widescreen</PresentationFormat>
  <Paragraphs>140</Paragraphs>
  <Slides>32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Templates and blocks in action</vt:lpstr>
      <vt:lpstr>The base template (or parent)</vt:lpstr>
      <vt:lpstr>The content page (or child)</vt:lpstr>
      <vt:lpstr>Using layouts</vt:lpstr>
      <vt:lpstr>PowerPoint Presentation</vt:lpstr>
      <vt:lpstr>Bootstrap</vt:lpstr>
      <vt:lpstr>Why bother with Bootstrap?</vt:lpstr>
      <vt:lpstr>Responsive layout examples</vt:lpstr>
      <vt:lpstr>Sizing your content</vt:lpstr>
      <vt:lpstr>Four grids to rule them all One for each size of device</vt:lpstr>
      <vt:lpstr>Using Bootstrap</vt:lpstr>
      <vt:lpstr>PowerPoint Presentation</vt:lpstr>
      <vt:lpstr>It's time to take our site public</vt:lpstr>
      <vt:lpstr>Lots of possible solutions</vt:lpstr>
      <vt:lpstr>Azure can host your application</vt:lpstr>
      <vt:lpstr>Deployment overview</vt:lpstr>
      <vt:lpstr>PowerPoint Presentation</vt:lpstr>
      <vt:lpstr>What database should we choose?</vt:lpstr>
      <vt:lpstr>What database should you choose?</vt:lpstr>
      <vt:lpstr>Creating a MySQL Database</vt:lpstr>
      <vt:lpstr>What about our database structure?</vt:lpstr>
      <vt:lpstr>As it turns out...</vt:lpstr>
      <vt:lpstr>Configuring our application to use MySQL</vt:lpstr>
      <vt:lpstr>PowerPoint Presentation</vt:lpstr>
      <vt:lpstr>Azure makes it easy to create a website</vt:lpstr>
      <vt:lpstr>Creating a website on Azure</vt:lpstr>
      <vt:lpstr>PowerPoint Presentation</vt:lpstr>
      <vt:lpstr>Next steps...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74</cp:revision>
  <dcterms:created xsi:type="dcterms:W3CDTF">2013-02-15T23:12:42Z</dcterms:created>
  <dcterms:modified xsi:type="dcterms:W3CDTF">2015-06-16T22:53:07Z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