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00467F"/>
                </a:solidFill>
              </a:rPr>
              <a:t>Cyclistic Bike-Share Case Study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505050"/>
                </a:solidFill>
              </a:rPr>
              <a:t>Analyzing Member vs Casual Rider Behavior</a:t>
            </a:r>
          </a:p>
          <a:p>
            <a:r>
              <a:rPr sz="2000" b="0">
                <a:solidFill>
                  <a:srgbClr val="505050"/>
                </a:solidFill>
              </a:rPr>
              <a:t>Prepared for Portfolio Showcase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Prepared by: Muhammad Kamran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Rides by Month</a:t>
            </a:r>
          </a:p>
        </p:txBody>
      </p:sp>
      <p:pic>
        <p:nvPicPr>
          <p:cNvPr id="3" name="Picture 2" descr="05_rides_by_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68880"/>
            <a:ext cx="7315200" cy="43891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Rides by Hour of Day</a:t>
            </a:r>
          </a:p>
        </p:txBody>
      </p:sp>
      <p:pic>
        <p:nvPicPr>
          <p:cNvPr id="3" name="Picture 2" descr="06_rides_by_h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58811"/>
            <a:ext cx="7315200" cy="438912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>
                <a:solidFill>
                  <a:srgbClr val="000000"/>
                </a:solidFill>
              </a:rPr>
              <a:t>1. Weekend-to-Member Trial: Offer weekend casuals a low-cost trial membership</a:t>
            </a:r>
          </a:p>
          <a:p>
            <a:r>
              <a:rPr sz="2200" b="0">
                <a:solidFill>
                  <a:srgbClr val="000000"/>
                </a:solidFill>
              </a:rPr>
              <a:t>2. In-App Upgrade Nudges: Show savings after long rides to push membership</a:t>
            </a:r>
          </a:p>
          <a:p>
            <a:r>
              <a:rPr sz="2200" b="0">
                <a:solidFill>
                  <a:srgbClr val="000000"/>
                </a:solidFill>
              </a:rPr>
              <a:t>3. Seasonal Geo-Targeted Campaigns: Target high casual-traffic stations in summer</a:t>
            </a: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>
                <a:solidFill>
                  <a:srgbClr val="000000"/>
                </a:solidFill>
              </a:rPr>
              <a:t>• Distinct riding patterns between members and casuals provide clear opportunities</a:t>
            </a:r>
          </a:p>
          <a:p>
            <a:r>
              <a:rPr sz="2200" b="0">
                <a:solidFill>
                  <a:srgbClr val="000000"/>
                </a:solidFill>
              </a:rPr>
              <a:t>• Focused strategies can effectively convert casual riders into long-term members</a:t>
            </a:r>
          </a:p>
          <a:p>
            <a:r>
              <a:rPr sz="2200" b="0">
                <a:solidFill>
                  <a:srgbClr val="000000"/>
                </a:solidFill>
              </a:rPr>
              <a:t>• Data-driven approach ensures marketing resources are invested where impact is highest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b="0">
                <a:solidFill>
                  <a:srgbClr val="000000"/>
                </a:solidFill>
              </a:rPr>
              <a:t>• Business Task</a:t>
            </a:r>
          </a:p>
          <a:p>
            <a:r>
              <a:rPr sz="2400" b="0">
                <a:solidFill>
                  <a:srgbClr val="000000"/>
                </a:solidFill>
              </a:rPr>
              <a:t>• Data &amp; Methods</a:t>
            </a:r>
          </a:p>
          <a:p>
            <a:r>
              <a:rPr sz="2400" b="0">
                <a:solidFill>
                  <a:srgbClr val="000000"/>
                </a:solidFill>
              </a:rPr>
              <a:t>• Key Metrics</a:t>
            </a:r>
          </a:p>
          <a:p>
            <a:r>
              <a:rPr sz="2400" b="0">
                <a:solidFill>
                  <a:srgbClr val="000000"/>
                </a:solidFill>
              </a:rPr>
              <a:t>• Visual Insights</a:t>
            </a:r>
          </a:p>
          <a:p>
            <a:r>
              <a:rPr sz="2400" b="0">
                <a:solidFill>
                  <a:srgbClr val="000000"/>
                </a:solidFill>
              </a:rPr>
              <a:t>• Recommendations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>
                <a:solidFill>
                  <a:srgbClr val="000000"/>
                </a:solidFill>
              </a:rPr>
              <a:t>• Understand how annual members and casual riders use bikes differently</a:t>
            </a:r>
          </a:p>
          <a:p>
            <a:r>
              <a:rPr sz="2200" b="0">
                <a:solidFill>
                  <a:srgbClr val="000000"/>
                </a:solidFill>
              </a:rPr>
              <a:t>• Develop strategies to convert casual riders into annual members</a:t>
            </a:r>
          </a:p>
          <a:p>
            <a:r>
              <a:rPr sz="2200" b="0">
                <a:solidFill>
                  <a:srgbClr val="000000"/>
                </a:solidFill>
              </a:rPr>
              <a:t>• Provide data-driven recommendations for marketing campaigns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>
                <a:solidFill>
                  <a:srgbClr val="000000"/>
                </a:solidFill>
              </a:rPr>
              <a:t>• Dataset: 12 months of synthetic trip data (emulating Divvy/Cyclistic)</a:t>
            </a:r>
          </a:p>
          <a:p>
            <a:r>
              <a:rPr sz="2200" b="0">
                <a:solidFill>
                  <a:srgbClr val="000000"/>
                </a:solidFill>
              </a:rPr>
              <a:t>• Fields engineered: ride_length_min, day_of_week, hour, month</a:t>
            </a:r>
          </a:p>
          <a:p>
            <a:r>
              <a:rPr sz="2200" b="0">
                <a:solidFill>
                  <a:srgbClr val="000000"/>
                </a:solidFill>
              </a:rPr>
              <a:t>• Filtering: removed non-positive rides and &gt;24h durations</a:t>
            </a:r>
          </a:p>
          <a:p>
            <a:r>
              <a:rPr sz="2200" b="0">
                <a:solidFill>
                  <a:srgbClr val="000000"/>
                </a:solidFill>
              </a:rPr>
              <a:t>• Analysis: aggregations by user type, day, month, hour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b="0">
                <a:solidFill>
                  <a:srgbClr val="000000"/>
                </a:solidFill>
              </a:rPr>
              <a:t>• Total rides: ~108,000</a:t>
            </a:r>
          </a:p>
          <a:p>
            <a:r>
              <a:rPr sz="2200" b="0">
                <a:solidFill>
                  <a:srgbClr val="000000"/>
                </a:solidFill>
              </a:rPr>
              <a:t>• Members: ~60% | Casuals: ~40%</a:t>
            </a:r>
          </a:p>
          <a:p>
            <a:r>
              <a:rPr sz="2200" b="0">
                <a:solidFill>
                  <a:srgbClr val="000000"/>
                </a:solidFill>
              </a:rPr>
              <a:t>• Avg ride length: Members ~12 min | Casuals ~27 min</a:t>
            </a:r>
          </a:p>
          <a:p>
            <a:r>
              <a:rPr sz="2200" b="0">
                <a:solidFill>
                  <a:srgbClr val="000000"/>
                </a:solidFill>
              </a:rPr>
              <a:t>• Members peak in commute hours; Casuals on weekends &amp; afternoons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Rides by User Type</a:t>
            </a:r>
          </a:p>
        </p:txBody>
      </p:sp>
      <p:pic>
        <p:nvPicPr>
          <p:cNvPr id="3" name="Picture 2" descr="01_rides_by_user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47088"/>
            <a:ext cx="7315200" cy="48768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Average Ride Length by User Type</a:t>
            </a:r>
          </a:p>
        </p:txBody>
      </p:sp>
      <p:pic>
        <p:nvPicPr>
          <p:cNvPr id="3" name="Picture 2" descr="02_avg_length_by_user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7" y="1981200"/>
            <a:ext cx="7315200" cy="4876800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Rides by Day of Week</a:t>
            </a:r>
          </a:p>
        </p:txBody>
      </p:sp>
      <p:pic>
        <p:nvPicPr>
          <p:cNvPr id="3" name="Picture 2" descr="03_rides_by_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1169"/>
            <a:ext cx="7315200" cy="438912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Average Ride Length by Day of Week</a:t>
            </a:r>
          </a:p>
        </p:txBody>
      </p:sp>
      <p:pic>
        <p:nvPicPr>
          <p:cNvPr id="3" name="Picture 2" descr="04_avg_length_by_d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09446"/>
            <a:ext cx="7315200" cy="4389120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</TotalTime>
  <Words>266</Words>
  <Application>Microsoft Macintosh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Slide 1</vt:lpstr>
      <vt:lpstr>Agenda</vt:lpstr>
      <vt:lpstr>Business Task</vt:lpstr>
      <vt:lpstr>Data &amp; Methods</vt:lpstr>
      <vt:lpstr>Key Metrics</vt:lpstr>
      <vt:lpstr>Total Rides by User Type</vt:lpstr>
      <vt:lpstr>Average Ride Length by User Type</vt:lpstr>
      <vt:lpstr>Rides by Day of Week</vt:lpstr>
      <vt:lpstr>Average Ride Length by Day of Week</vt:lpstr>
      <vt:lpstr>Rides by Month</vt:lpstr>
      <vt:lpstr>Rides by Hour of Day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Kamran Jatoi</cp:lastModifiedBy>
  <cp:revision>2</cp:revision>
  <dcterms:created xsi:type="dcterms:W3CDTF">2013-01-27T09:14:16Z</dcterms:created>
  <dcterms:modified xsi:type="dcterms:W3CDTF">2025-08-20T06:06:19Z</dcterms:modified>
  <cp:category/>
</cp:coreProperties>
</file>