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31"/>
  </p:notesMasterIdLst>
  <p:sldIdLst>
    <p:sldId id="256" r:id="rId2"/>
    <p:sldId id="301" r:id="rId3"/>
    <p:sldId id="259" r:id="rId4"/>
    <p:sldId id="260" r:id="rId5"/>
    <p:sldId id="262" r:id="rId6"/>
    <p:sldId id="264" r:id="rId7"/>
    <p:sldId id="300" r:id="rId8"/>
    <p:sldId id="267" r:id="rId9"/>
    <p:sldId id="269" r:id="rId10"/>
    <p:sldId id="286" r:id="rId11"/>
    <p:sldId id="288" r:id="rId12"/>
    <p:sldId id="290" r:id="rId13"/>
    <p:sldId id="270" r:id="rId14"/>
    <p:sldId id="293" r:id="rId15"/>
    <p:sldId id="294" r:id="rId16"/>
    <p:sldId id="277" r:id="rId17"/>
    <p:sldId id="297" r:id="rId18"/>
    <p:sldId id="299" r:id="rId19"/>
    <p:sldId id="298" r:id="rId20"/>
    <p:sldId id="282" r:id="rId21"/>
    <p:sldId id="303" r:id="rId22"/>
    <p:sldId id="284" r:id="rId23"/>
    <p:sldId id="302" r:id="rId24"/>
    <p:sldId id="276" r:id="rId25"/>
    <p:sldId id="280" r:id="rId26"/>
    <p:sldId id="271" r:id="rId27"/>
    <p:sldId id="272" r:id="rId28"/>
    <p:sldId id="273" r:id="rId29"/>
    <p:sldId id="275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3FB0F-34DE-4F17-8C3F-E717DED8D719}">
  <a:tblStyle styleId="{F673FB0F-34DE-4F17-8C3F-E717DED8D7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b514a616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2b514a61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b514a616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22b514a616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b514a616a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22b514a616a_0_15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2b514a616a_0_15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b514a616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203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types are types 6 and 11, which cause around 90% of genital warts, and types 16 and 18, which are high-risk and contribute to approximately 70% of cervical malignancies</a:t>
            </a:r>
            <a:endParaRPr sz="1800">
              <a:solidFill>
                <a:schemeClr val="dk1"/>
              </a:solidFill>
            </a:endParaRPr>
          </a:p>
          <a:p>
            <a:pPr marL="177800" lvl="0" indent="-203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bivalent vaccine targets HPV types 16 and 18, while the quadrivalent vaccine targets HPV types 6, 11, 16, and 18.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1" name="Google Shape;321;g22b514a616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b514a616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an estimated 570 000 women were diagnosed with cervical cancer worldwide and about 311 000 women died from the disease</a:t>
            </a:r>
            <a:endParaRPr/>
          </a:p>
        </p:txBody>
      </p:sp>
      <p:sp>
        <p:nvSpPr>
          <p:cNvPr id="327" name="Google Shape;327;g22b514a616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b514a616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</a:rPr>
              <a:t>The data collected from mothers of preteen girls attending Thika Level five will provide insight into the knowledge, attitude and practices of HPV vaccines  among mothers of pre teen girls.</a:t>
            </a:r>
            <a:endParaRPr/>
          </a:p>
        </p:txBody>
      </p:sp>
      <p:sp>
        <p:nvSpPr>
          <p:cNvPr id="340" name="Google Shape;340;g22b514a616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b514a616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marR="0" lvl="0" indent="-266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What is the level of knowledge among mothers of pre-teen girls attending Thika Level 5 hospital regarding HPV vaccination?</a:t>
            </a:r>
          </a:p>
          <a:p>
            <a:pPr marL="254000" marR="0" lvl="0" indent="-266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What are the attitudes of mothers towards HPV vaccination for their pre-teen age daughters?</a:t>
            </a:r>
          </a:p>
          <a:p>
            <a:pPr marL="254000" marR="0" lvl="0" indent="-266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What are the current practices of mothers regarding HPV vaccination for their pre-teen age daughters?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g22b514a616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b514a616a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Dependent variable: HPV Uptake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Independent variable: Knowledge, Attitudes and Practices</a:t>
            </a:r>
          </a:p>
        </p:txBody>
      </p:sp>
      <p:sp>
        <p:nvSpPr>
          <p:cNvPr id="370" name="Google Shape;370;g22b514a616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b514a61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2b514a61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b514a616a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b514a616a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2b514a616a_0_2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22b514a616a_0_2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09B-3F2B-4EF8-9171-FEB487E1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83A77-0027-45F2-99B9-F540984EB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CF16-56C2-4DDC-9B55-1D79CCD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A9F5-5B0E-4DE0-9A7C-993CEAA3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E9AE-EF4F-4173-BB92-3EFD2FBE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727042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843-E691-4D66-8B76-50B6CD8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BBC23-CECD-4CB8-A757-B526284F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C423-59D3-4D8B-B587-663CDF00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BAAD-0BC1-45CB-A3DC-1263D1E1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B942-F7BF-4D34-8E85-602B08DB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2834228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3BCA2-E405-4A30-8109-74B30E7E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3306C-B6F2-4BDC-A8A5-D77A2607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50F3-EBEA-4AE4-945C-329A0CD2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4DAE-D920-4B6E-94EC-B5942CBA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50E3-3843-4494-AA8C-B27BCFA8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615761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幻灯片">
  <p:cSld name="3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6668" y="342100"/>
            <a:ext cx="8052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E0E0D"/>
              </a:buClr>
              <a:buSzPts val="3000"/>
              <a:buFont typeface="Arial"/>
              <a:buChar char="•"/>
              <a:defRPr sz="3000" b="1" i="0" strike="noStrike" cap="none">
                <a:solidFill>
                  <a:srgbClr val="0E0E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552467" y="1126492"/>
            <a:ext cx="8046900" cy="3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D"/>
              </a:buClr>
              <a:buSzPts val="2200"/>
              <a:buNone/>
              <a:defRPr sz="2200" i="0" u="none" strike="noStrike" cap="none">
                <a:solidFill>
                  <a:srgbClr val="0E0E0D"/>
                </a:solidFill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3pPr>
            <a:lvl4pPr marL="1828800" marR="0" lvl="3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5pPr>
            <a:lvl6pPr marL="2743200" marR="0" lvl="5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6pPr>
            <a:lvl7pPr marL="3200400" marR="0" lvl="6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7pPr>
            <a:lvl8pPr marL="3657600" marR="0" lvl="7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8pPr>
            <a:lvl9pPr marL="4114800" marR="0" lvl="8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0E0D"/>
              </a:buClr>
              <a:buSzPts val="2200"/>
              <a:buChar char="•"/>
              <a:defRPr sz="2200" i="0" u="none" strike="noStrike" cap="none">
                <a:solidFill>
                  <a:srgbClr val="0E0E0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E0E0D"/>
                </a:solidFill>
              </a:defRPr>
            </a:lvl1pPr>
            <a:lvl2pPr lvl="1" rtl="0">
              <a:buNone/>
              <a:defRPr>
                <a:solidFill>
                  <a:srgbClr val="0E0E0D"/>
                </a:solidFill>
              </a:defRPr>
            </a:lvl2pPr>
            <a:lvl3pPr lvl="2" rtl="0">
              <a:buNone/>
              <a:defRPr>
                <a:solidFill>
                  <a:srgbClr val="0E0E0D"/>
                </a:solidFill>
              </a:defRPr>
            </a:lvl3pPr>
            <a:lvl4pPr lvl="3" rtl="0">
              <a:buNone/>
              <a:defRPr>
                <a:solidFill>
                  <a:srgbClr val="0E0E0D"/>
                </a:solidFill>
              </a:defRPr>
            </a:lvl4pPr>
            <a:lvl5pPr lvl="4" rtl="0">
              <a:buNone/>
              <a:defRPr>
                <a:solidFill>
                  <a:srgbClr val="0E0E0D"/>
                </a:solidFill>
              </a:defRPr>
            </a:lvl5pPr>
            <a:lvl6pPr lvl="5" rtl="0">
              <a:buNone/>
              <a:defRPr>
                <a:solidFill>
                  <a:srgbClr val="0E0E0D"/>
                </a:solidFill>
              </a:defRPr>
            </a:lvl6pPr>
            <a:lvl7pPr lvl="6" rtl="0">
              <a:buNone/>
              <a:defRPr>
                <a:solidFill>
                  <a:srgbClr val="0E0E0D"/>
                </a:solidFill>
              </a:defRPr>
            </a:lvl7pPr>
            <a:lvl8pPr lvl="7" rtl="0">
              <a:buNone/>
              <a:defRPr>
                <a:solidFill>
                  <a:srgbClr val="0E0E0D"/>
                </a:solidFill>
              </a:defRPr>
            </a:lvl8pPr>
            <a:lvl9pPr lvl="8" rtl="0">
              <a:buNone/>
              <a:defRPr>
                <a:solidFill>
                  <a:srgbClr val="0E0E0D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17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page">
  <p:cSld name="End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57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2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0244-685F-4961-9843-8EFF828C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2E98-F24C-48F0-9AF4-B3FBF370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D9EC-C4A6-4214-AA38-A9A34AE0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EBA4-1445-40FC-BB6A-AD63572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6D89-F1E4-4813-AC68-3A5422C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92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DF8-2A77-457B-90C5-5A97880E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F80-C899-4DE4-B046-4B31BA3D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9D26-1CFC-4E15-9BDD-05DBF6B7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C272-9DFD-4782-A794-F239EF1B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1257-BBC2-44B8-8DBC-D29FC61A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4336937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3B8A-52F6-4772-847D-70541EA8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5965-9F52-42D5-BF48-AB18D67C2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0CAD-35F2-4089-B272-66D4A609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D84A-95C5-4047-8C6D-3B94A419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5EB6-0B64-4075-A5C8-D47C4F12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CF83-AAB5-4851-8545-B118A58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404194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BE89-4633-415A-BD69-08664198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21A3-77E4-4D61-8B97-4B2454AF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E985-C63A-408F-8059-A6BD92F6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2BDCE-9788-451F-A3C2-3C12664A2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4FB7C-EB05-4002-BFE3-AF8CBA25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03205-8076-4112-A394-F55BE7A8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066BB-AC8B-4317-96F9-C054B6C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20A7-5E0A-4D30-9F59-E36C7A91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053497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215D-0E0D-458C-B972-D2BDC195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0B9A6-86DF-4E3D-9566-5C5D074A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DEB7E-2A97-4263-BB4F-0A1A4118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4A114-0E06-49B2-A31C-E3C52978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268394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5C472-E553-4CB7-B4BD-67C27ADF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D56DF-A1A5-4853-8804-1039C31B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8BCA-4121-4769-9FF4-3B7BD2EA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950955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EA97-E8DC-4986-B30E-7F5B7194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824B-2DAC-464C-B74A-5E7FE001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A7283-9995-4D38-B3BA-F1E878DB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D0C9-136C-4147-B98B-B738177A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D3A0-9420-4ACF-9E93-A511E97A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93F2-B05B-4103-BE2B-43DB3270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960589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6A78-AE8E-44A8-9256-13C0A36D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995A-BB88-4640-A3E3-6FC3EAAF9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B073A-D503-4861-AC8C-CDCFE02A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E9D6-73D8-4AC9-AB58-84F9D2B4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F7680-3F44-497C-BF20-AD356EC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C171-1E8F-4554-B329-F34693B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198300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5CB89-95C8-443C-9126-5908D470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7911-E368-463D-90A6-8374FCB6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34CF-4A24-4E1B-BE39-11B8943CF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3FDD-E3D0-451E-8F18-FB7F6E04EB31}" type="datetimeFigureOut">
              <a:rPr lang="en-KE" smtClean="0"/>
              <a:t>16/11/2023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A0DF-A3CE-4EB8-A16C-775E847FF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2FF2-0149-4005-BC00-73FBEAD87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BA5C-7F8F-484B-9100-FBCF67EBBE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58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go.ke/wp-cont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>
            <a:spLocks noGrp="1"/>
          </p:cNvSpPr>
          <p:nvPr>
            <p:ph type="title"/>
          </p:nvPr>
        </p:nvSpPr>
        <p:spPr>
          <a:xfrm>
            <a:off x="672450" y="158075"/>
            <a:ext cx="8471550" cy="201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Knowledge, Attitude, and Practices of HPV 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Vaccination among Mothers of Preteen Age Girls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Attended to at Thika Level 5 Hospital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>
            <a:spLocks noGrp="1"/>
          </p:cNvSpPr>
          <p:nvPr>
            <p:ph idx="1"/>
          </p:nvPr>
        </p:nvSpPr>
        <p:spPr>
          <a:xfrm>
            <a:off x="0" y="2182650"/>
            <a:ext cx="9077850" cy="29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en" sz="1100" dirty="0"/>
              <a:t>                                   </a:t>
            </a:r>
            <a:endParaRPr sz="11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Kiteki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Gibson           Hsm2111-0069/2018</a:t>
            </a:r>
            <a:endParaRPr lang="en-US" sz="24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Patrick </a:t>
            </a:r>
            <a:r>
              <a:rPr lang="en-US" sz="2400" dirty="0"/>
              <a:t>Kisio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        Hsm211-0064/2017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Benter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Achieng       Hsm211-0324/2017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Margaret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Njambi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 Hsm211-0197/2016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Juliet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Sisso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          Hsm211-0073/2018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Supervisor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Michieka</a:t>
            </a: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7205"/>
              <a:buNone/>
            </a:pPr>
            <a:endParaRPr sz="24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7205"/>
              <a:buNone/>
            </a:pPr>
            <a:r>
              <a:rPr lang="en" sz="2408" dirty="0"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endParaRPr sz="24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7205"/>
              <a:buNone/>
            </a:pPr>
            <a:endParaRPr sz="24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7205"/>
              <a:buNone/>
            </a:pPr>
            <a:endParaRPr sz="2408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E84FE-8370-4815-A4EE-A64DDF7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8B41-6B07-4D73-AE3E-7F4E2E650867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C86B-0723-4DFA-B084-7C07DEDC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304" name="Google Shape;3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315" y="4474564"/>
            <a:ext cx="712134" cy="66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C771-63DE-C31B-61CC-4820E0BB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94"/>
            <a:ext cx="9144000" cy="515726"/>
          </a:xfrm>
        </p:spPr>
        <p:txBody>
          <a:bodyPr anchor="t">
            <a:normAutofit fontScale="90000"/>
          </a:bodyPr>
          <a:lstStyle/>
          <a:p>
            <a:pPr algn="l">
              <a:buNone/>
            </a:pPr>
            <a:r>
              <a:rPr lang="en-US" sz="2800" b="1" dirty="0">
                <a:ea typeface="Calibri Light"/>
                <a:cs typeface="Calibri Light"/>
              </a:rPr>
              <a:t>Results: Demographics</a:t>
            </a:r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71E84-FF9D-410B-A6BA-6C7A4CCA0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34E7-9349-419F-947F-F2AE0E6BBA7B}"/>
              </a:ext>
            </a:extLst>
          </p:cNvPr>
          <p:cNvSpPr>
            <a:spLocks noGrp="1"/>
          </p:cNvSpPr>
          <p:nvPr>
            <p:ph type="dt" idx="4294967295"/>
          </p:nvPr>
        </p:nvSpPr>
        <p:spPr>
          <a:xfrm>
            <a:off x="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813C4DC-BCF1-4FCC-9664-9C6D4670B1B7}" type="datetime8">
              <a:rPr lang="en-KE" smtClean="0"/>
              <a:t>16/11/2023 15:09</a:t>
            </a:fld>
            <a:endParaRPr lang="en-K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9879A5-13D9-6F93-3821-F992811F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00409"/>
              </p:ext>
            </p:extLst>
          </p:nvPr>
        </p:nvGraphicFramePr>
        <p:xfrm>
          <a:off x="300446" y="1214203"/>
          <a:ext cx="3915507" cy="23834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482">
                  <a:extLst>
                    <a:ext uri="{9D8B030D-6E8A-4147-A177-3AD203B41FA5}">
                      <a16:colId xmlns:a16="http://schemas.microsoft.com/office/drawing/2014/main" val="2838021653"/>
                    </a:ext>
                  </a:extLst>
                </a:gridCol>
                <a:gridCol w="1428443">
                  <a:extLst>
                    <a:ext uri="{9D8B030D-6E8A-4147-A177-3AD203B41FA5}">
                      <a16:colId xmlns:a16="http://schemas.microsoft.com/office/drawing/2014/main" val="4076205920"/>
                    </a:ext>
                  </a:extLst>
                </a:gridCol>
                <a:gridCol w="1080734">
                  <a:extLst>
                    <a:ext uri="{9D8B030D-6E8A-4147-A177-3AD203B41FA5}">
                      <a16:colId xmlns:a16="http://schemas.microsoft.com/office/drawing/2014/main" val="2449155219"/>
                    </a:ext>
                  </a:extLst>
                </a:gridCol>
                <a:gridCol w="1255848">
                  <a:extLst>
                    <a:ext uri="{9D8B030D-6E8A-4147-A177-3AD203B41FA5}">
                      <a16:colId xmlns:a16="http://schemas.microsoft.com/office/drawing/2014/main" val="1963652760"/>
                    </a:ext>
                  </a:extLst>
                </a:gridCol>
              </a:tblGrid>
              <a:tr h="476687">
                <a:tc gridSpan="2">
                  <a:txBody>
                    <a:bodyPr/>
                    <a:lstStyle/>
                    <a:p>
                      <a:pPr algn="l" rtl="0" fontAlgn="auto"/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lang="en-US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2541" marR="62541" marT="31271" marB="31271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Frequency </a:t>
                      </a:r>
                      <a:endParaRPr lang="en-US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2541" marR="62541" marT="31271" marB="31271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Valid Percent </a:t>
                      </a:r>
                      <a:endParaRPr lang="en-US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2541" marR="62541" marT="31271" marB="31271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90936"/>
                  </a:ext>
                </a:extLst>
              </a:tr>
              <a:tr h="476687">
                <a:tc rowSpan="4"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Primary level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49 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32.7 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extLst>
                  <a:ext uri="{0D108BD9-81ED-4DB2-BD59-A6C34878D82A}">
                    <a16:rowId xmlns:a16="http://schemas.microsoft.com/office/drawing/2014/main" val="2122366812"/>
                  </a:ext>
                </a:extLst>
              </a:tr>
              <a:tr h="47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Secondary level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64 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42.7 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7575"/>
                  </a:ext>
                </a:extLst>
              </a:tr>
              <a:tr h="47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</a:rPr>
                        <a:t>Tertiary 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37 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24.7 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extLst>
                  <a:ext uri="{0D108BD9-81ED-4DB2-BD59-A6C34878D82A}">
                    <a16:rowId xmlns:a16="http://schemas.microsoft.com/office/drawing/2014/main" val="992709118"/>
                  </a:ext>
                </a:extLst>
              </a:tr>
              <a:tr h="47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</a:rPr>
                        <a:t>Total 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</a:rPr>
                        <a:t>150 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100.0 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541" marR="62541" marT="31271" marB="31271"/>
                </a:tc>
                <a:extLst>
                  <a:ext uri="{0D108BD9-81ED-4DB2-BD59-A6C34878D82A}">
                    <a16:rowId xmlns:a16="http://schemas.microsoft.com/office/drawing/2014/main" val="25785776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7B58F9-BFA4-46E7-AED7-0A6A70EFE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89965"/>
              </p:ext>
            </p:extLst>
          </p:nvPr>
        </p:nvGraphicFramePr>
        <p:xfrm>
          <a:off x="4928048" y="2263515"/>
          <a:ext cx="4215952" cy="2507051"/>
        </p:xfrm>
        <a:graphic>
          <a:graphicData uri="http://schemas.openxmlformats.org/drawingml/2006/table">
            <a:tbl>
              <a:tblPr>
                <a:tableStyleId>{F673FB0F-34DE-4F17-8C3F-E717DED8D719}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286703437"/>
                    </a:ext>
                  </a:extLst>
                </a:gridCol>
                <a:gridCol w="1330818">
                  <a:extLst>
                    <a:ext uri="{9D8B030D-6E8A-4147-A177-3AD203B41FA5}">
                      <a16:colId xmlns:a16="http://schemas.microsoft.com/office/drawing/2014/main" val="717514333"/>
                    </a:ext>
                  </a:extLst>
                </a:gridCol>
                <a:gridCol w="898570">
                  <a:extLst>
                    <a:ext uri="{9D8B030D-6E8A-4147-A177-3AD203B41FA5}">
                      <a16:colId xmlns:a16="http://schemas.microsoft.com/office/drawing/2014/main" val="3542357148"/>
                    </a:ext>
                  </a:extLst>
                </a:gridCol>
                <a:gridCol w="1961164">
                  <a:extLst>
                    <a:ext uri="{9D8B030D-6E8A-4147-A177-3AD203B41FA5}">
                      <a16:colId xmlns:a16="http://schemas.microsoft.com/office/drawing/2014/main" val="3609168837"/>
                    </a:ext>
                  </a:extLst>
                </a:gridCol>
              </a:tblGrid>
              <a:tr h="185992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 of the participant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59260"/>
                  </a:ext>
                </a:extLst>
              </a:tr>
              <a:tr h="421065"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 Percent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3756452"/>
                  </a:ext>
                </a:extLst>
              </a:tr>
              <a:tr h="421065">
                <a:tc rowSpan="6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Below 25 years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6465861"/>
                  </a:ext>
                </a:extLst>
              </a:tr>
              <a:tr h="277952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25-35 years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54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36.0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45203"/>
                  </a:ext>
                </a:extLst>
              </a:tr>
              <a:tr h="277952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35-45 years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38.7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66776"/>
                  </a:ext>
                </a:extLst>
              </a:tr>
              <a:tr h="277952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45-55 years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18.0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2568279"/>
                  </a:ext>
                </a:extLst>
              </a:tr>
              <a:tr h="421065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Above 55 years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1857441"/>
                  </a:ext>
                </a:extLst>
              </a:tr>
              <a:tr h="220706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KE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100.0</a:t>
                      </a:r>
                      <a:endParaRPr lang="en-KE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99354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5CAC39-5FDB-45DF-9D6C-B8DD3E0DC183}"/>
              </a:ext>
            </a:extLst>
          </p:cNvPr>
          <p:cNvSpPr txBox="1"/>
          <p:nvPr/>
        </p:nvSpPr>
        <p:spPr>
          <a:xfrm>
            <a:off x="4928049" y="1274164"/>
            <a:ext cx="421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Age of participants: 34-45 </a:t>
            </a:r>
            <a:r>
              <a:rPr lang="en-US" sz="1400" dirty="0" err="1">
                <a:ea typeface="Calibri"/>
                <a:cs typeface="Calibri"/>
              </a:rPr>
              <a:t>yrs</a:t>
            </a:r>
            <a:r>
              <a:rPr lang="en-US" sz="1400" dirty="0">
                <a:ea typeface="Calibri"/>
                <a:cs typeface="Calibri"/>
              </a:rPr>
              <a:t> (38.7%), 25-35 </a:t>
            </a:r>
            <a:r>
              <a:rPr lang="en-US" sz="1400" dirty="0" err="1">
                <a:ea typeface="Calibri"/>
                <a:cs typeface="Calibri"/>
              </a:rPr>
              <a:t>yrs</a:t>
            </a:r>
            <a:r>
              <a:rPr lang="en-US" sz="1400" dirty="0">
                <a:ea typeface="Calibri"/>
                <a:cs typeface="Calibri"/>
              </a:rPr>
              <a:t> (36%)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DB74-2BBC-4B24-AEC9-343AAABDDA2C}"/>
              </a:ext>
            </a:extLst>
          </p:cNvPr>
          <p:cNvSpPr txBox="1"/>
          <p:nvPr/>
        </p:nvSpPr>
        <p:spPr>
          <a:xfrm>
            <a:off x="0" y="599607"/>
            <a:ext cx="421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Education: </a:t>
            </a:r>
          </a:p>
          <a:p>
            <a:r>
              <a:rPr lang="en-US" dirty="0">
                <a:ea typeface="Calibri"/>
                <a:cs typeface="Calibri"/>
              </a:rPr>
              <a:t>P</a:t>
            </a:r>
            <a:r>
              <a:rPr lang="en-US" sz="1400" dirty="0">
                <a:ea typeface="Calibri"/>
                <a:cs typeface="Calibri"/>
              </a:rPr>
              <a:t>rimary- 32.7%, secondary-42.7%  Tertiary-24.7%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E3E4E-04E7-4483-993B-12491A972036}"/>
              </a:ext>
            </a:extLst>
          </p:cNvPr>
          <p:cNvSpPr txBox="1"/>
          <p:nvPr/>
        </p:nvSpPr>
        <p:spPr>
          <a:xfrm>
            <a:off x="0" y="-749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Demographics</a:t>
            </a:r>
            <a:endParaRPr lang="en-KE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467C4-7AF6-410B-BDFE-A404FBFAA66C}"/>
              </a:ext>
            </a:extLst>
          </p:cNvPr>
          <p:cNvSpPr txBox="1"/>
          <p:nvPr/>
        </p:nvSpPr>
        <p:spPr>
          <a:xfrm>
            <a:off x="0" y="4038259"/>
            <a:ext cx="41148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Married- 77.3% &amp; 22.7% single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Christian- 83.3% &amp; non-Christian- 16.7%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698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58F3-9FF6-B9B6-02CA-FF5FC935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20"/>
            <a:ext cx="9144000" cy="464740"/>
          </a:xfrm>
        </p:spPr>
        <p:txBody>
          <a:bodyPr anchor="b">
            <a:normAutofit fontScale="90000"/>
          </a:bodyPr>
          <a:lstStyle/>
          <a:p>
            <a:pPr>
              <a:buNone/>
            </a:pPr>
            <a:r>
              <a:rPr lang="en-US" sz="3150" b="1" dirty="0">
                <a:cs typeface="Calibri Light"/>
              </a:rPr>
              <a:t>Results: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AE94-304D-DDAC-D077-E763E3CE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1" y="1044302"/>
            <a:ext cx="4098799" cy="3619138"/>
          </a:xfr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r>
              <a:rPr lang="en" sz="1650" dirty="0"/>
              <a:t>Familiar with HPV virus: 40%</a:t>
            </a:r>
          </a:p>
          <a:p>
            <a:r>
              <a:rPr lang="en" sz="1650" dirty="0"/>
              <a:t>Knew the associated disease: 28.7%</a:t>
            </a:r>
          </a:p>
          <a:p>
            <a:r>
              <a:rPr lang="en" sz="1650" dirty="0"/>
              <a:t>Knew mode of transmission: 27.3%</a:t>
            </a:r>
          </a:p>
          <a:p>
            <a:r>
              <a:rPr lang="en" sz="1650" dirty="0"/>
              <a:t>Heard of HPV vaccine: 40.67%</a:t>
            </a:r>
          </a:p>
          <a:p>
            <a:r>
              <a:rPr lang="en" sz="1650" dirty="0"/>
              <a:t>Knew disease vaccine prevents: 38.67% </a:t>
            </a:r>
          </a:p>
          <a:p>
            <a:r>
              <a:rPr lang="en" sz="1650" dirty="0"/>
              <a:t>Knew route of administration: 34% </a:t>
            </a:r>
          </a:p>
          <a:p>
            <a:r>
              <a:rPr lang="en" sz="1650" dirty="0"/>
              <a:t>Knew age group: 25.33% </a:t>
            </a:r>
          </a:p>
          <a:p>
            <a:r>
              <a:rPr lang="en" sz="1650" dirty="0"/>
              <a:t>Knew number of doses: 27.33%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45FA-B270-4B4A-A14B-2990D247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5E12-2902-4D26-9238-ADDEC194559F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891E3-423B-466A-A811-956A179E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9B43D-AFF3-BCEB-EF7F-0B014A6D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15" y="1028428"/>
            <a:ext cx="3879155" cy="1743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E9391-53DE-4217-B0F0-78D8606547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44" y="2703686"/>
            <a:ext cx="4024546" cy="21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3788-47D9-66F3-4CB6-A2B00AD5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88"/>
            <a:ext cx="9144000" cy="556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cs typeface="Calibri Light"/>
              </a:rPr>
              <a:t>Results: Knowledge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EEFD-5899-B17E-A1EF-CB20C56D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373" y="440117"/>
            <a:ext cx="4640627" cy="1234440"/>
          </a:xfrm>
        </p:spPr>
        <p:txBody>
          <a:bodyPr spcFirstLastPara="1" vert="horz" wrap="square" lIns="68580" tIns="34290" rIns="68580" bIns="34290" rtlCol="0" anchor="ctr" anchorCtr="0">
            <a:normAutofit fontScale="92500" lnSpcReduction="10000"/>
          </a:bodyPr>
          <a:lstStyle/>
          <a:p>
            <a:r>
              <a:rPr lang="en-US" sz="1500" dirty="0">
                <a:cs typeface="Calibri"/>
              </a:rPr>
              <a:t>Majority of the participants; 72.7%, knew where to access the vaccine. </a:t>
            </a:r>
          </a:p>
          <a:p>
            <a:r>
              <a:rPr lang="en-US" sz="1500" dirty="0">
                <a:cs typeface="Calibri"/>
              </a:rPr>
              <a:t>About 50.7% of the participants did not believe in vaccine efficacy.</a:t>
            </a:r>
          </a:p>
          <a:p>
            <a:r>
              <a:rPr lang="en-US" sz="1500" dirty="0">
                <a:ea typeface="Calibri"/>
                <a:cs typeface="Calibri"/>
              </a:rPr>
              <a:t>Only 13.33% felt they have enough info”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3840C-A978-4810-9ECF-952A74E3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4A1D-9C0B-4392-9168-1A79B03848C5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149B5-3487-4F8E-B14C-6783C542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6DE4DC92-BC96-7419-D76C-A389CA80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89" y="1913115"/>
            <a:ext cx="3792511" cy="2813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C9A38-84A2-81DF-8E30-3212F7E3AE4F}"/>
              </a:ext>
            </a:extLst>
          </p:cNvPr>
          <p:cNvSpPr txBox="1"/>
          <p:nvPr/>
        </p:nvSpPr>
        <p:spPr>
          <a:xfrm>
            <a:off x="3543300" y="2400300"/>
            <a:ext cx="20574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14" name="Picture 1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10532DF-2DE2-4E70-ACAE-6DAB2A96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" y="1177941"/>
            <a:ext cx="4520225" cy="2647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6268F6-052D-401F-B7E8-D19C7664FB8E}"/>
              </a:ext>
            </a:extLst>
          </p:cNvPr>
          <p:cNvSpPr txBox="1"/>
          <p:nvPr/>
        </p:nvSpPr>
        <p:spPr>
          <a:xfrm>
            <a:off x="0" y="4034585"/>
            <a:ext cx="37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Alarmingly, 86.7% had no dependable source of info” about HPV and vaccine.</a:t>
            </a:r>
          </a:p>
        </p:txBody>
      </p:sp>
    </p:spTree>
    <p:extLst>
      <p:ext uri="{BB962C8B-B14F-4D97-AF65-F5344CB8AC3E}">
        <p14:creationId xmlns:p14="http://schemas.microsoft.com/office/powerpoint/2010/main" val="158329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E842-DE82-3E9A-7E73-31B5834C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483554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>
              <a:buNone/>
            </a:pPr>
            <a:r>
              <a:rPr lang="en-US" sz="2800" b="1" kern="1200" dirty="0">
                <a:latin typeface="+mj-lt"/>
                <a:ea typeface="+mj-ea"/>
                <a:cs typeface="Calibri Light"/>
              </a:rPr>
              <a:t>Results: Attitude</a:t>
            </a:r>
            <a:endParaRPr lang="en-US" sz="2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529CB4-D088-BBA4-1914-7D337F6F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45" y="371486"/>
            <a:ext cx="4946755" cy="1568243"/>
          </a:xfrm>
        </p:spPr>
        <p:txBody>
          <a:bodyPr spcFirstLastPara="1" vert="horz" wrap="square" lIns="68580" tIns="34290" rIns="68580" bIns="34290" rtlCol="0" anchor="ctr" anchorCtr="0">
            <a:noAutofit/>
          </a:bodyPr>
          <a:lstStyle/>
          <a:p>
            <a:r>
              <a:rPr lang="en-US" sz="1800" dirty="0">
                <a:cs typeface="Calibri"/>
              </a:rPr>
              <a:t>Only 22 (14.7%) declined the HPV vaccine.</a:t>
            </a:r>
            <a:endParaRPr lang="en-US" dirty="0">
              <a:cs typeface="Calibri"/>
            </a:endParaRPr>
          </a:p>
          <a:p>
            <a:r>
              <a:rPr lang="en-US" sz="1800" dirty="0">
                <a:cs typeface="Calibri"/>
              </a:rPr>
              <a:t>Majority (31.8%) stated they believed it was a mode of contraception.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BCC7B-E8A0-4F3B-8FF2-4EF451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7EF-F896-4DB2-B57F-1AD39421E523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F1FB3-250E-448B-A84C-5BD1CBB0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9" name="Picture 8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47B96E1-A4FA-86A3-1E90-DFAED457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41" y="2136693"/>
            <a:ext cx="4142312" cy="2433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E9D70-1487-69DD-4EFB-707C65046CEB}"/>
              </a:ext>
            </a:extLst>
          </p:cNvPr>
          <p:cNvSpPr txBox="1"/>
          <p:nvPr/>
        </p:nvSpPr>
        <p:spPr>
          <a:xfrm>
            <a:off x="3543300" y="2400300"/>
            <a:ext cx="20574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A8584-A960-2A6D-FEDA-CDEC565FD089}"/>
              </a:ext>
            </a:extLst>
          </p:cNvPr>
          <p:cNvSpPr txBox="1"/>
          <p:nvPr/>
        </p:nvSpPr>
        <p:spPr>
          <a:xfrm>
            <a:off x="3543300" y="2400300"/>
            <a:ext cx="20574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397E7-8105-4A99-897D-0E45C0361CDF}"/>
              </a:ext>
            </a:extLst>
          </p:cNvPr>
          <p:cNvSpPr txBox="1"/>
          <p:nvPr/>
        </p:nvSpPr>
        <p:spPr>
          <a:xfrm>
            <a:off x="0" y="1499902"/>
            <a:ext cx="419724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50.7% reported had fears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81.3% were willing to have more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63.3% advocated for HPV education in schools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54.67% believe benefits outweigh risks</a:t>
            </a:r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14595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937-5D97-C228-F344-7F13E2E2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59"/>
            <a:ext cx="9144000" cy="6220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Results: Attitude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77A671-3570-4982-AAD3-1EF6D29C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04E-0D1F-4D6A-889B-E9BE3E6B7783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07E7-8132-4CEC-BCB8-E3F392D2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B3BFA-A4FF-B04C-1258-27527D93D4DD}"/>
              </a:ext>
            </a:extLst>
          </p:cNvPr>
          <p:cNvSpPr txBox="1"/>
          <p:nvPr/>
        </p:nvSpPr>
        <p:spPr>
          <a:xfrm>
            <a:off x="3543300" y="2400300"/>
            <a:ext cx="20574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26883-2B14-434A-A020-B75F62C31DD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815"/>
            <a:ext cx="3956050" cy="2328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BD405-053B-4F89-91F3-2CD641E84066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4816"/>
            <a:ext cx="3765550" cy="2328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10C16D-D27C-4286-A1A2-2800C8EA2C3A}"/>
              </a:ext>
            </a:extLst>
          </p:cNvPr>
          <p:cNvSpPr txBox="1"/>
          <p:nvPr/>
        </p:nvSpPr>
        <p:spPr>
          <a:xfrm>
            <a:off x="0" y="863406"/>
            <a:ext cx="449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Majority, 58%, thought the </a:t>
            </a:r>
            <a:r>
              <a:rPr lang="en-US" sz="1800" dirty="0"/>
              <a:t>vaccine</a:t>
            </a:r>
            <a:r>
              <a:rPr lang="en-US" dirty="0"/>
              <a:t> is important</a:t>
            </a:r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1BDB2-5E1B-47D6-91F5-3A831FC29C02}"/>
              </a:ext>
            </a:extLst>
          </p:cNvPr>
          <p:cNvSpPr txBox="1"/>
          <p:nvPr/>
        </p:nvSpPr>
        <p:spPr>
          <a:xfrm>
            <a:off x="4572000" y="86340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Majority, 74.67%, were comfortable discussing sexual life with their daughters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263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E3A-4540-3BF0-C8E2-E8437342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691"/>
          </a:xfrm>
        </p:spPr>
        <p:txBody>
          <a:bodyPr anchor="b">
            <a:normAutofit/>
          </a:bodyPr>
          <a:lstStyle/>
          <a:p>
            <a:pPr>
              <a:buNone/>
            </a:pPr>
            <a:r>
              <a:rPr lang="en-US" sz="2800" b="1" dirty="0">
                <a:cs typeface="Calibri Light"/>
              </a:rPr>
              <a:t>Results: Practice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473C-B22E-3531-C1D7-38DE15BA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267857"/>
            <a:ext cx="4572000" cy="1355812"/>
          </a:xfrm>
        </p:spPr>
        <p:txBody>
          <a:bodyPr spcFirstLastPara="1" vert="horz" wrap="square" lIns="68580" tIns="34290" rIns="68580" bIns="34290" rtlCol="0" anchor="t" anchorCtr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ea typeface="Calibri"/>
                <a:cs typeface="Calibri"/>
              </a:rPr>
              <a:t>Only 26% had vaccinated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ea typeface="Calibri"/>
                <a:cs typeface="Calibri"/>
              </a:rPr>
              <a:t>One dose-33.3% &amp; two doses-66.7%.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ea typeface="Calibri"/>
                <a:cs typeface="Calibri"/>
              </a:rPr>
              <a:t>Majority, 46.15% missed 2</a:t>
            </a:r>
            <a:r>
              <a:rPr lang="en-US" sz="2100" baseline="30000" dirty="0">
                <a:ea typeface="Calibri"/>
                <a:cs typeface="Calibri"/>
              </a:rPr>
              <a:t>nd</a:t>
            </a:r>
            <a:r>
              <a:rPr lang="en-US" sz="2100" dirty="0">
                <a:ea typeface="Calibri"/>
                <a:cs typeface="Calibri"/>
              </a:rPr>
              <a:t> dose since deadline passed.</a:t>
            </a:r>
          </a:p>
          <a:p>
            <a:endParaRPr lang="en-US" sz="1650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9F0D-316A-481D-9D6C-1D7EFF0E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AF05-139C-4F3C-B300-B5049FFA98C8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024E5-F6C4-444D-969C-341D6CB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C9CDA-D0B3-4CFC-855D-F6A1FE8E3ADA}"/>
              </a:ext>
            </a:extLst>
          </p:cNvPr>
          <p:cNvSpPr txBox="1"/>
          <p:nvPr/>
        </p:nvSpPr>
        <p:spPr>
          <a:xfrm>
            <a:off x="3543300" y="2400300"/>
            <a:ext cx="20574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70B6E9-0602-4CD8-B0E1-3C99F193532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53" y="856640"/>
            <a:ext cx="3816350" cy="224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FD46F-BC19-4982-9286-8CBE580A104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" y="944380"/>
            <a:ext cx="3719869" cy="2135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178FB-B9A6-450F-9CE1-4B978A443B10}"/>
              </a:ext>
            </a:extLst>
          </p:cNvPr>
          <p:cNvSpPr txBox="1"/>
          <p:nvPr/>
        </p:nvSpPr>
        <p:spPr>
          <a:xfrm>
            <a:off x="5381468" y="3852472"/>
            <a:ext cx="3762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Out of 32% who attempted to vaccinate18.67% experienced barriers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Most common barriers: Unavailability of vaccine and long distance.</a:t>
            </a:r>
          </a:p>
        </p:txBody>
      </p:sp>
    </p:spTree>
    <p:extLst>
      <p:ext uri="{BB962C8B-B14F-4D97-AF65-F5344CB8AC3E}">
        <p14:creationId xmlns:p14="http://schemas.microsoft.com/office/powerpoint/2010/main" val="217467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A3BB-5A59-3D95-A487-107D4B24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9626"/>
          </a:xfrm>
        </p:spPr>
        <p:txBody>
          <a:bodyPr anchor="b">
            <a:normAutofit/>
          </a:bodyPr>
          <a:lstStyle/>
          <a:p>
            <a:pPr>
              <a:buNone/>
            </a:pPr>
            <a:r>
              <a:rPr lang="en-US" sz="2800" b="1" dirty="0"/>
              <a:t>Results: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4A89-A8F0-5E53-4958-7CF45E70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2962"/>
            <a:ext cx="4377128" cy="2585874"/>
          </a:xfr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a typeface="Calibri"/>
                <a:cs typeface="Calibri"/>
              </a:rPr>
              <a:t>Only 18.35% were planning on future vaccination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a typeface="Calibri"/>
                <a:cs typeface="Calibri"/>
              </a:rPr>
              <a:t>Disturbingly, only 30.67% inquired about HPV vaccine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a typeface="Calibri"/>
                <a:cs typeface="Calibri"/>
              </a:rPr>
              <a:t>70.67% wouldn’t recommend the vaccine to other mothers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a typeface="Calibri"/>
                <a:cs typeface="Calibri"/>
              </a:rPr>
              <a:t>Only 14.67% had participated on a similar study</a:t>
            </a:r>
          </a:p>
          <a:p>
            <a:pPr marL="0" indent="0">
              <a:buNone/>
            </a:pPr>
            <a:endParaRPr lang="en-US" sz="1500" dirty="0">
              <a:ea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A6BB98-EF55-4E36-AF51-597A9878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8A34-4BBA-4977-9853-111FB2BD4CBF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E55C-5942-4CC3-AF62-623F27EA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A11E9-28BD-BB54-7925-7441EA9996C1}"/>
              </a:ext>
            </a:extLst>
          </p:cNvPr>
          <p:cNvSpPr txBox="1"/>
          <p:nvPr/>
        </p:nvSpPr>
        <p:spPr>
          <a:xfrm>
            <a:off x="3543300" y="2400300"/>
            <a:ext cx="20574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8DD933-95A0-4EB0-95A2-CCEB19C889B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20" y="1262379"/>
            <a:ext cx="4144780" cy="2417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609DA-5E77-43B5-BE8F-EFC29BD8EA56}"/>
              </a:ext>
            </a:extLst>
          </p:cNvPr>
          <p:cNvSpPr txBox="1"/>
          <p:nvPr/>
        </p:nvSpPr>
        <p:spPr>
          <a:xfrm>
            <a:off x="4766870" y="4227226"/>
            <a:ext cx="437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those who vaccinated their daughters,87.18%, were satisfied with the process.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385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2516-749B-4718-A869-C248DF3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8515350" cy="5108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Results: Correlation</a:t>
            </a:r>
            <a:endParaRPr lang="en-KE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EB62B-A6A2-4C44-940C-60185E40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057" y="510879"/>
            <a:ext cx="5329942" cy="18724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31/39 mothers who vaccinated their daughters reported to know the disease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Mothers who held tertiary education were more distributed between age brackets 25-35 years (35.2%) and 35-45 years (59.6%).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9761-7DCE-49FD-B730-1302EFCD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81643-50CF-49B7-995C-B5ECA8BA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1DB554-2D89-4FF7-BEE8-DF788D9E7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86546"/>
              </p:ext>
            </p:extLst>
          </p:nvPr>
        </p:nvGraphicFramePr>
        <p:xfrm>
          <a:off x="0" y="2547543"/>
          <a:ext cx="3575150" cy="1872465"/>
        </p:xfrm>
        <a:graphic>
          <a:graphicData uri="http://schemas.openxmlformats.org/drawingml/2006/table">
            <a:tbl>
              <a:tblPr>
                <a:tableStyleId>{F673FB0F-34DE-4F17-8C3F-E717DED8D719}</a:tableStyleId>
              </a:tblPr>
              <a:tblGrid>
                <a:gridCol w="727245">
                  <a:extLst>
                    <a:ext uri="{9D8B030D-6E8A-4147-A177-3AD203B41FA5}">
                      <a16:colId xmlns:a16="http://schemas.microsoft.com/office/drawing/2014/main" val="2593493284"/>
                    </a:ext>
                  </a:extLst>
                </a:gridCol>
                <a:gridCol w="1132300">
                  <a:extLst>
                    <a:ext uri="{9D8B030D-6E8A-4147-A177-3AD203B41FA5}">
                      <a16:colId xmlns:a16="http://schemas.microsoft.com/office/drawing/2014/main" val="484244913"/>
                    </a:ext>
                  </a:extLst>
                </a:gridCol>
                <a:gridCol w="534121">
                  <a:extLst>
                    <a:ext uri="{9D8B030D-6E8A-4147-A177-3AD203B41FA5}">
                      <a16:colId xmlns:a16="http://schemas.microsoft.com/office/drawing/2014/main" val="3347133107"/>
                    </a:ext>
                  </a:extLst>
                </a:gridCol>
                <a:gridCol w="821088">
                  <a:extLst>
                    <a:ext uri="{9D8B030D-6E8A-4147-A177-3AD203B41FA5}">
                      <a16:colId xmlns:a16="http://schemas.microsoft.com/office/drawing/2014/main" val="554631482"/>
                    </a:ext>
                  </a:extLst>
                </a:gridCol>
                <a:gridCol w="360396">
                  <a:extLst>
                    <a:ext uri="{9D8B030D-6E8A-4147-A177-3AD203B41FA5}">
                      <a16:colId xmlns:a16="http://schemas.microsoft.com/office/drawing/2014/main" val="1409015925"/>
                    </a:ext>
                  </a:extLst>
                </a:gridCol>
              </a:tblGrid>
              <a:tr h="98784">
                <a:tc rowSpan="2"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Received HPV vaccine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Total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9689261"/>
                  </a:ext>
                </a:extLst>
              </a:tr>
              <a:tr h="231844">
                <a:tc gridSpan="2"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98458"/>
                  </a:ext>
                </a:extLst>
              </a:tr>
              <a:tr h="322522">
                <a:tc rowSpan="3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  Education level                                 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Primary level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48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49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2990534"/>
                  </a:ext>
                </a:extLst>
              </a:tr>
              <a:tr h="501431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Secondary level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49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989074"/>
                  </a:ext>
                </a:extLst>
              </a:tr>
              <a:tr h="231844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Tertiary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23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37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733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39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111</a:t>
                      </a:r>
                      <a:endParaRPr lang="en-KE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150</a:t>
                      </a:r>
                      <a:endParaRPr lang="en-KE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04710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EB8C43-F12F-4B49-AFF8-60AD7C3A416C}"/>
              </a:ext>
            </a:extLst>
          </p:cNvPr>
          <p:cNvSpPr txBox="1"/>
          <p:nvPr/>
        </p:nvSpPr>
        <p:spPr>
          <a:xfrm>
            <a:off x="0" y="816964"/>
            <a:ext cx="399487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31/59 mothers aware of the disease HPV causes had attained tertiary 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23/39 girls who received the vaccine were born to mothers with tertiary education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0E19A1-F0C4-41F2-A17B-CC5D5F1DE73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05" y="2547543"/>
            <a:ext cx="4408045" cy="1872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96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BC84-FF9C-4322-AFDD-7DFEE445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38974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2800" dirty="0"/>
              <a:t>Results: Correlation</a:t>
            </a:r>
            <a:endParaRPr lang="en-K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0D8F-6083-42A3-B894-B3FCABCA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99D0-D0F3-4E22-8AF8-82E2E703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C02DA-E716-4675-945C-71A0F60207B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9847"/>
            <a:ext cx="4257207" cy="2102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F4B49-0C89-4E62-96C8-900C1F6A46AE}"/>
              </a:ext>
            </a:extLst>
          </p:cNvPr>
          <p:cNvSpPr txBox="1"/>
          <p:nvPr/>
        </p:nvSpPr>
        <p:spPr>
          <a:xfrm>
            <a:off x="1" y="644577"/>
            <a:ext cx="457200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82.1% of mothers who had vaccinated had heard of HPV vaccine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9/28 mothers who experienced barriers didn’t  vaccinate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9083E4-4718-4847-A817-BB2D3B86043E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2500" y="2499847"/>
            <a:ext cx="4381500" cy="2267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47C77-78DC-4F30-A448-4AF6C268A5CB}"/>
              </a:ext>
            </a:extLst>
          </p:cNvPr>
          <p:cNvSpPr txBox="1"/>
          <p:nvPr/>
        </p:nvSpPr>
        <p:spPr>
          <a:xfrm>
            <a:off x="4856812" y="644577"/>
            <a:ext cx="428718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22 (100%) mothers who had previously participated in similar studies would had heard of HPV vaccine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Marital status, age, and religion didn’t have significant impact on vaccine uptake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6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AF94-E65A-4A10-A5CF-C4A8FF0B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980"/>
            <a:ext cx="8515350" cy="6295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Results: Correlation</a:t>
            </a:r>
            <a:endParaRPr lang="en-KE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8B3E-9309-47F4-8149-F7D30BF8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D57A-8910-4391-82DD-9DF802A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4F7DD-9479-4E78-A364-34491F277DB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5" y="2503079"/>
            <a:ext cx="3937729" cy="1792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F15B1E-41D5-41E6-A6B7-758D5608582A}"/>
              </a:ext>
            </a:extLst>
          </p:cNvPr>
          <p:cNvSpPr txBox="1"/>
          <p:nvPr/>
        </p:nvSpPr>
        <p:spPr>
          <a:xfrm>
            <a:off x="-19675" y="629587"/>
            <a:ext cx="48643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36/39 mothers who vaccinated were comfortable discussing sexual life with their daughters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ajority of mothers (20/38) not comfortable discussing sexual life had only attained primary education </a:t>
            </a:r>
          </a:p>
          <a:p>
            <a:endParaRPr lang="en-KE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B46D6B2-0342-4A0A-9E51-C700AA9FA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09705"/>
              </p:ext>
            </p:extLst>
          </p:nvPr>
        </p:nvGraphicFramePr>
        <p:xfrm>
          <a:off x="5096658" y="2270929"/>
          <a:ext cx="4047342" cy="2090159"/>
        </p:xfrm>
        <a:graphic>
          <a:graphicData uri="http://schemas.openxmlformats.org/drawingml/2006/table">
            <a:tbl>
              <a:tblPr>
                <a:tableStyleId>{F673FB0F-34DE-4F17-8C3F-E717DED8D719}</a:tableStyleId>
              </a:tblPr>
              <a:tblGrid>
                <a:gridCol w="1240598">
                  <a:extLst>
                    <a:ext uri="{9D8B030D-6E8A-4147-A177-3AD203B41FA5}">
                      <a16:colId xmlns:a16="http://schemas.microsoft.com/office/drawing/2014/main" val="176030780"/>
                    </a:ext>
                  </a:extLst>
                </a:gridCol>
                <a:gridCol w="716405">
                  <a:extLst>
                    <a:ext uri="{9D8B030D-6E8A-4147-A177-3AD203B41FA5}">
                      <a16:colId xmlns:a16="http://schemas.microsoft.com/office/drawing/2014/main" val="769788875"/>
                    </a:ext>
                  </a:extLst>
                </a:gridCol>
                <a:gridCol w="840087">
                  <a:extLst>
                    <a:ext uri="{9D8B030D-6E8A-4147-A177-3AD203B41FA5}">
                      <a16:colId xmlns:a16="http://schemas.microsoft.com/office/drawing/2014/main" val="2612615459"/>
                    </a:ext>
                  </a:extLst>
                </a:gridCol>
                <a:gridCol w="840087">
                  <a:extLst>
                    <a:ext uri="{9D8B030D-6E8A-4147-A177-3AD203B41FA5}">
                      <a16:colId xmlns:a16="http://schemas.microsoft.com/office/drawing/2014/main" val="3898117030"/>
                    </a:ext>
                  </a:extLst>
                </a:gridCol>
                <a:gridCol w="410165">
                  <a:extLst>
                    <a:ext uri="{9D8B030D-6E8A-4147-A177-3AD203B41FA5}">
                      <a16:colId xmlns:a16="http://schemas.microsoft.com/office/drawing/2014/main" val="1844330157"/>
                    </a:ext>
                  </a:extLst>
                </a:gridCol>
              </a:tblGrid>
              <a:tr h="521970">
                <a:tc rowSpan="2"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Having any fears regarding HPV vaccination 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8284448"/>
                  </a:ext>
                </a:extLst>
              </a:tr>
              <a:tr h="264802">
                <a:tc gridSpan="2"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04055"/>
                  </a:ext>
                </a:extLst>
              </a:tr>
              <a:tr h="264802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Declined HPV vaccination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22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11309"/>
                  </a:ext>
                </a:extLst>
              </a:tr>
              <a:tr h="601463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72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128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9718228"/>
                  </a:ext>
                </a:extLst>
              </a:tr>
              <a:tr h="264802"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>
                          <a:effectLst/>
                        </a:rPr>
                        <a:t>74</a:t>
                      </a:r>
                      <a:endParaRPr lang="en-KE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100" dirty="0">
                          <a:effectLst/>
                        </a:rPr>
                        <a:t>150</a:t>
                      </a:r>
                      <a:endParaRPr lang="en-KE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166112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4462212-44ED-454E-8DA0-CF66A9062B2F}"/>
              </a:ext>
            </a:extLst>
          </p:cNvPr>
          <p:cNvSpPr txBox="1"/>
          <p:nvPr/>
        </p:nvSpPr>
        <p:spPr>
          <a:xfrm>
            <a:off x="5096658" y="599607"/>
            <a:ext cx="404734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97.4% of mothers who had vaccinated would recommend to other mothers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20/22 mothers who declined HPV vaccine reported having fears about the vaccine</a:t>
            </a:r>
          </a:p>
        </p:txBody>
      </p:sp>
    </p:spTree>
    <p:extLst>
      <p:ext uri="{BB962C8B-B14F-4D97-AF65-F5344CB8AC3E}">
        <p14:creationId xmlns:p14="http://schemas.microsoft.com/office/powerpoint/2010/main" val="126506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F7FF-3143-4481-A613-696D6755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" y="771993"/>
            <a:ext cx="3328753" cy="2945568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Background information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Statement of problem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Conceptual framework</a:t>
            </a:r>
            <a:endParaRPr lang="en-K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C7B2-2AED-4C80-BAC9-ECECA50B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5E7B-2C91-4959-8F10-5C672E8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DE224-3488-486A-8936-5D3CBF07E080}"/>
              </a:ext>
            </a:extLst>
          </p:cNvPr>
          <p:cNvSpPr txBox="1"/>
          <p:nvPr/>
        </p:nvSpPr>
        <p:spPr>
          <a:xfrm>
            <a:off x="4961744" y="734518"/>
            <a:ext cx="4175698" cy="3614536"/>
          </a:xfrm>
          <a:prstGeom prst="round2Diag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Materials and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collection and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Challenges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Recommendations</a:t>
            </a:r>
            <a:endParaRPr lang="en-KE" sz="2000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CE64B4D-BB07-48F2-9021-39B0BB6E747E}"/>
              </a:ext>
            </a:extLst>
          </p:cNvPr>
          <p:cNvSpPr/>
          <p:nvPr/>
        </p:nvSpPr>
        <p:spPr>
          <a:xfrm>
            <a:off x="0" y="0"/>
            <a:ext cx="2279442" cy="63212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K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8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9E60-2D5A-FF96-5F44-C704E9FA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367"/>
            <a:ext cx="8515350" cy="5108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Discussion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CAE6-20B2-E37D-B4E9-EA0240E7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2757"/>
            <a:ext cx="9144000" cy="3814997"/>
          </a:xfrm>
        </p:spPr>
        <p:txBody>
          <a:bodyPr>
            <a:norm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↑maternal age = ↓ knowledge and decreased willingness to vaccinate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Differs from the findings of Chen et al (2023)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Maternal education level played a bigger role in daughters vaccination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Agrees with the findings of Chen et al (2023),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Gerend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shepherd (2022) , &amp;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Tiro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al (2007).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83199-76F1-42F7-A8BA-7F9D1E4E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B1D2-6EF4-4237-95A9-6614B1998C6B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F0F11-0BEF-48A4-BB5D-298A3A56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47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E6F4-7EA9-4ED2-9E30-78FBBC5A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2" y="13691"/>
            <a:ext cx="9129947" cy="99417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5143-49D8-4799-9676-FD872D00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2" y="727023"/>
            <a:ext cx="9129946" cy="39057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About 40% had heard of the virus and vaccine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 to the findings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Sinshaw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al(2022).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Almost half of the participants (49.3%)  believed the vaccine was effective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 finding in an study in Malaysia (49.1%)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Rashwan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al, 2009).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Ogengo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( 2022) found out that 19.9% &amp; Mburu et al found 17.2% knew mode of transmission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Differs from our finding of 34%</a:t>
            </a:r>
          </a:p>
          <a:p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5370-532F-403C-A35B-011160F5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30F7D-47D5-414E-8983-17568ED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43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060D-36BB-2AB9-F7E1-8A4D4E56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7082"/>
            <a:ext cx="9144000" cy="35920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participants had a positive attitude towards the vaccine (85.3%)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Ogengo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(2021) found 63% had +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attitude.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of the participants declined the vaccine because they believed it was a form of contraception (31.8%).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Njuguna et al found the same.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of the participants were willing to acquire more knowledge about HPV and its vaccine.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was also a finding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Kolek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(2022)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771D-FDA5-4A72-8AC6-BA5C1B6B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6E62-306F-44D4-8F06-E5C1DAD04C2C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1DDB5-D94B-404F-A37C-4BC05156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38D3D-9423-46CB-9710-5ED84A377592}"/>
              </a:ext>
            </a:extLst>
          </p:cNvPr>
          <p:cNvSpPr txBox="1"/>
          <p:nvPr/>
        </p:nvSpPr>
        <p:spPr>
          <a:xfrm>
            <a:off x="0" y="0"/>
            <a:ext cx="9233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Attitude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361482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A890-9626-49DF-8AF6-0739159F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205"/>
            <a:ext cx="9144000" cy="7869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529D-83B6-4733-AA0C-E1E65F4A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005"/>
            <a:ext cx="9144000" cy="34634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26% had vaccinated their daughter (one or  two doses)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Karanja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Chege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(2022) , finding: 25% in 2019 and 33% in 2020.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Majority of those vaccinated had received full doses (74%).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Differs from the findings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Naoum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(2022) (36%).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Majority of the mothers who had vaccinated their daughters recommended the vaccine to other mothers.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similar finding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Sinshaw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(2022) ( 3 times more likely )</a:t>
            </a:r>
          </a:p>
          <a:p>
            <a:pPr marL="0" indent="0">
              <a:buNone/>
            </a:pPr>
            <a:endParaRPr lang="en-K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1168-7CBD-4385-9E88-A33557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F2AF1-B1A7-495F-BF77-27ABABC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552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4B9-F1EB-4396-AD27-DEF5432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08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K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0C27-D547-4C85-BE9B-14C43CA0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1875"/>
            <a:ext cx="9144000" cy="3680744"/>
          </a:xfrm>
        </p:spPr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There is a notable gap in knowledge</a:t>
            </a:r>
            <a:r>
              <a:rPr lang="en-US" sz="2000" b="0" i="0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Mothers lack awareness of HPV and HPV vaccination.</a:t>
            </a:r>
            <a:r>
              <a:rPr lang="en-US" sz="2000" b="0" i="0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There is fear in regards to the role and safety of the vaccine.</a:t>
            </a:r>
            <a:r>
              <a:rPr lang="en-US" sz="2000" b="0" i="0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A large proportion of mothers have not vaccinated their daughters.</a:t>
            </a:r>
            <a:r>
              <a:rPr lang="en-US" sz="2000" b="0" i="0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Promote educational interventions to increase awareness of virus and vaccine.</a:t>
            </a:r>
            <a:endParaRPr lang="en-US" sz="2000" b="0" i="0" dirty="0">
              <a:solidFill>
                <a:srgbClr val="1D1D1A"/>
              </a:solidFill>
              <a:effectLst/>
              <a:latin typeface="Arial" panose="020B0604020202020204" pitchFamily="34" charset="0"/>
            </a:endParaRPr>
          </a:p>
          <a:p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7E5C-E0FF-40D4-B775-60BAA20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2D2D-CE1C-4E6E-84AB-0F09F8B33672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643A9-BC2C-4371-A993-CFF1B133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436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B9E9-68CB-2A1B-A705-D200C4CF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580" y="0"/>
            <a:ext cx="4321420" cy="493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2DE4-2286-3553-C674-7FD5C335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434" y="991150"/>
            <a:ext cx="4422532" cy="36414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exposure to 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Sexual/HPV education in schools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Screening of eligible patients vaccination records.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 reminders to be sent via calls, texts messages and emails.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Equip peripheral facilities with the vaccine.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 mothers about the vaccine during the postnatal clinics.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with community leaders to reduce myths and misconceptions.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BCF9-6F2E-4CE1-BE92-5D31C7DF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8296-6576-45EC-B1DF-4285A650A984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CDC1B-2651-4748-BE3E-C4EF8ADB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74E130-F623-B363-8AF8-E827485E9C80}"/>
              </a:ext>
            </a:extLst>
          </p:cNvPr>
          <p:cNvSpPr txBox="1"/>
          <p:nvPr/>
        </p:nvSpPr>
        <p:spPr>
          <a:xfrm>
            <a:off x="0" y="7294"/>
            <a:ext cx="4532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Challenges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E7D235-5E88-A95A-F911-DF0E71318AF1}"/>
              </a:ext>
            </a:extLst>
          </p:cNvPr>
          <p:cNvSpPr txBox="1"/>
          <p:nvPr/>
        </p:nvSpPr>
        <p:spPr>
          <a:xfrm>
            <a:off x="382465" y="1046285"/>
            <a:ext cx="3376246" cy="21646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har char="•"/>
            </a:pPr>
            <a:r>
              <a:rPr lang="en-US" sz="2000" dirty="0"/>
              <a:t>Language barrier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har char="•"/>
            </a:pPr>
            <a:r>
              <a:rPr lang="en-US" sz="2000" dirty="0"/>
              <a:t>Reluctance to participate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har char="•"/>
            </a:pPr>
            <a:r>
              <a:rPr lang="en-US" sz="2000" dirty="0"/>
              <a:t>Lack of analytical skills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har char="•"/>
            </a:pPr>
            <a:r>
              <a:rPr lang="en-US" sz="2000" dirty="0"/>
              <a:t>Financial constraints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har char="•"/>
            </a:pPr>
            <a:r>
              <a:rPr lang="en-US" sz="2000" dirty="0"/>
              <a:t>Exclusion and inclusion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2182036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05132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Timelines and work plan</a:t>
            </a:r>
          </a:p>
        </p:txBody>
      </p:sp>
      <p:sp>
        <p:nvSpPr>
          <p:cNvPr id="409" name="Google Shape;409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26</a:t>
            </a:fld>
            <a:endParaRPr sz="1300"/>
          </a:p>
        </p:txBody>
      </p:sp>
      <p:sp>
        <p:nvSpPr>
          <p:cNvPr id="397" name="Google Shape;397;p34"/>
          <p:cNvSpPr/>
          <p:nvPr/>
        </p:nvSpPr>
        <p:spPr>
          <a:xfrm>
            <a:off x="548700" y="769000"/>
            <a:ext cx="1688100" cy="7941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2947975" y="800500"/>
            <a:ext cx="1899900" cy="7311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4993001" y="800500"/>
            <a:ext cx="2002200" cy="7311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7140325" y="832000"/>
            <a:ext cx="1802700" cy="7311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0" y="1669700"/>
            <a:ext cx="29484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Research topic Ideation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Scope and goal setting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Work schedule and budget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02" name="Google Shape;402;p34"/>
          <p:cNvSpPr txBox="1"/>
          <p:nvPr/>
        </p:nvSpPr>
        <p:spPr>
          <a:xfrm>
            <a:off x="2720950" y="1818975"/>
            <a:ext cx="21546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Preliminary Research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Initial Research Paper Writing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34"/>
          <p:cNvSpPr txBox="1"/>
          <p:nvPr/>
        </p:nvSpPr>
        <p:spPr>
          <a:xfrm>
            <a:off x="4738900" y="1818975"/>
            <a:ext cx="18999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Proposal Defense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Medical Ethics Board Review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4" name="Google Shape;404;p34"/>
          <p:cNvSpPr txBox="1"/>
          <p:nvPr/>
        </p:nvSpPr>
        <p:spPr>
          <a:xfrm>
            <a:off x="6256150" y="1818975"/>
            <a:ext cx="25923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 collection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 analysis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Project writing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Project presentation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548700" y="973600"/>
            <a:ext cx="144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Dec-Jan 2023</a:t>
            </a:r>
            <a:endParaRPr sz="1300" b="1"/>
          </a:p>
        </p:txBody>
      </p:sp>
      <p:sp>
        <p:nvSpPr>
          <p:cNvPr id="406" name="Google Shape;406;p34"/>
          <p:cNvSpPr txBox="1"/>
          <p:nvPr/>
        </p:nvSpPr>
        <p:spPr>
          <a:xfrm>
            <a:off x="3092513" y="973600"/>
            <a:ext cx="132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Feb-March</a:t>
            </a:r>
            <a:endParaRPr sz="1300" b="1"/>
          </a:p>
        </p:txBody>
      </p:sp>
      <p:sp>
        <p:nvSpPr>
          <p:cNvPr id="407" name="Google Shape;407;p34"/>
          <p:cNvSpPr txBox="1"/>
          <p:nvPr/>
        </p:nvSpPr>
        <p:spPr>
          <a:xfrm>
            <a:off x="4882000" y="973600"/>
            <a:ext cx="161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April-May</a:t>
            </a:r>
            <a:endParaRPr sz="1300" b="1"/>
          </a:p>
        </p:txBody>
      </p:sp>
      <p:sp>
        <p:nvSpPr>
          <p:cNvPr id="408" name="Google Shape;408;p34"/>
          <p:cNvSpPr txBox="1"/>
          <p:nvPr/>
        </p:nvSpPr>
        <p:spPr>
          <a:xfrm>
            <a:off x="7278625" y="973600"/>
            <a:ext cx="161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June-Nov</a:t>
            </a:r>
            <a:endParaRPr sz="13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144001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Budget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6FDA1-8328-4324-9CB9-F87CD705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822-8E57-4588-AA72-13BF1ED688DA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FF397-BB5D-41A7-887F-2FF55A92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415" name="Google Shape;415;p35"/>
          <p:cNvGraphicFramePr/>
          <p:nvPr>
            <p:extLst>
              <p:ext uri="{D42A27DB-BD31-4B8C-83A1-F6EECF244321}">
                <p14:modId xmlns:p14="http://schemas.microsoft.com/office/powerpoint/2010/main" val="124589850"/>
              </p:ext>
            </p:extLst>
          </p:nvPr>
        </p:nvGraphicFramePr>
        <p:xfrm>
          <a:off x="963386" y="1268017"/>
          <a:ext cx="7298850" cy="3201400"/>
        </p:xfrm>
        <a:graphic>
          <a:graphicData uri="http://schemas.openxmlformats.org/drawingml/2006/table">
            <a:tbl>
              <a:tblPr firstRow="1" firstCol="1" bandRow="1">
                <a:noFill/>
                <a:tableStyleId>{F673FB0F-34DE-4F17-8C3F-E717DED8D719}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ITEM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Printing papers and stationery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278E6"/>
                          </a:solidFill>
                        </a:rPr>
                        <a:t>2000</a:t>
                      </a:r>
                      <a:endParaRPr sz="800">
                        <a:solidFill>
                          <a:srgbClr val="3278E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Flash disk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</a:rPr>
                        <a:t>2000</a:t>
                      </a:r>
                      <a:endParaRPr sz="8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Transportation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3278E6"/>
                          </a:solidFill>
                        </a:rPr>
                        <a:t>3000</a:t>
                      </a:r>
                      <a:endParaRPr sz="800" u="sng">
                        <a:solidFill>
                          <a:srgbClr val="3278E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Data analysis tools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3278E6"/>
                          </a:solidFill>
                        </a:rPr>
                        <a:t>3500</a:t>
                      </a:r>
                      <a:endParaRPr sz="800" dirty="0">
                        <a:solidFill>
                          <a:srgbClr val="3278E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Software licenses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278E6"/>
                          </a:solidFill>
                        </a:rPr>
                        <a:t>2500</a:t>
                      </a:r>
                      <a:endParaRPr sz="800">
                        <a:solidFill>
                          <a:srgbClr val="3278E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Miscellaneous expenses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278E6"/>
                          </a:solidFill>
                        </a:rPr>
                        <a:t>5000</a:t>
                      </a:r>
                      <a:endParaRPr sz="800">
                        <a:solidFill>
                          <a:srgbClr val="3278E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3278E6"/>
                          </a:solidFill>
                        </a:rPr>
                        <a:t>Ksh18,000</a:t>
                      </a:r>
                      <a:endParaRPr sz="800" dirty="0">
                        <a:solidFill>
                          <a:srgbClr val="3278E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>
          <a:xfrm>
            <a:off x="0" y="7"/>
            <a:ext cx="9144000" cy="53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 txBox="1">
            <a:spLocks noGrp="1"/>
          </p:cNvSpPr>
          <p:nvPr>
            <p:ph idx="1"/>
          </p:nvPr>
        </p:nvSpPr>
        <p:spPr>
          <a:xfrm>
            <a:off x="0" y="751126"/>
            <a:ext cx="9144000" cy="4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Ministry of Health. (2019). </a:t>
            </a: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National Immunization Schedule Kenya.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Ministry of Health. (2020). 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Comprehensive Cervical Cancer Control in Kenya National 	Strategic Plan 2020-2024.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Retrieved from </a:t>
            </a: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https://www.health.go.ke/wp-content</a:t>
            </a:r>
            <a:endParaRPr lang="en-US" sz="1600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1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World Health Organization. (2019). 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Human papillomavirus vaccines: WHO position paper, May 2017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– Recommendations. Vaccine, 37(2),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227-229.</a:t>
            </a:r>
          </a:p>
          <a:p>
            <a:pPr marL="457200" lvl="0" indent="-3041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sz="1600" dirty="0"/>
              <a:t>Kenya National Bureau of Statistics. (2019). </a:t>
            </a:r>
            <a:r>
              <a:rPr lang="en-US" sz="1600" i="1" dirty="0"/>
              <a:t>Kenya population and housing census volume IV: Distribution of population by socio-economic characteristics</a:t>
            </a:r>
            <a:r>
              <a:rPr lang="en-US" sz="1100" i="1" dirty="0"/>
              <a:t>.</a:t>
            </a:r>
            <a:endParaRPr lang="en-US" sz="1800" dirty="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1F3A1-4A2E-406D-A942-81377BED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A569-79D2-4ACC-8370-71147FA486F1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947E7-FA5A-4344-8F82-C2FB405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/>
        </p:nvSpPr>
        <p:spPr>
          <a:xfrm>
            <a:off x="0" y="1849350"/>
            <a:ext cx="44388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Let's Vaccinate the World!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One </a:t>
            </a:r>
            <a:r>
              <a:rPr lang="en" sz="2500" dirty="0">
                <a:solidFill>
                  <a:srgbClr val="00FF00"/>
                </a:solidFill>
              </a:rPr>
              <a:t>girl</a:t>
            </a:r>
            <a:r>
              <a:rPr lang="en" sz="2500" dirty="0"/>
              <a:t> at a Time!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One </a:t>
            </a:r>
            <a:r>
              <a:rPr lang="en" sz="2500" dirty="0">
                <a:solidFill>
                  <a:srgbClr val="CC0000"/>
                </a:solidFill>
              </a:rPr>
              <a:t>dose</a:t>
            </a:r>
            <a:r>
              <a:rPr lang="en" sz="2500" dirty="0"/>
              <a:t> at a Time!</a:t>
            </a:r>
            <a:endParaRPr sz="2500" dirty="0"/>
          </a:p>
        </p:txBody>
      </p:sp>
      <p:pic>
        <p:nvPicPr>
          <p:cNvPr id="434" name="Google Shape;4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100" y="4277375"/>
            <a:ext cx="1302900" cy="8661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8"/>
          <p:cNvSpPr txBox="1"/>
          <p:nvPr/>
        </p:nvSpPr>
        <p:spPr>
          <a:xfrm>
            <a:off x="733325" y="4637775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6175"/>
            <a:ext cx="1191718" cy="10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1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Background Information</a:t>
            </a:r>
            <a:r>
              <a:rPr lang="en" sz="1100" b="1" dirty="0"/>
              <a:t> </a:t>
            </a:r>
            <a:endParaRPr sz="1100" dirty="0"/>
          </a:p>
        </p:txBody>
      </p:sp>
      <p:sp>
        <p:nvSpPr>
          <p:cNvPr id="324" name="Google Shape;324;p22"/>
          <p:cNvSpPr txBox="1">
            <a:spLocks noGrp="1"/>
          </p:cNvSpPr>
          <p:nvPr>
            <p:ph idx="1"/>
          </p:nvPr>
        </p:nvSpPr>
        <p:spPr>
          <a:xfrm>
            <a:off x="2870616" y="783924"/>
            <a:ext cx="6273384" cy="435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HPV is of the most common type of STIs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It has over 200 strains.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Some strains of HPV (mostly 16 and 18) cause cervical dysplasia/cancer.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However, cervical cancer is preventable through HPV vaccination.</a:t>
            </a:r>
            <a:endParaRPr sz="18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/>
              <a:t>Vaccines available: bivalent (Cervarix) and quadrivalent (Gardasil) vaccines.</a:t>
            </a:r>
            <a:endParaRPr sz="18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Girls aged 9-14yrs should receive two doses at minimum interval of</a:t>
            </a:r>
            <a:r>
              <a:rPr lang="en" sz="1800" dirty="0"/>
              <a:t>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six months (WHO).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D480D-186A-4E0A-9CAF-C5057790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6A-1CC1-4A38-8ADC-874A2124421C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A6E94-991A-44F9-A229-9B3C95FC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32" name="Picture 8" descr="HPV Vaccine: Who needs it and how it works - Vejthani Hospital">
            <a:extLst>
              <a:ext uri="{FF2B5EF4-FFF2-40B4-BE49-F238E27FC236}">
                <a16:creationId xmlns:a16="http://schemas.microsoft.com/office/drawing/2014/main" id="{C97D3F2F-FF40-42C4-98A9-59D74F7F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3946"/>
            <a:ext cx="2810656" cy="23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0" y="-29983"/>
            <a:ext cx="7886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Statement of the Problem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idx="1"/>
          </p:nvPr>
        </p:nvSpPr>
        <p:spPr>
          <a:xfrm>
            <a:off x="4339652" y="814250"/>
            <a:ext cx="4804348" cy="375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Cervical cancer is the leading cause of cancer deaths in women.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Over 90% of these deaths occur in low-income countries like Kenya (Karanja Chege 2022).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Only 33% received the 1st dose in 2020 and only 16% returned for the 2nd dose in 2022.</a:t>
            </a:r>
            <a:endParaRPr sz="1600" dirty="0"/>
          </a:p>
          <a:p>
            <a:pPr marL="1778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The low uptake it’s due to lack of knowledge and misinformation about immunization.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600" dirty="0"/>
              <a:t>KCRH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there’s lack of data showing the education of mothers of pre-teen girls.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  <a:p>
            <a:pPr marL="177800" lvl="0" indent="-190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600" dirty="0"/>
              <a:t>In 2018, 43 million cases of HPV were registered among teens and early 20s</a:t>
            </a:r>
            <a:endParaRPr sz="1600" dirty="0"/>
          </a:p>
          <a:p>
            <a:pPr marL="177800" lvl="0" indent="-635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D8AFE-56F1-4720-8F05-377728AB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9451-880A-4F06-9A91-0FB675911E37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2BA38-1B30-4EEB-AB8E-90813BB7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2" name="Picture 4" descr="Accelerating HPV Vaccine Uptake: Urgency for Action to Prevent Cancer: Part  4: Increasing Global HPV Vaccination">
            <a:extLst>
              <a:ext uri="{FF2B5EF4-FFF2-40B4-BE49-F238E27FC236}">
                <a16:creationId xmlns:a16="http://schemas.microsoft.com/office/drawing/2014/main" id="{8687476E-8BD6-4616-A8A1-35B198B8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250"/>
            <a:ext cx="4339652" cy="32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75AE43-6B00-4B38-8806-837521102622}"/>
              </a:ext>
            </a:extLst>
          </p:cNvPr>
          <p:cNvSpPr txBox="1"/>
          <p:nvPr/>
        </p:nvSpPr>
        <p:spPr>
          <a:xfrm>
            <a:off x="73077" y="4118264"/>
            <a:ext cx="426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KE" dirty="0"/>
              <a:t>http://www.ncbi.nlm.nih.gov/pubmed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15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b="1">
                <a:latin typeface="Arial"/>
                <a:ea typeface="Arial"/>
                <a:cs typeface="Arial"/>
                <a:sym typeface="Arial"/>
              </a:rPr>
              <a:t>Justification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idx="1"/>
          </p:nvPr>
        </p:nvSpPr>
        <p:spPr>
          <a:xfrm>
            <a:off x="3605135" y="590968"/>
            <a:ext cx="5471106" cy="424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/>
              <a:t>HPV vaccine uptake in Kenya is low</a:t>
            </a:r>
            <a:endParaRPr sz="18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Only 35% </a:t>
            </a:r>
            <a:r>
              <a:rPr lang="en" sz="1800" dirty="0"/>
              <a:t>took first dose and only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10% completed the two-doses in 2019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Mothers of the preteen girls are the best conduit to contact pre-teens about HPV vaccines.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Yet they have inadequate KAP about HPV vaccination.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1800" dirty="0"/>
              <a:t>Globally in 2020, there were an estimated 604 127 cervical cancer cases and 341 831 deaths(WHO).</a:t>
            </a:r>
            <a:endParaRPr sz="1800" dirty="0"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1800" dirty="0"/>
              <a:t>A rise from 570, 000 cases and 311 000 deaths</a:t>
            </a:r>
            <a:endParaRPr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0097C-7A51-4043-A84C-45C3CDF5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62E-4F44-4B9C-9604-924584E9906A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2E7D2-73FB-43E1-AC18-BACA6246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2" descr="Uptake of Two Doses of HPV Vaccines in Nakuru County, Kenya: A Case of  Rongai and Nakuru West Sub-Counties">
            <a:extLst>
              <a:ext uri="{FF2B5EF4-FFF2-40B4-BE49-F238E27FC236}">
                <a16:creationId xmlns:a16="http://schemas.microsoft.com/office/drawing/2014/main" id="{822116CE-0550-4AB7-B857-1A0060B0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9331"/>
            <a:ext cx="3605135" cy="29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9D017-1494-4D03-AA4F-7A59138DE9FF}"/>
              </a:ext>
            </a:extLst>
          </p:cNvPr>
          <p:cNvSpPr txBox="1"/>
          <p:nvPr/>
        </p:nvSpPr>
        <p:spPr>
          <a:xfrm>
            <a:off x="0" y="3970280"/>
            <a:ext cx="353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KE" dirty="0"/>
              <a:t>https://www.scirp.org/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15500" cy="62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dirty="0"/>
          </a:p>
        </p:txBody>
      </p:sp>
      <p:sp>
        <p:nvSpPr>
          <p:cNvPr id="355" name="Google Shape;355;p27"/>
          <p:cNvSpPr txBox="1">
            <a:spLocks noGrp="1"/>
          </p:cNvSpPr>
          <p:nvPr>
            <p:ph idx="1"/>
          </p:nvPr>
        </p:nvSpPr>
        <p:spPr>
          <a:xfrm>
            <a:off x="0" y="629588"/>
            <a:ext cx="8515349" cy="451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  Broad Objective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To assess the knowledge, attitude, and practices of HPV vaccination among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mothers of pre-teen girls attended at KCRH.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Specific Objective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To determine the level of knowledge among mothers of pre-teen age girls about HPV vaccination.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To explore the attitudes of mothers of preteen girls toward HPV vaccination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To describe the current practices of mothers regarding HPV vaccination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dirty="0"/>
              <a:t>N/B Research questions were based on the specific objectives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8AAD3-B453-419C-A067-D781207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3960-4472-4ADF-9C37-C3028A6FA74E}" type="datetime8">
              <a:rPr lang="en-KE" smtClean="0"/>
              <a:t>16/11/2023 15:09</a:t>
            </a:fld>
            <a:endParaRPr lang="en-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33B1-6AEF-4F66-8A8A-D1B5DCBC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96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Conceptual framework</a:t>
            </a:r>
            <a:endParaRPr lang="en-K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619A-F9B5-4523-99F6-6AF104A0A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9528"/>
            <a:ext cx="9143999" cy="3920690"/>
          </a:xfrm>
        </p:spPr>
        <p:txBody>
          <a:bodyPr>
            <a:norm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355-C83A-44D5-8BDD-6A7CEC5A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983-144C-4FFC-9AC6-08FA2909687D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CACE5-E7FA-444C-8E3A-EBBDEE62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E388165B-3273-4171-9E95-5D2640D8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332854"/>
            <a:ext cx="1456841" cy="4663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Knowledge</a:t>
            </a:r>
            <a:endParaRPr lang="en-KE" sz="10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FF419F4E-E980-403E-BB29-81C798E3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15788"/>
            <a:ext cx="1465128" cy="656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Attitude</a:t>
            </a:r>
            <a:endParaRPr lang="en-KE" sz="18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609B845F-7DF1-4AEE-8536-A13CA7C5D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824" y="1808674"/>
            <a:ext cx="1962150" cy="1527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Maternal age and education</a:t>
            </a:r>
            <a:endParaRPr lang="en-K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Maternal religion </a:t>
            </a:r>
            <a:endParaRPr lang="en-K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Marital status</a:t>
            </a:r>
            <a:endParaRPr lang="en-K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729FA120-AE95-49CD-8DCF-0B2B06B4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875" y="2141038"/>
            <a:ext cx="2139065" cy="842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Practices (HPV uptake)</a:t>
            </a:r>
            <a:endParaRPr lang="en-KE" sz="10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3ACDC61-555F-4EC3-97CD-A35D0A289766}"/>
              </a:ext>
            </a:extLst>
          </p:cNvPr>
          <p:cNvCxnSpPr>
            <a:cxnSpLocks/>
          </p:cNvCxnSpPr>
          <p:nvPr/>
        </p:nvCxnSpPr>
        <p:spPr>
          <a:xfrm>
            <a:off x="1387419" y="1723240"/>
            <a:ext cx="847405" cy="41779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482B69B-18EE-40D5-8B12-B5D5451F573E}"/>
              </a:ext>
            </a:extLst>
          </p:cNvPr>
          <p:cNvCxnSpPr>
            <a:cxnSpLocks/>
          </p:cNvCxnSpPr>
          <p:nvPr/>
        </p:nvCxnSpPr>
        <p:spPr>
          <a:xfrm flipV="1">
            <a:off x="1441852" y="2973952"/>
            <a:ext cx="792971" cy="43778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B549097-F1CE-4C49-9FD6-9FD9F567E541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4196974" y="2562231"/>
            <a:ext cx="1327901" cy="103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81015E51-24EE-483F-8F69-324DADBE099E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456840" y="1566028"/>
            <a:ext cx="348711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E212719-C385-45D0-9E40-C70C115E31B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465128" y="3610867"/>
            <a:ext cx="3619391" cy="32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9A315B11-A7DB-4DF8-8AA3-1AF1B904BA08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715559" y="1752915"/>
            <a:ext cx="954682" cy="663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65CDCD-1A6B-43EB-BE71-DD516A20B9ED}"/>
              </a:ext>
            </a:extLst>
          </p:cNvPr>
          <p:cNvSpPr txBox="1"/>
          <p:nvPr/>
        </p:nvSpPr>
        <p:spPr>
          <a:xfrm>
            <a:off x="-58001" y="799572"/>
            <a:ext cx="237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Independent variables</a:t>
            </a:r>
            <a:endParaRPr lang="en-K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CC4D9AF-BF4D-4F9C-B4EC-4C111AA5CD42}"/>
              </a:ext>
            </a:extLst>
          </p:cNvPr>
          <p:cNvSpPr txBox="1"/>
          <p:nvPr/>
        </p:nvSpPr>
        <p:spPr>
          <a:xfrm flipH="1">
            <a:off x="2335203" y="824398"/>
            <a:ext cx="232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Intervening variables</a:t>
            </a:r>
            <a:endParaRPr lang="en-K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602814-36DD-40C4-BFEE-CE4B0022703D}"/>
              </a:ext>
            </a:extLst>
          </p:cNvPr>
          <p:cNvSpPr txBox="1"/>
          <p:nvPr/>
        </p:nvSpPr>
        <p:spPr>
          <a:xfrm flipH="1">
            <a:off x="5400413" y="829723"/>
            <a:ext cx="226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Dependent variable</a:t>
            </a:r>
            <a:endParaRPr lang="en-KE" sz="1600" dirty="0"/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5CCF075-B224-452D-AB80-60923CB831F4}"/>
              </a:ext>
            </a:extLst>
          </p:cNvPr>
          <p:cNvCxnSpPr>
            <a:endCxn id="49" idx="1"/>
          </p:cNvCxnSpPr>
          <p:nvPr/>
        </p:nvCxnSpPr>
        <p:spPr>
          <a:xfrm rot="5400000" flipH="1" flipV="1">
            <a:off x="4744489" y="2846943"/>
            <a:ext cx="1065097" cy="495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0" y="-96100"/>
            <a:ext cx="85152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Materials and Methods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 txBox="1">
            <a:spLocks noGrp="1"/>
          </p:cNvSpPr>
          <p:nvPr>
            <p:ph idx="1"/>
          </p:nvPr>
        </p:nvSpPr>
        <p:spPr>
          <a:xfrm>
            <a:off x="492075" y="617000"/>
            <a:ext cx="78867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Study site: </a:t>
            </a:r>
            <a:r>
              <a:rPr lang="en" sz="1600" dirty="0"/>
              <a:t>Kitale County Referral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Hospital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Study Design: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Cross sectional study.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Study population: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Mothers of pre teen girls attending </a:t>
            </a:r>
            <a:r>
              <a:rPr lang="en" sz="1600" dirty="0"/>
              <a:t>KCRH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Inclusion :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Mothers who will consent to participate in this research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Exclusion 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Mothers who will not take part in this research or fails to consent to it.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indent="-190500">
              <a:buSzPts val="2000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Sample size calculation: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Yamane’s formula (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n=N/(1+N(e)</a:t>
            </a:r>
            <a:r>
              <a:rPr lang="pt-BR" sz="1600" baseline="300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)= 150 mothers</a:t>
            </a:r>
          </a:p>
          <a:p>
            <a:pPr marL="177800" indent="-190500">
              <a:buSzPts val="2000"/>
            </a:pPr>
            <a:endParaRPr lang="pt-BR"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Sampling method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: Simple random </a:t>
            </a:r>
            <a:r>
              <a:rPr lang="en" sz="1600" dirty="0"/>
              <a:t>s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ampling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8049D-7EFD-4FD4-A1FB-BFE12F7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F12-66F7-45FA-8818-76845ED0FC22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885A3-BA97-49BB-8B3D-916AF2EA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0" y="-3"/>
            <a:ext cx="7886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b="1">
                <a:latin typeface="Arial"/>
                <a:ea typeface="Arial"/>
                <a:cs typeface="Arial"/>
                <a:sym typeface="Arial"/>
              </a:rPr>
              <a:t>Data Collection and Analysis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1">
            <a:spLocks noGrp="1"/>
          </p:cNvSpPr>
          <p:nvPr>
            <p:ph idx="1"/>
          </p:nvPr>
        </p:nvSpPr>
        <p:spPr>
          <a:xfrm>
            <a:off x="0" y="693000"/>
            <a:ext cx="7886700" cy="4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" sz="1600" b="1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Project was approved by JKUAT Ethics and Research committee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600" dirty="0"/>
          </a:p>
          <a:p>
            <a:pPr marL="4635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Informed consent was also sought</a:t>
            </a:r>
          </a:p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" sz="1600" b="1" dirty="0"/>
          </a:p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" sz="1600" b="1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Collection tool 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Self-admistered questionnaires/ Excel worksheet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Data management 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The data collected was securely kept: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35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ard and soft copies in password encrypted electronic devices.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Data analysis: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SPSS software 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960D5-626D-407D-ABF2-97FCF225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0F88-E880-4CF8-B2A9-6A0AF6AFDAF9}" type="datetime8">
              <a:rPr lang="en-KE" smtClean="0"/>
              <a:t>16/11/2023 15:09</a:t>
            </a:fld>
            <a:endParaRPr lang="en-K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E8D32-D13F-48FD-9C27-B10B538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2046</Words>
  <Application>Microsoft Office PowerPoint</Application>
  <PresentationFormat>On-screen Show (16:9)</PresentationFormat>
  <Paragraphs>435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Wingdings</vt:lpstr>
      <vt:lpstr>Arial</vt:lpstr>
      <vt:lpstr>Times New Roman</vt:lpstr>
      <vt:lpstr>Calibri Light</vt:lpstr>
      <vt:lpstr>Roboto</vt:lpstr>
      <vt:lpstr>Calibri</vt:lpstr>
      <vt:lpstr>Office Theme</vt:lpstr>
      <vt:lpstr>Knowledge, Attitude, and Practices of HPV   Vaccination among Mothers of Preteen Age Girls   Attended to at Thika Level 5 Hospital</vt:lpstr>
      <vt:lpstr>PowerPoint Presentation</vt:lpstr>
      <vt:lpstr>Background Information </vt:lpstr>
      <vt:lpstr>Statement of the Problem</vt:lpstr>
      <vt:lpstr>Justification</vt:lpstr>
      <vt:lpstr>Objectives</vt:lpstr>
      <vt:lpstr>Conceptual framework</vt:lpstr>
      <vt:lpstr>Materials and Methods</vt:lpstr>
      <vt:lpstr>Data Collection and Analysis</vt:lpstr>
      <vt:lpstr>Results: Demographics</vt:lpstr>
      <vt:lpstr>Results: Knowledge</vt:lpstr>
      <vt:lpstr>Results: Knowledge</vt:lpstr>
      <vt:lpstr>Results: Attitude</vt:lpstr>
      <vt:lpstr>Results: Attitude</vt:lpstr>
      <vt:lpstr>Results: Practice</vt:lpstr>
      <vt:lpstr>Results: Practices</vt:lpstr>
      <vt:lpstr>Results: Correlation</vt:lpstr>
      <vt:lpstr>Results: Correlation</vt:lpstr>
      <vt:lpstr>Results: Correlation</vt:lpstr>
      <vt:lpstr>Discussion</vt:lpstr>
      <vt:lpstr>Knowledge </vt:lpstr>
      <vt:lpstr>PowerPoint Presentation</vt:lpstr>
      <vt:lpstr>Practices </vt:lpstr>
      <vt:lpstr>Conclusion</vt:lpstr>
      <vt:lpstr>Recommendations</vt:lpstr>
      <vt:lpstr>PowerPoint Presentation</vt:lpstr>
      <vt:lpstr>Budget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Knowledge, Attitude, and Practices of HPV   Vaccination among Mothers of Preteen Age Girls   Attended to at Thika Level 5 Hospital</dc:title>
  <dc:creator>PATRICK KISIO</dc:creator>
  <cp:lastModifiedBy>PATRICK KISIO</cp:lastModifiedBy>
  <cp:revision>56</cp:revision>
  <dcterms:modified xsi:type="dcterms:W3CDTF">2023-11-16T21:47:22Z</dcterms:modified>
</cp:coreProperties>
</file>