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61"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8" d="100"/>
          <a:sy n="118" d="100"/>
        </p:scale>
        <p:origin x="3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7C06C3-BB86-4A6F-B0E6-8C0B4B3C74DC}" type="datetimeFigureOut">
              <a:rPr lang="en-US" smtClean="0">
                <a:solidFill>
                  <a:prstClr val="black">
                    <a:tint val="75000"/>
                  </a:prstClr>
                </a:solidFill>
              </a:rPr>
              <a:pPr/>
              <a:t>1/21/2017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5987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C06C3-BB86-4A6F-B0E6-8C0B4B3C74DC}" type="datetimeFigureOut">
              <a:rPr lang="en-US" smtClean="0">
                <a:solidFill>
                  <a:prstClr val="black">
                    <a:tint val="75000"/>
                  </a:prstClr>
                </a:solidFill>
              </a:rPr>
              <a:pPr/>
              <a:t>1/21/2017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980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C06C3-BB86-4A6F-B0E6-8C0B4B3C74DC}" type="datetimeFigureOut">
              <a:rPr lang="en-US" smtClean="0">
                <a:solidFill>
                  <a:prstClr val="black">
                    <a:tint val="75000"/>
                  </a:prstClr>
                </a:solidFill>
              </a:rPr>
              <a:pPr/>
              <a:t>1/21/2017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3805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C06C3-BB86-4A6F-B0E6-8C0B4B3C74DC}" type="datetimeFigureOut">
              <a:rPr lang="en-US" smtClean="0">
                <a:solidFill>
                  <a:prstClr val="black">
                    <a:tint val="75000"/>
                  </a:prstClr>
                </a:solidFill>
              </a:rPr>
              <a:pPr/>
              <a:t>1/21/2017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6416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7C06C3-BB86-4A6F-B0E6-8C0B4B3C74DC}" type="datetimeFigureOut">
              <a:rPr lang="en-US" smtClean="0">
                <a:solidFill>
                  <a:prstClr val="black">
                    <a:tint val="75000"/>
                  </a:prstClr>
                </a:solidFill>
              </a:rPr>
              <a:pPr/>
              <a:t>1/21/2017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751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7C06C3-BB86-4A6F-B0E6-8C0B4B3C74DC}" type="datetimeFigureOut">
              <a:rPr lang="en-US" smtClean="0">
                <a:solidFill>
                  <a:prstClr val="black">
                    <a:tint val="75000"/>
                  </a:prstClr>
                </a:solidFill>
              </a:rPr>
              <a:pPr/>
              <a:t>1/21/2017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2972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7C06C3-BB86-4A6F-B0E6-8C0B4B3C74DC}" type="datetimeFigureOut">
              <a:rPr lang="en-US" smtClean="0">
                <a:solidFill>
                  <a:prstClr val="black">
                    <a:tint val="75000"/>
                  </a:prstClr>
                </a:solidFill>
              </a:rPr>
              <a:pPr/>
              <a:t>1/21/2017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4523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7C06C3-BB86-4A6F-B0E6-8C0B4B3C74DC}" type="datetimeFigureOut">
              <a:rPr lang="en-US" smtClean="0">
                <a:solidFill>
                  <a:prstClr val="black">
                    <a:tint val="75000"/>
                  </a:prstClr>
                </a:solidFill>
              </a:rPr>
              <a:pPr/>
              <a:t>1/21/2017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866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C06C3-BB86-4A6F-B0E6-8C0B4B3C74DC}" type="datetimeFigureOut">
              <a:rPr lang="en-US" smtClean="0">
                <a:solidFill>
                  <a:prstClr val="black">
                    <a:tint val="75000"/>
                  </a:prstClr>
                </a:solidFill>
              </a:rPr>
              <a:pPr/>
              <a:t>1/21/2017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832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C06C3-BB86-4A6F-B0E6-8C0B4B3C74DC}" type="datetimeFigureOut">
              <a:rPr lang="en-US" smtClean="0">
                <a:solidFill>
                  <a:prstClr val="black">
                    <a:tint val="75000"/>
                  </a:prstClr>
                </a:solidFill>
              </a:rPr>
              <a:pPr/>
              <a:t>1/21/2017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296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C06C3-BB86-4A6F-B0E6-8C0B4B3C74DC}" type="datetimeFigureOut">
              <a:rPr lang="en-US" smtClean="0">
                <a:solidFill>
                  <a:prstClr val="black">
                    <a:tint val="75000"/>
                  </a:prstClr>
                </a:solidFill>
              </a:rPr>
              <a:pPr/>
              <a:t>1/21/2017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1579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7C06C3-BB86-4A6F-B0E6-8C0B4B3C74DC}" type="datetimeFigureOut">
              <a:rPr lang="en-US" smtClean="0">
                <a:solidFill>
                  <a:prstClr val="black">
                    <a:tint val="75000"/>
                  </a:prstClr>
                </a:solidFill>
              </a:rPr>
              <a:pPr/>
              <a:t>1/21/2017</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3C1D1-5B77-4D07-9319-FBEA4EBD21D2}" type="slidenum">
              <a:rPr lang="en-US" smtClean="0">
                <a:solidFill>
                  <a:prstClr val="black">
                    <a:tint val="75000"/>
                  </a:prstClr>
                </a:solidFill>
              </a:rPr>
              <a:pPr/>
              <a:t>‹#›</a:t>
            </a:fld>
            <a:endParaRPr lang="en-US">
              <a:solidFill>
                <a:prstClr val="black">
                  <a:tint val="75000"/>
                </a:prstClr>
              </a:solidFill>
            </a:endParaRPr>
          </a:p>
        </p:txBody>
      </p:sp>
      <p:sp>
        <p:nvSpPr>
          <p:cNvPr id="13" name="Rectangle 12"/>
          <p:cNvSpPr/>
          <p:nvPr userDrawn="1"/>
        </p:nvSpPr>
        <p:spPr>
          <a:xfrm>
            <a:off x="0" y="6324600"/>
            <a:ext cx="12192000" cy="533400"/>
          </a:xfrm>
          <a:prstGeom prst="rect">
            <a:avLst/>
          </a:prstGeom>
          <a:gradFill>
            <a:gsLst>
              <a:gs pos="0">
                <a:srgbClr val="E5E5E5"/>
              </a:gs>
              <a:gs pos="0">
                <a:schemeClr val="accent1">
                  <a:tint val="44500"/>
                  <a:satMod val="160000"/>
                </a:schemeClr>
              </a:gs>
              <a:gs pos="71000">
                <a:schemeClr val="bg1"/>
              </a:gs>
              <a:gs pos="43000">
                <a:srgbClr val="E5E5E5"/>
              </a:gs>
              <a:gs pos="0">
                <a:srgbClr val="E5E5E5"/>
              </a:gs>
            </a:gsLst>
            <a:lin ang="215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4" name="Picture 1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273477" y="6487683"/>
            <a:ext cx="1794698" cy="233792"/>
          </a:xfrm>
          <a:prstGeom prst="rect">
            <a:avLst/>
          </a:prstGeom>
        </p:spPr>
      </p:pic>
      <p:sp>
        <p:nvSpPr>
          <p:cNvPr id="15" name="Rectangle 5"/>
          <p:cNvSpPr>
            <a:spLocks noChangeArrowheads="1"/>
          </p:cNvSpPr>
          <p:nvPr userDrawn="1"/>
        </p:nvSpPr>
        <p:spPr bwMode="auto">
          <a:xfrm>
            <a:off x="-228600" y="6358156"/>
            <a:ext cx="5147563"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1" fontAlgn="base">
              <a:spcBef>
                <a:spcPct val="0"/>
              </a:spcBef>
              <a:spcAft>
                <a:spcPct val="0"/>
              </a:spcAft>
            </a:pPr>
            <a:r>
              <a:rPr lang="en-US" sz="800" dirty="0" smtClean="0">
                <a:solidFill>
                  <a:srgbClr val="666666"/>
                </a:solidFill>
                <a:latin typeface="Arial" pitchFamily="34" charset="0"/>
                <a:ea typeface="Calibri" pitchFamily="34" charset="0"/>
                <a:cs typeface="Arial" pitchFamily="34" charset="0"/>
              </a:rPr>
              <a:t>All material herein © 2005 – 2016 Agoda group of companies. All Rights Reserved.</a:t>
            </a:r>
          </a:p>
          <a:p>
            <a:pPr lvl="1" fontAlgn="base">
              <a:spcBef>
                <a:spcPct val="0"/>
              </a:spcBef>
              <a:spcAft>
                <a:spcPct val="0"/>
              </a:spcAft>
            </a:pPr>
            <a:r>
              <a:rPr lang="en-US" sz="800" dirty="0" smtClean="0">
                <a:solidFill>
                  <a:srgbClr val="666666"/>
                </a:solidFill>
                <a:latin typeface="Arial" pitchFamily="34" charset="0"/>
                <a:ea typeface="Calibri" pitchFamily="34" charset="0"/>
                <a:cs typeface="Arial" pitchFamily="34" charset="0"/>
              </a:rPr>
              <a:t>AGODA® is a registered trademark of AGIP LLC, used under license by Agoda Company Pte. Ltd.</a:t>
            </a:r>
          </a:p>
          <a:p>
            <a:pPr lvl="1" fontAlgn="base">
              <a:spcBef>
                <a:spcPct val="0"/>
              </a:spcBef>
              <a:spcAft>
                <a:spcPct val="0"/>
              </a:spcAft>
            </a:pPr>
            <a:r>
              <a:rPr lang="en-US" sz="800" dirty="0" smtClean="0">
                <a:solidFill>
                  <a:srgbClr val="666666"/>
                </a:solidFill>
                <a:latin typeface="Arial" pitchFamily="34" charset="0"/>
                <a:ea typeface="Calibri" pitchFamily="34" charset="0"/>
                <a:cs typeface="Arial" pitchFamily="34" charset="0"/>
              </a:rPr>
              <a:t>Agoda is part of priceline.com (NASDAQ:PCLN)</a:t>
            </a:r>
          </a:p>
        </p:txBody>
      </p:sp>
    </p:spTree>
    <p:extLst>
      <p:ext uri="{BB962C8B-B14F-4D97-AF65-F5344CB8AC3E}">
        <p14:creationId xmlns:p14="http://schemas.microsoft.com/office/powerpoint/2010/main" val="15458650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scrumalliance.org/community/articles/2016/february/story-points-explained-the-what-why-and-ho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linkedin.com/in/joel-dickson-hs" TargetMode="External"/><Relationship Id="rId7" Type="http://schemas.openxmlformats.org/officeDocument/2006/relationships/image" Target="../media/image9.png"/><Relationship Id="rId2" Type="http://schemas.openxmlformats.org/officeDocument/2006/relationships/hyperlink" Target="https://beerandserversdontmix.com/" TargetMode="Externa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github.com/dicko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Rounded MT Bold" panose="020F0704030504030204" pitchFamily="34" charset="0"/>
              </a:rPr>
              <a:t>Scrum and Forecasting</a:t>
            </a:r>
            <a:endParaRPr lang="en-US" dirty="0">
              <a:latin typeface="Arial Rounded MT Bold" panose="020F0704030504030204" pitchFamily="34" charset="0"/>
            </a:endParaRPr>
          </a:p>
        </p:txBody>
      </p:sp>
      <p:sp>
        <p:nvSpPr>
          <p:cNvPr id="3" name="Subtitle 2"/>
          <p:cNvSpPr>
            <a:spLocks noGrp="1"/>
          </p:cNvSpPr>
          <p:nvPr>
            <p:ph type="subTitle" idx="1"/>
          </p:nvPr>
        </p:nvSpPr>
        <p:spPr/>
        <p:txBody>
          <a:bodyPr/>
          <a:lstStyle/>
          <a:p>
            <a:r>
              <a:rPr lang="en-US" dirty="0" smtClean="0">
                <a:solidFill>
                  <a:schemeClr val="accent6">
                    <a:lumMod val="60000"/>
                    <a:lumOff val="40000"/>
                  </a:schemeClr>
                </a:solidFill>
                <a:latin typeface="Arial Rounded MT Bold" panose="020F0704030504030204" pitchFamily="34" charset="0"/>
              </a:rPr>
              <a:t>Joel </a:t>
            </a:r>
            <a:r>
              <a:rPr lang="en-US" dirty="0" smtClean="0">
                <a:solidFill>
                  <a:schemeClr val="accent6">
                    <a:lumMod val="60000"/>
                    <a:lumOff val="40000"/>
                  </a:schemeClr>
                </a:solidFill>
                <a:latin typeface="Arial Rounded MT Bold" panose="020F0704030504030204" pitchFamily="34" charset="0"/>
              </a:rPr>
              <a:t>Dickson and Supaket </a:t>
            </a:r>
            <a:r>
              <a:rPr lang="en-US" dirty="0" err="1" smtClean="0">
                <a:solidFill>
                  <a:schemeClr val="accent6">
                    <a:lumMod val="60000"/>
                    <a:lumOff val="40000"/>
                  </a:schemeClr>
                </a:solidFill>
                <a:latin typeface="Arial Rounded MT Bold" panose="020F0704030504030204" pitchFamily="34" charset="0"/>
              </a:rPr>
              <a:t>wongkampoo</a:t>
            </a:r>
            <a:endParaRPr lang="en-US" dirty="0">
              <a:solidFill>
                <a:schemeClr val="accent6">
                  <a:lumMod val="60000"/>
                  <a:lumOff val="40000"/>
                </a:schemeClr>
              </a:solidFill>
              <a:latin typeface="Arial Rounded MT Bold" panose="020F0704030504030204" pitchFamily="34" charset="0"/>
            </a:endParaRPr>
          </a:p>
          <a:p>
            <a:r>
              <a:rPr lang="en-US" dirty="0">
                <a:solidFill>
                  <a:schemeClr val="accent6">
                    <a:lumMod val="60000"/>
                    <a:lumOff val="40000"/>
                  </a:schemeClr>
                </a:solidFill>
                <a:latin typeface="Arial Rounded MT Bold" panose="020F0704030504030204" pitchFamily="34" charset="0"/>
              </a:rPr>
              <a:t>Development Manager at Agoda</a:t>
            </a:r>
          </a:p>
          <a:p>
            <a:r>
              <a:rPr lang="en-US" dirty="0" err="1">
                <a:solidFill>
                  <a:schemeClr val="accent6">
                    <a:lumMod val="60000"/>
                    <a:lumOff val="40000"/>
                  </a:schemeClr>
                </a:solidFill>
                <a:latin typeface="Arial Rounded MT Bold" panose="020F0704030504030204" pitchFamily="34" charset="0"/>
              </a:rPr>
              <a:t>NUnit</a:t>
            </a:r>
            <a:r>
              <a:rPr lang="en-US" dirty="0">
                <a:solidFill>
                  <a:schemeClr val="accent6">
                    <a:lumMod val="60000"/>
                    <a:lumOff val="40000"/>
                  </a:schemeClr>
                </a:solidFill>
                <a:latin typeface="Arial Rounded MT Bold" panose="020F0704030504030204" pitchFamily="34" charset="0"/>
              </a:rPr>
              <a:t> Core Team Member</a:t>
            </a:r>
          </a:p>
          <a:p>
            <a:endParaRPr lang="en-US" dirty="0">
              <a:latin typeface="Arial Rounded MT Bold" panose="020F0704030504030204" pitchFamily="34" charset="0"/>
            </a:endParaRPr>
          </a:p>
        </p:txBody>
      </p:sp>
      <p:pic>
        <p:nvPicPr>
          <p:cNvPr id="4" name="Picture 3" descr="\\bk-agfil-1001\PD\Design\Share\Agoda logo\AGODA LOGO\Logo-top-agoda-co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1" y="1143125"/>
            <a:ext cx="2743198" cy="117303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42618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Point Estimation</a:t>
            </a:r>
            <a:endParaRPr lang="en-US" dirty="0"/>
          </a:p>
        </p:txBody>
      </p:sp>
      <p:sp>
        <p:nvSpPr>
          <p:cNvPr id="3" name="Content Placeholder 2"/>
          <p:cNvSpPr>
            <a:spLocks noGrp="1"/>
          </p:cNvSpPr>
          <p:nvPr>
            <p:ph idx="1"/>
          </p:nvPr>
        </p:nvSpPr>
        <p:spPr>
          <a:xfrm>
            <a:off x="838200" y="1825625"/>
            <a:ext cx="9367982" cy="4351338"/>
          </a:xfrm>
        </p:spPr>
        <p:txBody>
          <a:bodyPr>
            <a:normAutofit fontScale="92500" lnSpcReduction="20000"/>
          </a:bodyPr>
          <a:lstStyle/>
          <a:p>
            <a:r>
              <a:rPr lang="en-US" dirty="0" smtClean="0"/>
              <a:t>Do you trust developers to give you accurate estimates?</a:t>
            </a:r>
          </a:p>
          <a:p>
            <a:r>
              <a:rPr lang="en-US" dirty="0" smtClean="0"/>
              <a:t>I Don’t… So I stopped asking them for time estimates, I ask them for T-Shirt sizes instead</a:t>
            </a:r>
          </a:p>
          <a:p>
            <a:r>
              <a:rPr lang="en-US" dirty="0" smtClean="0"/>
              <a:t>On Story points</a:t>
            </a:r>
            <a:r>
              <a:rPr lang="en-US" dirty="0" smtClean="0"/>
              <a:t> - </a:t>
            </a:r>
            <a:r>
              <a:rPr lang="en-US" b="1" dirty="0" smtClean="0"/>
              <a:t>Pedro </a:t>
            </a:r>
            <a:r>
              <a:rPr lang="en-US" b="1" dirty="0"/>
              <a:t>Gustavo </a:t>
            </a:r>
            <a:r>
              <a:rPr lang="en-US" b="1" dirty="0" smtClean="0"/>
              <a:t>Torres </a:t>
            </a:r>
            <a:r>
              <a:rPr lang="en-US" dirty="0" smtClean="0"/>
              <a:t>of </a:t>
            </a:r>
            <a:r>
              <a:rPr lang="en-US" dirty="0" err="1" smtClean="0"/>
              <a:t>Sonae</a:t>
            </a:r>
            <a:r>
              <a:rPr lang="en-US" dirty="0" smtClean="0"/>
              <a:t> </a:t>
            </a:r>
          </a:p>
          <a:p>
            <a:pPr lvl="1"/>
            <a:r>
              <a:rPr lang="en-US" dirty="0" smtClean="0"/>
              <a:t>Accuracy </a:t>
            </a:r>
            <a:r>
              <a:rPr lang="en-US" dirty="0"/>
              <a:t>and precision are not the same thing. Precision is a lot more expensive. Precision is always desired, but accuracy creates more value. However, story points provide sufficient accuracy when working in nondeterministic systems.</a:t>
            </a:r>
          </a:p>
          <a:p>
            <a:pPr lvl="1"/>
            <a:r>
              <a:rPr lang="en-US" dirty="0"/>
              <a:t>Time has no direct relationship to progress, but the rate of effort resolution will forecast completion.</a:t>
            </a:r>
          </a:p>
          <a:p>
            <a:pPr lvl="1"/>
            <a:r>
              <a:rPr lang="en-US" dirty="0"/>
              <a:t>Velocity stabilizes story point estimates, so you get more predictability, which is the ultimate goal of creating estimates</a:t>
            </a:r>
            <a:r>
              <a:rPr lang="en-US" dirty="0" smtClean="0"/>
              <a:t>.</a:t>
            </a:r>
          </a:p>
          <a:p>
            <a:pPr lvl="1"/>
            <a:r>
              <a:rPr lang="en-US" dirty="0">
                <a:hlinkClick r:id="rId2"/>
              </a:rPr>
              <a:t>https://www.scrumalliance.org/community/articles/2016/february/story-points-explained-the-what-why-and-how</a:t>
            </a:r>
            <a:r>
              <a:rPr lang="en-US" dirty="0"/>
              <a:t> </a:t>
            </a:r>
          </a:p>
          <a:p>
            <a:pPr lvl="1"/>
            <a:endParaRPr lang="en-US" dirty="0"/>
          </a:p>
          <a:p>
            <a:endParaRPr lang="en-US" dirty="0"/>
          </a:p>
        </p:txBody>
      </p:sp>
    </p:spTree>
    <p:extLst>
      <p:ext uri="{BB962C8B-B14F-4D97-AF65-F5344CB8AC3E}">
        <p14:creationId xmlns:p14="http://schemas.microsoft.com/office/powerpoint/2010/main" val="175149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Poker</a:t>
            </a:r>
            <a:endParaRPr lang="en-US" dirty="0"/>
          </a:p>
        </p:txBody>
      </p:sp>
      <p:sp>
        <p:nvSpPr>
          <p:cNvPr id="3" name="Content Placeholder 2"/>
          <p:cNvSpPr>
            <a:spLocks noGrp="1"/>
          </p:cNvSpPr>
          <p:nvPr>
            <p:ph idx="1"/>
          </p:nvPr>
        </p:nvSpPr>
        <p:spPr>
          <a:xfrm>
            <a:off x="838200" y="1825625"/>
            <a:ext cx="10455876" cy="3611348"/>
          </a:xfrm>
        </p:spPr>
        <p:txBody>
          <a:bodyPr/>
          <a:lstStyle/>
          <a:p>
            <a:r>
              <a:rPr lang="en-US" dirty="0" smtClean="0"/>
              <a:t>Its Fun</a:t>
            </a:r>
          </a:p>
          <a:p>
            <a:r>
              <a:rPr lang="en-US" dirty="0" smtClean="0"/>
              <a:t>People laugh</a:t>
            </a:r>
          </a:p>
          <a:p>
            <a:r>
              <a:rPr lang="en-US" dirty="0" smtClean="0"/>
              <a:t>It makes Estimation less serious, and developers hate estimations because it causes them stress </a:t>
            </a:r>
          </a:p>
          <a:p>
            <a:r>
              <a:rPr lang="en-US" dirty="0" smtClean="0"/>
              <a:t>Use of a </a:t>
            </a:r>
            <a:r>
              <a:rPr lang="en-US" dirty="0" smtClean="0"/>
              <a:t>Fibonacci </a:t>
            </a:r>
            <a:r>
              <a:rPr lang="en-US" dirty="0" smtClean="0"/>
              <a:t>sequence </a:t>
            </a:r>
          </a:p>
          <a:p>
            <a:pPr lvl="1"/>
            <a:r>
              <a:rPr lang="en-US" dirty="0" smtClean="0"/>
              <a:t>Correlates T-Shirt Size to Points</a:t>
            </a:r>
            <a:endParaRPr lang="en-US" dirty="0"/>
          </a:p>
        </p:txBody>
      </p:sp>
      <p:pic>
        <p:nvPicPr>
          <p:cNvPr id="4" name="Picture 3"/>
          <p:cNvPicPr>
            <a:picLocks noChangeAspect="1"/>
          </p:cNvPicPr>
          <p:nvPr/>
        </p:nvPicPr>
        <p:blipFill>
          <a:blip r:embed="rId2"/>
          <a:stretch>
            <a:fillRect/>
          </a:stretch>
        </p:blipFill>
        <p:spPr>
          <a:xfrm>
            <a:off x="6614984" y="3361450"/>
            <a:ext cx="5343782" cy="2939080"/>
          </a:xfrm>
          <a:prstGeom prst="rect">
            <a:avLst/>
          </a:prstGeom>
        </p:spPr>
      </p:pic>
    </p:spTree>
    <p:extLst>
      <p:ext uri="{BB962C8B-B14F-4D97-AF65-F5344CB8AC3E}">
        <p14:creationId xmlns:p14="http://schemas.microsoft.com/office/powerpoint/2010/main" val="50992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Values</a:t>
            </a:r>
            <a:endParaRPr lang="en-US" dirty="0"/>
          </a:p>
        </p:txBody>
      </p:sp>
      <p:sp>
        <p:nvSpPr>
          <p:cNvPr id="3" name="Content Placeholder 2"/>
          <p:cNvSpPr>
            <a:spLocks noGrp="1"/>
          </p:cNvSpPr>
          <p:nvPr>
            <p:ph idx="1"/>
          </p:nvPr>
        </p:nvSpPr>
        <p:spPr>
          <a:xfrm>
            <a:off x="4807376" y="1690688"/>
            <a:ext cx="6979276" cy="4351338"/>
          </a:xfrm>
        </p:spPr>
        <p:txBody>
          <a:bodyPr>
            <a:normAutofit lnSpcReduction="10000"/>
          </a:bodyPr>
          <a:lstStyle/>
          <a:p>
            <a:r>
              <a:rPr lang="en-US" dirty="0" smtClean="0"/>
              <a:t>Maybe I can't </a:t>
            </a:r>
            <a:r>
              <a:rPr lang="en-US" dirty="0"/>
              <a:t>tell how long it will take me to make a trip from </a:t>
            </a:r>
            <a:r>
              <a:rPr lang="en-US" dirty="0" smtClean="0"/>
              <a:t>Bangkok </a:t>
            </a:r>
            <a:r>
              <a:rPr lang="en-US" dirty="0"/>
              <a:t>to </a:t>
            </a:r>
            <a:r>
              <a:rPr lang="en-US" dirty="0" smtClean="0"/>
              <a:t>Chon </a:t>
            </a:r>
            <a:r>
              <a:rPr lang="en-US" dirty="0" err="1" smtClean="0"/>
              <a:t>Buri</a:t>
            </a:r>
            <a:r>
              <a:rPr lang="en-US" dirty="0" smtClean="0"/>
              <a:t>, </a:t>
            </a:r>
            <a:r>
              <a:rPr lang="en-US" dirty="0" err="1" smtClean="0"/>
              <a:t>Kanchanburi</a:t>
            </a:r>
            <a:r>
              <a:rPr lang="en-US" dirty="0" smtClean="0"/>
              <a:t>, or Hua </a:t>
            </a:r>
            <a:r>
              <a:rPr lang="en-US" dirty="0" err="1" smtClean="0"/>
              <a:t>Hin</a:t>
            </a:r>
            <a:r>
              <a:rPr lang="en-US" dirty="0" smtClean="0"/>
              <a:t>. </a:t>
            </a:r>
            <a:r>
              <a:rPr lang="en-US" dirty="0"/>
              <a:t>But if I say that the distance between </a:t>
            </a:r>
            <a:r>
              <a:rPr lang="en-US" dirty="0" smtClean="0"/>
              <a:t>Bangkok </a:t>
            </a:r>
            <a:r>
              <a:rPr lang="en-US" dirty="0"/>
              <a:t>and </a:t>
            </a:r>
            <a:r>
              <a:rPr lang="en-US" dirty="0" smtClean="0"/>
              <a:t>Chon </a:t>
            </a:r>
            <a:r>
              <a:rPr lang="en-US" dirty="0" err="1" smtClean="0"/>
              <a:t>Buri</a:t>
            </a:r>
            <a:r>
              <a:rPr lang="en-US" dirty="0" smtClean="0"/>
              <a:t> is </a:t>
            </a:r>
            <a:r>
              <a:rPr lang="en-US" dirty="0"/>
              <a:t>1, then the following statements are true</a:t>
            </a:r>
            <a:r>
              <a:rPr lang="en-US" dirty="0" smtClean="0"/>
              <a:t>:</a:t>
            </a:r>
          </a:p>
          <a:p>
            <a:pPr lvl="1"/>
            <a:r>
              <a:rPr lang="en-US" dirty="0" smtClean="0"/>
              <a:t>Bangkok to Chon </a:t>
            </a:r>
            <a:r>
              <a:rPr lang="en-US" dirty="0" err="1" smtClean="0"/>
              <a:t>Buri</a:t>
            </a:r>
            <a:r>
              <a:rPr lang="en-US" dirty="0" smtClean="0"/>
              <a:t> is </a:t>
            </a:r>
            <a:r>
              <a:rPr lang="en-US" dirty="0"/>
              <a:t>1.</a:t>
            </a:r>
          </a:p>
          <a:p>
            <a:pPr lvl="1"/>
            <a:r>
              <a:rPr lang="en-US" dirty="0"/>
              <a:t>Bangkok to </a:t>
            </a:r>
            <a:r>
              <a:rPr lang="en-US" dirty="0" err="1"/>
              <a:t>Kanachanburi</a:t>
            </a:r>
            <a:r>
              <a:rPr lang="en-US" dirty="0"/>
              <a:t> is </a:t>
            </a:r>
            <a:r>
              <a:rPr lang="en-US" dirty="0" smtClean="0"/>
              <a:t>2.</a:t>
            </a:r>
            <a:endParaRPr lang="en-US" dirty="0"/>
          </a:p>
          <a:p>
            <a:pPr lvl="1"/>
            <a:r>
              <a:rPr lang="en-US" dirty="0"/>
              <a:t>Bangkok to </a:t>
            </a:r>
            <a:r>
              <a:rPr lang="en-US" dirty="0" smtClean="0"/>
              <a:t>Hua </a:t>
            </a:r>
            <a:r>
              <a:rPr lang="en-US" dirty="0" err="1" smtClean="0"/>
              <a:t>Hin</a:t>
            </a:r>
            <a:r>
              <a:rPr lang="en-US" dirty="0" smtClean="0"/>
              <a:t> </a:t>
            </a:r>
            <a:r>
              <a:rPr lang="en-US" dirty="0"/>
              <a:t>is </a:t>
            </a:r>
            <a:r>
              <a:rPr lang="en-US" dirty="0" smtClean="0"/>
              <a:t>3.</a:t>
            </a:r>
          </a:p>
          <a:p>
            <a:r>
              <a:rPr lang="en-US" dirty="0" smtClean="0"/>
              <a:t>We don’t know exactly how long it will take but we know relatively if we have driven one of these before.</a:t>
            </a:r>
            <a:endParaRPr lang="en-US" dirty="0"/>
          </a:p>
          <a:p>
            <a:endParaRPr lang="en-US" dirty="0"/>
          </a:p>
        </p:txBody>
      </p:sp>
      <p:pic>
        <p:nvPicPr>
          <p:cNvPr id="4" name="Picture 3"/>
          <p:cNvPicPr>
            <a:picLocks noChangeAspect="1"/>
          </p:cNvPicPr>
          <p:nvPr/>
        </p:nvPicPr>
        <p:blipFill>
          <a:blip r:embed="rId2"/>
          <a:stretch>
            <a:fillRect/>
          </a:stretch>
        </p:blipFill>
        <p:spPr>
          <a:xfrm>
            <a:off x="-555443" y="1596141"/>
            <a:ext cx="5103108" cy="4685872"/>
          </a:xfrm>
          <a:prstGeom prst="rect">
            <a:avLst/>
          </a:prstGeom>
        </p:spPr>
      </p:pic>
    </p:spTree>
    <p:extLst>
      <p:ext uri="{BB962C8B-B14F-4D97-AF65-F5344CB8AC3E}">
        <p14:creationId xmlns:p14="http://schemas.microsoft.com/office/powerpoint/2010/main" val="2704245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Velocity Calculation </a:t>
            </a:r>
            <a:endParaRPr lang="en-US" dirty="0"/>
          </a:p>
        </p:txBody>
      </p:sp>
      <p:sp>
        <p:nvSpPr>
          <p:cNvPr id="3" name="Content Placeholder 2"/>
          <p:cNvSpPr>
            <a:spLocks noGrp="1"/>
          </p:cNvSpPr>
          <p:nvPr>
            <p:ph idx="1"/>
          </p:nvPr>
        </p:nvSpPr>
        <p:spPr>
          <a:xfrm>
            <a:off x="838200" y="1825625"/>
            <a:ext cx="5511085" cy="4351338"/>
          </a:xfrm>
        </p:spPr>
        <p:txBody>
          <a:bodyPr/>
          <a:lstStyle/>
          <a:p>
            <a:r>
              <a:rPr lang="en-US" dirty="0"/>
              <a:t>Based on the last 4 sprints you should have an average velocity calculation</a:t>
            </a:r>
          </a:p>
          <a:p>
            <a:r>
              <a:rPr lang="en-US" dirty="0"/>
              <a:t>Use this to add roughly this amount of stories to the </a:t>
            </a:r>
            <a:r>
              <a:rPr lang="en-US" dirty="0" smtClean="0"/>
              <a:t>next sprint in planning</a:t>
            </a:r>
            <a:endParaRPr lang="en-US" dirty="0"/>
          </a:p>
          <a:p>
            <a:r>
              <a:rPr lang="en-US" dirty="0"/>
              <a:t>Manually adjust number using rough estimation for thing such as public holidays etc.</a:t>
            </a:r>
          </a:p>
          <a:p>
            <a:endParaRPr lang="en-US" dirty="0"/>
          </a:p>
        </p:txBody>
      </p:sp>
      <p:pic>
        <p:nvPicPr>
          <p:cNvPr id="4" name="Picture 2" descr="https://www.scrumalliance.org/getattachment/e3a2ff2a-27a2-444c-81af-c2e8dbfb3128/velocitychart_s1.jpg.asp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9284" y="1825625"/>
            <a:ext cx="5563673" cy="4406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33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Forecasting with Velocity </a:t>
            </a:r>
            <a:endParaRPr lang="en-US" dirty="0"/>
          </a:p>
        </p:txBody>
      </p:sp>
      <p:sp>
        <p:nvSpPr>
          <p:cNvPr id="3" name="Content Placeholder 2"/>
          <p:cNvSpPr>
            <a:spLocks noGrp="1"/>
          </p:cNvSpPr>
          <p:nvPr>
            <p:ph idx="1"/>
          </p:nvPr>
        </p:nvSpPr>
        <p:spPr>
          <a:xfrm>
            <a:off x="838199" y="1825625"/>
            <a:ext cx="10057327" cy="1445609"/>
          </a:xfrm>
        </p:spPr>
        <p:txBody>
          <a:bodyPr>
            <a:normAutofit fontScale="92500" lnSpcReduction="20000"/>
          </a:bodyPr>
          <a:lstStyle/>
          <a:p>
            <a:r>
              <a:rPr lang="en-US" dirty="0" smtClean="0"/>
              <a:t>Adding forecasting lines to the backlog</a:t>
            </a:r>
          </a:p>
          <a:p>
            <a:r>
              <a:rPr lang="en-US" dirty="0" smtClean="0"/>
              <a:t>If we know that our velocity is 30, then we know that the next 30 points worth of work will be done next sprint, the following 30 the sprint after and so on</a:t>
            </a:r>
            <a:endParaRPr lang="en-US" dirty="0"/>
          </a:p>
        </p:txBody>
      </p:sp>
      <p:pic>
        <p:nvPicPr>
          <p:cNvPr id="5" name="Picture 4"/>
          <p:cNvPicPr>
            <a:picLocks noChangeAspect="1"/>
          </p:cNvPicPr>
          <p:nvPr/>
        </p:nvPicPr>
        <p:blipFill>
          <a:blip r:embed="rId2"/>
          <a:stretch>
            <a:fillRect/>
          </a:stretch>
        </p:blipFill>
        <p:spPr>
          <a:xfrm>
            <a:off x="2247461" y="3083810"/>
            <a:ext cx="6793737" cy="3928132"/>
          </a:xfrm>
          <a:prstGeom prst="rect">
            <a:avLst/>
          </a:prstGeom>
        </p:spPr>
      </p:pic>
    </p:spTree>
    <p:extLst>
      <p:ext uri="{BB962C8B-B14F-4D97-AF65-F5344CB8AC3E}">
        <p14:creationId xmlns:p14="http://schemas.microsoft.com/office/powerpoint/2010/main" val="853390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96402"/>
          </a:xfrm>
        </p:spPr>
        <p:txBody>
          <a:bodyPr/>
          <a:lstStyle/>
          <a:p>
            <a:r>
              <a:rPr lang="en-US" b="1" dirty="0" smtClean="0">
                <a:solidFill>
                  <a:schemeClr val="bg1">
                    <a:lumMod val="65000"/>
                  </a:schemeClr>
                </a:solidFill>
                <a:latin typeface="Arial Rounded MT Bold" panose="020F0704030504030204" pitchFamily="34" charset="0"/>
              </a:rPr>
              <a:t>Questions?</a:t>
            </a:r>
            <a:endParaRPr lang="en-US" b="1" dirty="0">
              <a:solidFill>
                <a:schemeClr val="bg1">
                  <a:lumMod val="65000"/>
                </a:schemeClr>
              </a:solidFill>
              <a:latin typeface="Arial Rounded MT Bold" panose="020F0704030504030204" pitchFamily="34" charset="0"/>
            </a:endParaRPr>
          </a:p>
        </p:txBody>
      </p:sp>
      <p:sp>
        <p:nvSpPr>
          <p:cNvPr id="3" name="Subtitle 2"/>
          <p:cNvSpPr>
            <a:spLocks noGrp="1"/>
          </p:cNvSpPr>
          <p:nvPr>
            <p:ph type="subTitle" idx="1"/>
          </p:nvPr>
        </p:nvSpPr>
        <p:spPr>
          <a:xfrm>
            <a:off x="1524000" y="2608729"/>
            <a:ext cx="9144000" cy="3512153"/>
          </a:xfrm>
        </p:spPr>
        <p:txBody>
          <a:bodyPr>
            <a:normAutofit/>
          </a:bodyPr>
          <a:lstStyle/>
          <a:p>
            <a:r>
              <a:rPr lang="en-US" dirty="0" smtClean="0">
                <a:latin typeface="Arial Rounded MT Bold" panose="020F0704030504030204" pitchFamily="34" charset="0"/>
              </a:rPr>
              <a:t>Scrum</a:t>
            </a:r>
            <a:endParaRPr lang="en-US" dirty="0">
              <a:latin typeface="Arial Rounded MT Bold" panose="020F0704030504030204" pitchFamily="34" charset="0"/>
            </a:endParaRPr>
          </a:p>
          <a:p>
            <a:r>
              <a:rPr lang="en-US" dirty="0">
                <a:solidFill>
                  <a:schemeClr val="accent6">
                    <a:lumMod val="60000"/>
                    <a:lumOff val="40000"/>
                  </a:schemeClr>
                </a:solidFill>
                <a:latin typeface="Arial Rounded MT Bold" panose="020F0704030504030204" pitchFamily="34" charset="0"/>
              </a:rPr>
              <a:t>Joel Dickson</a:t>
            </a:r>
          </a:p>
          <a:p>
            <a:r>
              <a:rPr lang="en-US" dirty="0">
                <a:solidFill>
                  <a:schemeClr val="accent6">
                    <a:lumMod val="60000"/>
                    <a:lumOff val="40000"/>
                  </a:schemeClr>
                </a:solidFill>
                <a:latin typeface="Arial Rounded MT Bold" panose="020F0704030504030204" pitchFamily="34" charset="0"/>
              </a:rPr>
              <a:t>Development Manager at Agoda</a:t>
            </a:r>
          </a:p>
          <a:p>
            <a:r>
              <a:rPr lang="en-US" dirty="0">
                <a:latin typeface="Arial Rounded MT Bold" panose="020F0704030504030204" pitchFamily="34" charset="0"/>
                <a:hlinkClick r:id="rId2"/>
              </a:rPr>
              <a:t>https://beerandserversdontmix.com</a:t>
            </a:r>
            <a:r>
              <a:rPr lang="en-US" dirty="0" smtClean="0">
                <a:latin typeface="Arial Rounded MT Bold" panose="020F0704030504030204" pitchFamily="34" charset="0"/>
                <a:hlinkClick r:id="rId2"/>
              </a:rPr>
              <a:t>/</a:t>
            </a:r>
            <a:endParaRPr lang="en-US" dirty="0" smtClean="0">
              <a:latin typeface="Arial Rounded MT Bold" panose="020F0704030504030204" pitchFamily="34" charset="0"/>
            </a:endParaRPr>
          </a:p>
          <a:p>
            <a:r>
              <a:rPr lang="en-US" dirty="0" smtClean="0">
                <a:latin typeface="Arial Rounded MT Bold" panose="020F0704030504030204" pitchFamily="34" charset="0"/>
                <a:hlinkClick r:id="rId3"/>
              </a:rPr>
              <a:t>www.linkedin.com/in/joel-dickson-hs</a:t>
            </a:r>
            <a:endParaRPr lang="en-US" dirty="0">
              <a:latin typeface="Arial Rounded MT Bold" panose="020F0704030504030204" pitchFamily="34" charset="0"/>
            </a:endParaRPr>
          </a:p>
          <a:p>
            <a:r>
              <a:rPr lang="en-US" dirty="0" smtClean="0">
                <a:latin typeface="Arial Rounded MT Bold" panose="020F0704030504030204" pitchFamily="34" charset="0"/>
                <a:hlinkClick r:id="rId4"/>
              </a:rPr>
              <a:t>https</a:t>
            </a:r>
            <a:r>
              <a:rPr lang="en-US" dirty="0">
                <a:latin typeface="Arial Rounded MT Bold" panose="020F0704030504030204" pitchFamily="34" charset="0"/>
                <a:hlinkClick r:id="rId4"/>
              </a:rPr>
              <a:t>://github.com/dicko2</a:t>
            </a:r>
            <a:r>
              <a:rPr lang="en-US" dirty="0" smtClean="0">
                <a:latin typeface="Arial Rounded MT Bold" panose="020F0704030504030204" pitchFamily="34" charset="0"/>
                <a:hlinkClick r:id="rId4"/>
              </a:rPr>
              <a:t>/</a:t>
            </a:r>
            <a:r>
              <a:rPr lang="en-US" dirty="0" smtClean="0">
                <a:latin typeface="Arial Rounded MT Bold" panose="020F0704030504030204" pitchFamily="34" charset="0"/>
              </a:rPr>
              <a:t>                   </a:t>
            </a:r>
            <a:r>
              <a:rPr lang="en-US" dirty="0" smtClean="0">
                <a:solidFill>
                  <a:schemeClr val="bg1"/>
                </a:solidFill>
                <a:latin typeface="Arial Rounded MT Bold" panose="020F0704030504030204" pitchFamily="34" charset="0"/>
              </a:rPr>
              <a:t>_</a:t>
            </a:r>
            <a:endParaRPr lang="en-US" dirty="0">
              <a:solidFill>
                <a:schemeClr val="bg1"/>
              </a:solidFill>
              <a:latin typeface="Arial Rounded MT Bold" panose="020F0704030504030204" pitchFamily="34" charset="0"/>
            </a:endParaRPr>
          </a:p>
          <a:p>
            <a:endParaRPr lang="en-US" dirty="0"/>
          </a:p>
        </p:txBody>
      </p:sp>
      <p:pic>
        <p:nvPicPr>
          <p:cNvPr id="2052" name="Picture 4" descr="https://s.w.org/about/images/logos/wordpress-logo-simplified-rg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26767" y="3988891"/>
            <a:ext cx="375914" cy="37591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lh3.googleusercontent.com/00APBMVQh3yraN704gKCeM63KzeQ-zHUi5wK6E9TjRQ26McyqYBt-zy__4i8GXDAfeys=w30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27865" y="4459866"/>
            <a:ext cx="361205" cy="3612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assets-cdn.github.com/images/modules/logos_page/GitHub-Mar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7891" y="4875791"/>
            <a:ext cx="518414" cy="518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194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goda.potx" id="{E7710769-8018-40BA-A9C8-97CC2A2F8721}" vid="{939DE977-C3A3-4955-BCB5-229465A92046}"/>
    </a:ext>
  </a:extLst>
</a:theme>
</file>

<file path=docProps/app.xml><?xml version="1.0" encoding="utf-8"?>
<Properties xmlns="http://schemas.openxmlformats.org/officeDocument/2006/extended-properties" xmlns:vt="http://schemas.openxmlformats.org/officeDocument/2006/docPropsVTypes">
  <Template>Agoda</Template>
  <TotalTime>1483</TotalTime>
  <Words>369</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Rounded MT Bold</vt:lpstr>
      <vt:lpstr>Calibri</vt:lpstr>
      <vt:lpstr>Calibri Light</vt:lpstr>
      <vt:lpstr>2_Office Theme</vt:lpstr>
      <vt:lpstr>Scrum and Forecasting</vt:lpstr>
      <vt:lpstr>Story Point Estimation</vt:lpstr>
      <vt:lpstr>Planning Poker</vt:lpstr>
      <vt:lpstr>Relative Values</vt:lpstr>
      <vt:lpstr>Velocity Calculation </vt:lpstr>
      <vt:lpstr>Forecasting with Velocity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Dickson, Joel (Agoda)</dc:creator>
  <cp:lastModifiedBy>Dickson, Joel (Agoda)</cp:lastModifiedBy>
  <cp:revision>19</cp:revision>
  <dcterms:created xsi:type="dcterms:W3CDTF">2016-08-10T06:26:38Z</dcterms:created>
  <dcterms:modified xsi:type="dcterms:W3CDTF">2017-01-22T01:48:56Z</dcterms:modified>
</cp:coreProperties>
</file>