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9" r:id="rId4"/>
    <p:sldId id="260" r:id="rId5"/>
    <p:sldId id="261" r:id="rId6"/>
    <p:sldId id="262" r:id="rId7"/>
    <p:sldId id="266" r:id="rId8"/>
    <p:sldId id="267" r:id="rId9"/>
    <p:sldId id="263" r:id="rId10"/>
    <p:sldId id="268" r:id="rId11"/>
    <p:sldId id="269" r:id="rId12"/>
    <p:sldId id="265" r:id="rId13"/>
    <p:sldId id="270" r:id="rId14"/>
    <p:sldId id="258" r:id="rId15"/>
    <p:sldId id="271" r:id="rId16"/>
    <p:sldId id="272" r:id="rId17"/>
    <p:sldId id="274" r:id="rId18"/>
    <p:sldId id="273" r:id="rId19"/>
    <p:sldId id="275" r:id="rId20"/>
    <p:sldId id="264" r:id="rId21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195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4777E6-2B1D-4BD6-B663-98D953E8FCDF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828F06-C498-4752-BB4E-110088571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989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828F06-C498-4752-BB4E-1100885713C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304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828F06-C498-4752-BB4E-1100885713C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924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</a:endParaRPr>
          </a:p>
        </p:txBody>
      </p:sp>
      <p:pic>
        <p:nvPicPr>
          <p:cNvPr id="43" name="Picture 42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44" name="Picture 43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Click to edit the title text format</a:t>
            </a: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&lt;date/time&gt;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&lt;footer&gt;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851F86E4-BC57-4E19-9D78-FB3BA71112BD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CustomShape 6"/>
          <p:cNvSpPr/>
          <p:nvPr/>
        </p:nvSpPr>
        <p:spPr>
          <a:xfrm>
            <a:off x="360" y="-1080"/>
            <a:ext cx="2018520" cy="69120"/>
          </a:xfrm>
          <a:custGeom>
            <a:avLst/>
            <a:gdLst/>
            <a:ahLst/>
            <a:cxnLst/>
            <a:rect l="l" t="t" r="r" b="b"/>
            <a:pathLst>
              <a:path w="3119755" h="76200">
                <a:moveTo>
                  <a:pt x="3119539" y="76200"/>
                </a:moveTo>
                <a:lnTo>
                  <a:pt x="0" y="76200"/>
                </a:lnTo>
                <a:lnTo>
                  <a:pt x="0" y="0"/>
                </a:lnTo>
                <a:lnTo>
                  <a:pt x="3119539" y="0"/>
                </a:lnTo>
                <a:lnTo>
                  <a:pt x="3119539" y="76200"/>
                </a:lnTo>
                <a:close/>
              </a:path>
            </a:pathLst>
          </a:custGeom>
          <a:solidFill>
            <a:srgbClr val="EC5F5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7"/>
          <p:cNvSpPr/>
          <p:nvPr/>
        </p:nvSpPr>
        <p:spPr>
          <a:xfrm>
            <a:off x="2019240" y="-1080"/>
            <a:ext cx="1989360" cy="69840"/>
          </a:xfrm>
          <a:custGeom>
            <a:avLst/>
            <a:gdLst/>
            <a:ahLst/>
            <a:cxnLst/>
            <a:rect l="l" t="t" r="r" b="b"/>
            <a:pathLst>
              <a:path w="3119754" h="76200">
                <a:moveTo>
                  <a:pt x="3119539" y="76200"/>
                </a:moveTo>
                <a:lnTo>
                  <a:pt x="0" y="76200"/>
                </a:lnTo>
                <a:lnTo>
                  <a:pt x="0" y="0"/>
                </a:lnTo>
                <a:lnTo>
                  <a:pt x="3119539" y="0"/>
                </a:lnTo>
                <a:lnTo>
                  <a:pt x="3119539" y="76200"/>
                </a:lnTo>
                <a:close/>
              </a:path>
            </a:pathLst>
          </a:custGeom>
          <a:solidFill>
            <a:srgbClr val="FFA72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CustomShape 8"/>
          <p:cNvSpPr/>
          <p:nvPr/>
        </p:nvSpPr>
        <p:spPr>
          <a:xfrm>
            <a:off x="4008600" y="360"/>
            <a:ext cx="2058480" cy="69120"/>
          </a:xfrm>
          <a:custGeom>
            <a:avLst/>
            <a:gdLst/>
            <a:ahLst/>
            <a:cxnLst/>
            <a:rect l="l" t="t" r="r" b="b"/>
            <a:pathLst>
              <a:path w="3119754" h="76200">
                <a:moveTo>
                  <a:pt x="3119539" y="76200"/>
                </a:moveTo>
                <a:lnTo>
                  <a:pt x="0" y="76200"/>
                </a:lnTo>
                <a:lnTo>
                  <a:pt x="0" y="0"/>
                </a:lnTo>
                <a:lnTo>
                  <a:pt x="3119539" y="0"/>
                </a:lnTo>
                <a:lnTo>
                  <a:pt x="3119539" y="76200"/>
                </a:lnTo>
                <a:close/>
              </a:path>
            </a:pathLst>
          </a:custGeom>
          <a:solidFill>
            <a:srgbClr val="85C1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9"/>
          <p:cNvSpPr/>
          <p:nvPr/>
        </p:nvSpPr>
        <p:spPr>
          <a:xfrm>
            <a:off x="6067800" y="360"/>
            <a:ext cx="2022840" cy="69120"/>
          </a:xfrm>
          <a:custGeom>
            <a:avLst/>
            <a:gdLst/>
            <a:ahLst/>
            <a:cxnLst/>
            <a:rect l="l" t="t" r="r" b="b"/>
            <a:pathLst>
              <a:path w="3119754" h="76200">
                <a:moveTo>
                  <a:pt x="3119539" y="76200"/>
                </a:moveTo>
                <a:lnTo>
                  <a:pt x="0" y="76200"/>
                </a:lnTo>
                <a:lnTo>
                  <a:pt x="0" y="0"/>
                </a:lnTo>
                <a:lnTo>
                  <a:pt x="3119539" y="0"/>
                </a:lnTo>
                <a:lnTo>
                  <a:pt x="3119539" y="76200"/>
                </a:lnTo>
                <a:close/>
              </a:path>
            </a:pathLst>
          </a:custGeom>
          <a:solidFill>
            <a:srgbClr val="8C69C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10"/>
          <p:cNvSpPr/>
          <p:nvPr/>
        </p:nvSpPr>
        <p:spPr>
          <a:xfrm>
            <a:off x="8090640" y="360"/>
            <a:ext cx="1989360" cy="69120"/>
          </a:xfrm>
          <a:custGeom>
            <a:avLst/>
            <a:gdLst/>
            <a:ahLst/>
            <a:cxnLst/>
            <a:rect l="l" t="t" r="r" b="b"/>
            <a:pathLst>
              <a:path w="3119755" h="76200">
                <a:moveTo>
                  <a:pt x="3119539" y="76200"/>
                </a:moveTo>
                <a:lnTo>
                  <a:pt x="0" y="76200"/>
                </a:lnTo>
                <a:lnTo>
                  <a:pt x="0" y="0"/>
                </a:lnTo>
                <a:lnTo>
                  <a:pt x="3119539" y="0"/>
                </a:lnTo>
                <a:lnTo>
                  <a:pt x="3119539" y="76200"/>
                </a:lnTo>
                <a:close/>
              </a:path>
            </a:pathLst>
          </a:custGeom>
          <a:solidFill>
            <a:srgbClr val="488BF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0" name="Picture 9"/>
          <p:cNvPicPr/>
          <p:nvPr/>
        </p:nvPicPr>
        <p:blipFill>
          <a:blip r:embed="rId14"/>
          <a:stretch/>
        </p:blipFill>
        <p:spPr>
          <a:xfrm>
            <a:off x="1260000" y="-1080"/>
            <a:ext cx="360" cy="36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n/download/current/" TargetMode="External"/><Relationship Id="rId2" Type="http://schemas.openxmlformats.org/officeDocument/2006/relationships/hyperlink" Target="https://nodejs.org/en/download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ode.visualstudio.com/download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edricAgoda/agoda-typescript-initiation.git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Agoda Training</a:t>
            </a:r>
          </a:p>
        </p:txBody>
      </p:sp>
      <p:sp>
        <p:nvSpPr>
          <p:cNvPr id="4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Initiation to </a:t>
            </a:r>
            <a:r>
              <a:rPr lang="en-US" sz="32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TypeScript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TextShape 3"/>
          <p:cNvSpPr txBox="1"/>
          <p:nvPr/>
        </p:nvSpPr>
        <p:spPr>
          <a:xfrm>
            <a:off x="914400" y="6400800"/>
            <a:ext cx="246888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Cédric ROCHEFOLLE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TextShape 4"/>
          <p:cNvSpPr txBox="1"/>
          <p:nvPr/>
        </p:nvSpPr>
        <p:spPr>
          <a:xfrm>
            <a:off x="7223760" y="6400800"/>
            <a:ext cx="246888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July </a:t>
            </a:r>
            <a:r>
              <a:rPr lang="en-US" sz="1800" b="0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2017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8612" y="2051049"/>
            <a:ext cx="4343400" cy="34575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74" y="1250949"/>
            <a:ext cx="9896475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57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488522"/>
            <a:ext cx="9983972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146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Additional </a:t>
            </a: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Topics</a:t>
            </a:r>
          </a:p>
        </p:txBody>
      </p:sp>
      <p:sp>
        <p:nvSpPr>
          <p:cNvPr id="66" name="TextShape 2"/>
          <p:cNvSpPr txBox="1"/>
          <p:nvPr/>
        </p:nvSpPr>
        <p:spPr>
          <a:xfrm>
            <a:off x="504000" y="1769040"/>
            <a:ext cx="9071640" cy="550363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Casting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Generics</a:t>
            </a:r>
          </a:p>
          <a:p>
            <a:pPr marL="565200" lvl="1">
              <a:buClr>
                <a:srgbClr val="000000"/>
              </a:buClr>
              <a:buSzPct val="45000"/>
            </a:pPr>
            <a:r>
              <a:rPr lang="en-US" sz="2800" b="1" spc="-1" dirty="0" smtClean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class Validator&lt;T&gt; { … }</a:t>
            </a:r>
            <a:endParaRPr lang="en-US" sz="3200" b="1" strike="noStrike" spc="-1" dirty="0">
              <a:solidFill>
                <a:schemeClr val="accent1">
                  <a:lumMod val="75000"/>
                </a:schemeClr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De-structuring</a:t>
            </a:r>
          </a:p>
          <a:p>
            <a:pPr marL="565200" lvl="1">
              <a:buClr>
                <a:srgbClr val="000000"/>
              </a:buClr>
              <a:buSzPct val="45000"/>
            </a:pPr>
            <a:r>
              <a:rPr lang="en-US" sz="2400" b="1" spc="-1" dirty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sz="2400" b="1" spc="-1" dirty="0" err="1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rgb</a:t>
            </a:r>
            <a:r>
              <a:rPr lang="en-US" sz="2400" b="1" spc="-1" dirty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b="1" spc="-1" dirty="0" smtClean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{r:255</a:t>
            </a:r>
            <a:r>
              <a:rPr lang="en-US" sz="2400" b="1" spc="-1" dirty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spc="-1" dirty="0" smtClean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g:128</a:t>
            </a:r>
            <a:r>
              <a:rPr lang="en-US" sz="2400" b="1" spc="-1" dirty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spc="-1" dirty="0" smtClean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b:128};</a:t>
            </a:r>
            <a:endParaRPr lang="en-US" sz="2400" b="1" spc="-1" dirty="0">
              <a:solidFill>
                <a:schemeClr val="accent1">
                  <a:lumMod val="75000"/>
                </a:schemeClr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65200" lvl="1">
              <a:buClr>
                <a:srgbClr val="000000"/>
              </a:buClr>
              <a:buSzPct val="45000"/>
            </a:pPr>
            <a:r>
              <a:rPr lang="en-US" sz="2400" b="1" spc="-1" dirty="0" smtClean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let {r, g, b} = </a:t>
            </a:r>
            <a:r>
              <a:rPr lang="en-US" sz="2400" b="1" spc="-1" dirty="0" err="1" smtClean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rgb</a:t>
            </a:r>
            <a:r>
              <a:rPr lang="en-US" sz="2400" b="1" spc="-1" dirty="0" smtClean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565200" lvl="1">
              <a:buClr>
                <a:srgbClr val="000000"/>
              </a:buClr>
              <a:buSzPct val="45000"/>
            </a:pPr>
            <a:r>
              <a:rPr lang="en-US" sz="2400" b="1" spc="-1" dirty="0" smtClean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g += 10;</a:t>
            </a:r>
            <a:endParaRPr lang="en-US" sz="2400" b="1" spc="-1" dirty="0" smtClean="0">
              <a:solidFill>
                <a:schemeClr val="accent1">
                  <a:lumMod val="75000"/>
                </a:schemeClr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b="0" strike="noStrike" spc="-1" dirty="0">
              <a:solidFill>
                <a:schemeClr val="accent1">
                  <a:lumMod val="75000"/>
                </a:schemeClr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Template 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Strings</a:t>
            </a:r>
          </a:p>
          <a:p>
            <a:pPr marL="565200" lvl="1">
              <a:buClr>
                <a:srgbClr val="000000"/>
              </a:buClr>
              <a:buSzPct val="45000"/>
            </a:pPr>
            <a:r>
              <a:rPr lang="en-US" sz="2800" b="1" spc="-1" dirty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sz="2800" b="1" spc="-1" dirty="0" smtClean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name = ‘John Smith’;</a:t>
            </a:r>
          </a:p>
          <a:p>
            <a:pPr marL="565200" lvl="1">
              <a:buClr>
                <a:srgbClr val="000000"/>
              </a:buClr>
              <a:buSzPct val="45000"/>
            </a:pPr>
            <a:r>
              <a:rPr lang="en-US" sz="2800" b="1" spc="-1" dirty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sz="2800" b="1" spc="-1" dirty="0" err="1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someText</a:t>
            </a:r>
            <a:r>
              <a:rPr lang="en-US" sz="2800" b="1" spc="-1" dirty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= `Hello ${name</a:t>
            </a:r>
            <a:r>
              <a:rPr lang="en-US" sz="2800" b="1" spc="-1" dirty="0" smtClean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}`;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Additional </a:t>
            </a: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Topics</a:t>
            </a:r>
          </a:p>
        </p:txBody>
      </p:sp>
      <p:sp>
        <p:nvSpPr>
          <p:cNvPr id="66" name="TextShape 2"/>
          <p:cNvSpPr txBox="1"/>
          <p:nvPr/>
        </p:nvSpPr>
        <p:spPr>
          <a:xfrm>
            <a:off x="504000" y="1769040"/>
            <a:ext cx="9071640" cy="550363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 smtClean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3200" spc="-1" dirty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(let id of </a:t>
            </a:r>
            <a:r>
              <a:rPr lang="en-US" sz="3200" spc="-1" dirty="0" err="1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idList</a:t>
            </a:r>
            <a:r>
              <a:rPr lang="en-US" sz="3200" spc="-1" dirty="0" smtClean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Property </a:t>
            </a: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get/set</a:t>
            </a:r>
            <a:endParaRPr lang="en-U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Extending class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845" y="1452081"/>
            <a:ext cx="9505950" cy="46767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2287" y="2998787"/>
            <a:ext cx="649605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261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Let’s get </a:t>
            </a:r>
            <a:r>
              <a:rPr lang="en-US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started</a:t>
            </a:r>
            <a:endParaRPr lang="en-US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</a:endParaRPr>
          </a:p>
        </p:txBody>
      </p:sp>
      <p:sp>
        <p:nvSpPr>
          <p:cNvPr id="5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NodeJS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 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6+, 8+</a:t>
            </a:r>
          </a:p>
          <a:p>
            <a:pPr marL="565200" lvl="1">
              <a:buClr>
                <a:srgbClr val="000000"/>
              </a:buClr>
              <a:buSzPct val="45000"/>
            </a:pP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hlinkClick r:id="rId2"/>
              </a:rPr>
              <a:t>https://</a:t>
            </a: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hlinkClick r:id="rId2"/>
              </a:rPr>
              <a:t>nodejs.org/en/download</a:t>
            </a: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 or</a:t>
            </a:r>
          </a:p>
          <a:p>
            <a:pPr marL="565200" lvl="1">
              <a:buClr>
                <a:srgbClr val="000000"/>
              </a:buClr>
              <a:buSzPct val="45000"/>
            </a:pP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hlinkClick r:id="rId3"/>
              </a:rPr>
              <a:t>https://nodejs.org/en/download/current</a:t>
            </a: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hlinkClick r:id="rId3"/>
              </a:rPr>
              <a:t>/</a:t>
            </a: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 </a:t>
            </a:r>
          </a:p>
          <a:p>
            <a:pPr marL="565200" lvl="1">
              <a:buClr>
                <a:srgbClr val="000000"/>
              </a:buClr>
              <a:buSzPct val="45000"/>
            </a:pPr>
            <a:endParaRPr lang="en-US" sz="3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Yarn (optional)</a:t>
            </a:r>
          </a:p>
          <a:p>
            <a:pPr marL="565200" lvl="1">
              <a:buClr>
                <a:srgbClr val="000000"/>
              </a:buClr>
              <a:buSzPct val="45000"/>
            </a:pPr>
            <a:r>
              <a:rPr lang="en-US" sz="3200" spc="-1" dirty="0" err="1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US" sz="3200" spc="-1" dirty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install --global </a:t>
            </a:r>
            <a:r>
              <a:rPr lang="en-US" sz="3200" spc="-1" dirty="0" smtClean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yarn</a:t>
            </a:r>
          </a:p>
          <a:p>
            <a:pPr marL="565200" lvl="1">
              <a:buClr>
                <a:srgbClr val="000000"/>
              </a:buClr>
              <a:buSzPct val="45000"/>
            </a:pPr>
            <a:endParaRPr lang="en-US" sz="3200" b="0" strike="noStrike" spc="-1" dirty="0">
              <a:solidFill>
                <a:srgbClr val="92D05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Visual 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Studio 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Code</a:t>
            </a:r>
          </a:p>
          <a:p>
            <a:pPr marL="565200" lvl="1">
              <a:buClr>
                <a:srgbClr val="000000"/>
              </a:buClr>
              <a:buSzPct val="45000"/>
            </a:pP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hlinkClick r:id="rId4"/>
              </a:rPr>
              <a:t>https</a:t>
            </a: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hlinkClick r:id="rId4"/>
              </a:rPr>
              <a:t>://</a:t>
            </a: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hlinkClick r:id="rId4"/>
              </a:rPr>
              <a:t>code.visualstudio.com/download</a:t>
            </a: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 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Get the startup project</a:t>
            </a:r>
            <a:endParaRPr lang="en-US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</a:endParaRPr>
          </a:p>
        </p:txBody>
      </p:sp>
      <p:sp>
        <p:nvSpPr>
          <p:cNvPr id="5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Clone the project</a:t>
            </a:r>
          </a:p>
          <a:p>
            <a:pPr marL="565200" lvl="1">
              <a:buClr>
                <a:srgbClr val="000000"/>
              </a:buClr>
              <a:buSzPct val="45000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hlinkClick r:id="rId2"/>
              </a:rPr>
              <a:t>https://github.com/CedricAgoda/agoda-typescript-initiation.git</a:t>
            </a: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  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Update dependencies</a:t>
            </a:r>
          </a:p>
          <a:p>
            <a:pPr marL="565200" lvl="1">
              <a:buClr>
                <a:srgbClr val="000000"/>
              </a:buClr>
              <a:buSzPct val="45000"/>
            </a:pPr>
            <a:r>
              <a:rPr lang="en-US" sz="2800" b="1" spc="-1" dirty="0" smtClean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cd &lt;root of project&gt;</a:t>
            </a:r>
          </a:p>
          <a:p>
            <a:pPr marL="565200" lvl="1">
              <a:buClr>
                <a:srgbClr val="000000"/>
              </a:buClr>
              <a:buSzPct val="45000"/>
            </a:pPr>
            <a:r>
              <a:rPr lang="en-US" sz="2800" b="1" spc="-1" dirty="0" smtClean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yarn install</a:t>
            </a:r>
            <a:endParaRPr lang="en-US" sz="3200" b="1" spc="-1" dirty="0" smtClean="0">
              <a:solidFill>
                <a:schemeClr val="accent1">
                  <a:lumMod val="75000"/>
                </a:schemeClr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502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Get the startup project</a:t>
            </a:r>
            <a:endParaRPr lang="en-US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</a:endParaRPr>
          </a:p>
        </p:txBody>
      </p:sp>
      <p:sp>
        <p:nvSpPr>
          <p:cNvPr id="52" name="TextShape 2"/>
          <p:cNvSpPr txBox="1"/>
          <p:nvPr/>
        </p:nvSpPr>
        <p:spPr>
          <a:xfrm>
            <a:off x="504000" y="1769040"/>
            <a:ext cx="9071640" cy="51952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 smtClean="0">
                <a:uFill>
                  <a:solidFill>
                    <a:srgbClr val="FFFFFF"/>
                  </a:solidFill>
                </a:uFill>
                <a:latin typeface="Ubuntu"/>
                <a:cs typeface="Courier New" panose="02070309020205020404" pitchFamily="49" charset="0"/>
              </a:rPr>
              <a:t>Open Visual Studio Code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 smtClean="0">
                <a:uFill>
                  <a:solidFill>
                    <a:srgbClr val="FFFFFF"/>
                  </a:solidFill>
                </a:uFill>
                <a:latin typeface="Ubuntu"/>
                <a:cs typeface="Courier New" panose="02070309020205020404" pitchFamily="49" charset="0"/>
              </a:rPr>
              <a:t>Browse to the root folder of the project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 smtClean="0">
                <a:uFill>
                  <a:solidFill>
                    <a:srgbClr val="FFFFFF"/>
                  </a:solidFill>
                </a:uFill>
                <a:latin typeface="Ubuntu"/>
                <a:cs typeface="Courier New" panose="02070309020205020404" pitchFamily="49" charset="0"/>
              </a:rPr>
              <a:t>Build CTRL+SHIFT+B</a:t>
            </a:r>
          </a:p>
          <a:p>
            <a:pPr marL="889200" lvl="1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 smtClean="0">
                <a:uFill>
                  <a:solidFill>
                    <a:srgbClr val="FFFFFF"/>
                  </a:solidFill>
                </a:uFill>
                <a:latin typeface="Ubuntu"/>
                <a:cs typeface="Courier New" panose="02070309020205020404" pitchFamily="49" charset="0"/>
              </a:rPr>
              <a:t>it should build with errors, that’s OK!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spc="-1" dirty="0" smtClean="0">
              <a:uFill>
                <a:solidFill>
                  <a:srgbClr val="FFFFFF"/>
                </a:solidFill>
              </a:uFill>
              <a:latin typeface="Ubuntu"/>
              <a:cs typeface="Courier New" panose="02070309020205020404" pitchFamily="49" charset="0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 smtClean="0">
                <a:uFill>
                  <a:solidFill>
                    <a:srgbClr val="FFFFFF"/>
                  </a:solidFill>
                </a:uFill>
                <a:latin typeface="Ubuntu"/>
                <a:cs typeface="Courier New" panose="02070309020205020404" pitchFamily="49" charset="0"/>
              </a:rPr>
              <a:t>Create a ‘</a:t>
            </a:r>
            <a:r>
              <a:rPr lang="en-US" sz="3200" spc="-1" dirty="0" err="1" smtClean="0">
                <a:uFill>
                  <a:solidFill>
                    <a:srgbClr val="FFFFFF"/>
                  </a:solidFill>
                </a:uFill>
                <a:latin typeface="Ubuntu"/>
                <a:cs typeface="Courier New" panose="02070309020205020404" pitchFamily="49" charset="0"/>
              </a:rPr>
              <a:t>car.ts</a:t>
            </a:r>
            <a:r>
              <a:rPr lang="en-US" sz="3200" spc="-1" dirty="0" smtClean="0">
                <a:uFill>
                  <a:solidFill>
                    <a:srgbClr val="FFFFFF"/>
                  </a:solidFill>
                </a:uFill>
                <a:latin typeface="Ubuntu"/>
                <a:cs typeface="Courier New" panose="02070309020205020404" pitchFamily="49" charset="0"/>
              </a:rPr>
              <a:t>’ and a </a:t>
            </a:r>
            <a:r>
              <a:rPr lang="en-US" sz="3200" spc="-1" dirty="0" err="1" smtClean="0">
                <a:uFill>
                  <a:solidFill>
                    <a:srgbClr val="FFFFFF"/>
                  </a:solidFill>
                </a:uFill>
                <a:latin typeface="Ubuntu"/>
                <a:cs typeface="Courier New" panose="02070309020205020404" pitchFamily="49" charset="0"/>
              </a:rPr>
              <a:t>IVehicle</a:t>
            </a:r>
            <a:r>
              <a:rPr lang="en-US" sz="3200" spc="-1" dirty="0" smtClean="0">
                <a:uFill>
                  <a:solidFill>
                    <a:srgbClr val="FFFFFF"/>
                  </a:solidFill>
                </a:uFill>
                <a:latin typeface="Ubuntu"/>
                <a:cs typeface="Courier New" panose="02070309020205020404" pitchFamily="49" charset="0"/>
              </a:rPr>
              <a:t> interface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 smtClean="0">
                <a:uFill>
                  <a:solidFill>
                    <a:srgbClr val="FFFFFF"/>
                  </a:solidFill>
                </a:uFill>
                <a:latin typeface="Ubuntu"/>
                <a:cs typeface="Courier New" panose="02070309020205020404" pitchFamily="49" charset="0"/>
              </a:rPr>
              <a:t>Add method declarations:</a:t>
            </a:r>
          </a:p>
          <a:p>
            <a:pPr marL="889200" lvl="1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 smtClean="0">
                <a:uFill>
                  <a:solidFill>
                    <a:srgbClr val="FFFFFF"/>
                  </a:solidFill>
                </a:uFill>
                <a:latin typeface="Ubuntu"/>
                <a:cs typeface="Courier New" panose="02070309020205020404" pitchFamily="49" charset="0"/>
              </a:rPr>
              <a:t>Start()</a:t>
            </a:r>
          </a:p>
          <a:p>
            <a:pPr marL="889200" lvl="1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 smtClean="0">
                <a:uFill>
                  <a:solidFill>
                    <a:srgbClr val="FFFFFF"/>
                  </a:solidFill>
                </a:uFill>
                <a:latin typeface="Ubuntu"/>
                <a:cs typeface="Courier New" panose="02070309020205020404" pitchFamily="49" charset="0"/>
              </a:rPr>
              <a:t>Stop()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spc="-1" dirty="0" smtClean="0">
              <a:uFill>
                <a:solidFill>
                  <a:srgbClr val="FFFFFF"/>
                </a:solidFill>
              </a:uFill>
              <a:latin typeface="Ubuntu"/>
              <a:cs typeface="Courier New" panose="020703090202050204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099" y="1970087"/>
            <a:ext cx="6448425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091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Project </a:t>
            </a:r>
            <a:r>
              <a:rPr lang="en-US" sz="4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workshop 1</a:t>
            </a:r>
            <a:endParaRPr lang="en-US" sz="4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</a:endParaRPr>
          </a:p>
        </p:txBody>
      </p:sp>
      <p:sp>
        <p:nvSpPr>
          <p:cNvPr id="52" name="TextShape 2"/>
          <p:cNvSpPr txBox="1"/>
          <p:nvPr/>
        </p:nvSpPr>
        <p:spPr>
          <a:xfrm>
            <a:off x="504000" y="1769040"/>
            <a:ext cx="9071640" cy="51952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 smtClean="0">
                <a:uFill>
                  <a:solidFill>
                    <a:srgbClr val="FFFFFF"/>
                  </a:solidFill>
                </a:uFill>
                <a:latin typeface="Ubuntu"/>
                <a:cs typeface="Courier New" panose="02070309020205020404" pitchFamily="49" charset="0"/>
              </a:rPr>
              <a:t>Create a Car class that implements </a:t>
            </a:r>
            <a:r>
              <a:rPr lang="en-US" sz="3200" spc="-1" dirty="0" err="1" smtClean="0">
                <a:uFill>
                  <a:solidFill>
                    <a:srgbClr val="FFFFFF"/>
                  </a:solidFill>
                </a:uFill>
                <a:latin typeface="Ubuntu"/>
                <a:cs typeface="Courier New" panose="02070309020205020404" pitchFamily="49" charset="0"/>
              </a:rPr>
              <a:t>Ivehicle</a:t>
            </a:r>
            <a:endParaRPr lang="en-US" sz="3200" spc="-1" dirty="0" smtClean="0">
              <a:uFill>
                <a:solidFill>
                  <a:srgbClr val="FFFFFF"/>
                </a:solidFill>
              </a:uFill>
              <a:latin typeface="Ubuntu"/>
              <a:cs typeface="Courier New" panose="02070309020205020404" pitchFamily="49" charset="0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spc="-1" dirty="0" smtClean="0">
              <a:uFill>
                <a:solidFill>
                  <a:srgbClr val="FFFFFF"/>
                </a:solidFill>
              </a:uFill>
              <a:latin typeface="Ubuntu"/>
              <a:cs typeface="Courier New" panose="02070309020205020404" pitchFamily="49" charset="0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 smtClean="0">
                <a:uFill>
                  <a:solidFill>
                    <a:srgbClr val="FFFFFF"/>
                  </a:solidFill>
                </a:uFill>
                <a:latin typeface="Ubuntu"/>
                <a:cs typeface="Courier New" panose="02070309020205020404" pitchFamily="49" charset="0"/>
              </a:rPr>
              <a:t>Add properties:</a:t>
            </a:r>
          </a:p>
          <a:p>
            <a:pPr marL="889200" lvl="1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 err="1" smtClean="0">
                <a:uFill>
                  <a:solidFill>
                    <a:srgbClr val="FFFFFF"/>
                  </a:solidFill>
                </a:uFill>
                <a:latin typeface="Ubuntu"/>
                <a:cs typeface="Courier New" panose="02070309020205020404" pitchFamily="49" charset="0"/>
              </a:rPr>
              <a:t>numberOfWheels</a:t>
            </a:r>
            <a:endParaRPr lang="en-US" sz="3200" spc="-1" dirty="0" smtClean="0">
              <a:uFill>
                <a:solidFill>
                  <a:srgbClr val="FFFFFF"/>
                </a:solidFill>
              </a:uFill>
              <a:latin typeface="Ubuntu"/>
              <a:cs typeface="Courier New" panose="02070309020205020404" pitchFamily="49" charset="0"/>
            </a:endParaRPr>
          </a:p>
          <a:p>
            <a:pPr marL="889200" lvl="1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 err="1" smtClean="0">
                <a:uFill>
                  <a:solidFill>
                    <a:srgbClr val="FFFFFF"/>
                  </a:solidFill>
                </a:uFill>
                <a:latin typeface="Ubuntu"/>
                <a:cs typeface="Courier New" panose="02070309020205020404" pitchFamily="49" charset="0"/>
              </a:rPr>
              <a:t>maxSpeed</a:t>
            </a:r>
            <a:endParaRPr lang="en-US" sz="3200" spc="-1" dirty="0" smtClean="0">
              <a:uFill>
                <a:solidFill>
                  <a:srgbClr val="FFFFFF"/>
                </a:solidFill>
              </a:uFill>
              <a:latin typeface="Ubuntu"/>
              <a:cs typeface="Courier New" panose="02070309020205020404" pitchFamily="49" charset="0"/>
            </a:endParaRPr>
          </a:p>
          <a:p>
            <a:pPr marL="889200" lvl="1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 err="1" smtClean="0">
                <a:uFill>
                  <a:solidFill>
                    <a:srgbClr val="FFFFFF"/>
                  </a:solidFill>
                </a:uFill>
                <a:latin typeface="Ubuntu"/>
                <a:cs typeface="Courier New" panose="02070309020205020404" pitchFamily="49" charset="0"/>
              </a:rPr>
              <a:t>hasNitrogenBooster</a:t>
            </a:r>
            <a:endParaRPr lang="en-US" sz="3200" spc="-1" dirty="0" smtClean="0">
              <a:uFill>
                <a:solidFill>
                  <a:srgbClr val="FFFFFF"/>
                </a:solidFill>
              </a:uFill>
              <a:latin typeface="Ubuntu"/>
              <a:cs typeface="Courier New" panose="02070309020205020404" pitchFamily="49" charset="0"/>
            </a:endParaRPr>
          </a:p>
          <a:p>
            <a:pPr marL="889200" lvl="1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 smtClean="0">
                <a:uFill>
                  <a:solidFill>
                    <a:srgbClr val="FFFFFF"/>
                  </a:solidFill>
                </a:uFill>
                <a:latin typeface="Ubuntu"/>
                <a:cs typeface="Courier New" panose="02070309020205020404" pitchFamily="49" charset="0"/>
              </a:rPr>
              <a:t>… anything else you like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spc="-1" dirty="0" smtClean="0">
              <a:uFill>
                <a:solidFill>
                  <a:srgbClr val="FFFFFF"/>
                </a:solidFill>
              </a:uFill>
              <a:latin typeface="Ubuntu"/>
              <a:cs typeface="Courier New" panose="02070309020205020404" pitchFamily="49" charset="0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>
                <a:uFill>
                  <a:solidFill>
                    <a:srgbClr val="FFFFFF"/>
                  </a:solidFill>
                </a:uFill>
                <a:latin typeface="Ubuntu"/>
                <a:cs typeface="Courier New" panose="02070309020205020404" pitchFamily="49" charset="0"/>
              </a:rPr>
              <a:t>Add methods:</a:t>
            </a:r>
          </a:p>
          <a:p>
            <a:pPr marL="889200" lvl="1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>
                <a:uFill>
                  <a:solidFill>
                    <a:srgbClr val="FFFFFF"/>
                  </a:solidFill>
                </a:uFill>
                <a:latin typeface="Ubuntu"/>
                <a:cs typeface="Courier New" panose="02070309020205020404" pitchFamily="49" charset="0"/>
              </a:rPr>
              <a:t>Start()</a:t>
            </a:r>
          </a:p>
          <a:p>
            <a:pPr marL="889200" lvl="1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>
                <a:uFill>
                  <a:solidFill>
                    <a:srgbClr val="FFFFFF"/>
                  </a:solidFill>
                </a:uFill>
                <a:latin typeface="Ubuntu"/>
                <a:cs typeface="Courier New" panose="02070309020205020404" pitchFamily="49" charset="0"/>
              </a:rPr>
              <a:t>Stop()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spc="-1" dirty="0" smtClean="0">
              <a:uFill>
                <a:solidFill>
                  <a:srgbClr val="FFFFFF"/>
                </a:solidFill>
              </a:uFill>
              <a:latin typeface="Ubuntu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8402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Project workshop 1</a:t>
            </a:r>
            <a:endParaRPr lang="en-US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</a:endParaRPr>
          </a:p>
        </p:txBody>
      </p:sp>
      <p:sp>
        <p:nvSpPr>
          <p:cNvPr id="52" name="TextShape 2"/>
          <p:cNvSpPr txBox="1"/>
          <p:nvPr/>
        </p:nvSpPr>
        <p:spPr>
          <a:xfrm>
            <a:off x="504000" y="1769040"/>
            <a:ext cx="9071640" cy="51952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 smtClean="0">
                <a:uFill>
                  <a:solidFill>
                    <a:srgbClr val="FFFFFF"/>
                  </a:solidFill>
                </a:uFill>
                <a:latin typeface="Ubuntu"/>
                <a:cs typeface="Courier New" panose="02070309020205020404" pitchFamily="49" charset="0"/>
              </a:rPr>
              <a:t>Create an instance of your car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spc="-1" dirty="0" smtClean="0">
              <a:uFill>
                <a:solidFill>
                  <a:srgbClr val="FFFFFF"/>
                </a:solidFill>
              </a:uFill>
              <a:latin typeface="Ubuntu"/>
              <a:cs typeface="Courier New" panose="02070309020205020404" pitchFamily="49" charset="0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 smtClean="0">
                <a:uFill>
                  <a:solidFill>
                    <a:srgbClr val="FFFFFF"/>
                  </a:solidFill>
                </a:uFill>
                <a:latin typeface="Ubuntu"/>
                <a:cs typeface="Courier New" panose="02070309020205020404" pitchFamily="49" charset="0"/>
              </a:rPr>
              <a:t>.. and make it start and stop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spc="-1" dirty="0" smtClean="0">
              <a:uFill>
                <a:solidFill>
                  <a:srgbClr val="FFFFFF"/>
                </a:solidFill>
              </a:uFill>
              <a:latin typeface="Ubuntu"/>
              <a:cs typeface="Courier New" panose="02070309020205020404" pitchFamily="49" charset="0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 smtClean="0">
                <a:uFill>
                  <a:solidFill>
                    <a:srgbClr val="FFFFFF"/>
                  </a:solidFill>
                </a:uFill>
                <a:latin typeface="Ubuntu"/>
                <a:cs typeface="Courier New" panose="02070309020205020404" pitchFamily="49" charset="0"/>
              </a:rPr>
              <a:t>Add </a:t>
            </a:r>
            <a:r>
              <a:rPr lang="en-US" sz="3200" spc="-1" dirty="0" err="1" smtClean="0">
                <a:uFill>
                  <a:solidFill>
                    <a:srgbClr val="FFFFFF"/>
                  </a:solidFill>
                </a:uFill>
                <a:latin typeface="Ubuntu"/>
                <a:cs typeface="Courier New" panose="02070309020205020404" pitchFamily="49" charset="0"/>
              </a:rPr>
              <a:t>HasNitrogenBooster</a:t>
            </a:r>
            <a:r>
              <a:rPr lang="en-US" sz="3200" spc="-1" dirty="0" smtClean="0">
                <a:uFill>
                  <a:solidFill>
                    <a:srgbClr val="FFFFFF"/>
                  </a:solidFill>
                </a:uFill>
                <a:latin typeface="Ubuntu"/>
                <a:cs typeface="Courier New" panose="02070309020205020404" pitchFamily="49" charset="0"/>
              </a:rPr>
              <a:t> getter/setter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spc="-1" dirty="0">
              <a:uFill>
                <a:solidFill>
                  <a:srgbClr val="FFFFFF"/>
                </a:solidFill>
              </a:uFill>
              <a:latin typeface="Ubuntu"/>
              <a:cs typeface="Courier New" panose="02070309020205020404" pitchFamily="49" charset="0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 smtClean="0">
                <a:uFill>
                  <a:solidFill>
                    <a:srgbClr val="FFFFFF"/>
                  </a:solidFill>
                </a:uFill>
                <a:latin typeface="Ubuntu"/>
                <a:cs typeface="Courier New" panose="02070309020205020404" pitchFamily="49" charset="0"/>
              </a:rPr>
              <a:t>Create a new </a:t>
            </a:r>
            <a:r>
              <a:rPr lang="en-US" sz="3200" spc="-1" dirty="0" err="1" smtClean="0">
                <a:uFill>
                  <a:solidFill>
                    <a:srgbClr val="FFFFFF"/>
                  </a:solidFill>
                </a:uFill>
                <a:latin typeface="Ubuntu"/>
                <a:cs typeface="Courier New" panose="02070309020205020404" pitchFamily="49" charset="0"/>
              </a:rPr>
              <a:t>SuperCar</a:t>
            </a:r>
            <a:r>
              <a:rPr lang="en-US" sz="3200" spc="-1" dirty="0" smtClean="0">
                <a:uFill>
                  <a:solidFill>
                    <a:srgbClr val="FFFFFF"/>
                  </a:solidFill>
                </a:uFill>
                <a:latin typeface="Ubuntu"/>
                <a:cs typeface="Courier New" panose="02070309020205020404" pitchFamily="49" charset="0"/>
              </a:rPr>
              <a:t> that extends Car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 smtClean="0">
                <a:uFill>
                  <a:solidFill>
                    <a:srgbClr val="FFFFFF"/>
                  </a:solidFill>
                </a:uFill>
                <a:latin typeface="Ubuntu"/>
                <a:cs typeface="Courier New" panose="02070309020205020404" pitchFamily="49" charset="0"/>
              </a:rPr>
              <a:t>It should defaults to have a nitrogen booster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spc="-1" dirty="0">
              <a:uFill>
                <a:solidFill>
                  <a:srgbClr val="FFFFFF"/>
                </a:solidFill>
              </a:uFill>
              <a:latin typeface="Ubuntu"/>
              <a:cs typeface="Courier New" panose="02070309020205020404" pitchFamily="49" charset="0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 smtClean="0">
                <a:uFill>
                  <a:solidFill>
                    <a:srgbClr val="FFFFFF"/>
                  </a:solidFill>
                </a:uFill>
                <a:latin typeface="Ubuntu"/>
                <a:cs typeface="Courier New" panose="02070309020205020404" pitchFamily="49" charset="0"/>
              </a:rPr>
              <a:t>Add </a:t>
            </a:r>
            <a:r>
              <a:rPr lang="en-US" sz="3200" spc="-1" dirty="0">
                <a:uFill>
                  <a:solidFill>
                    <a:srgbClr val="FFFFFF"/>
                  </a:solidFill>
                </a:uFill>
                <a:latin typeface="Ubuntu"/>
                <a:cs typeface="Courier New" panose="02070309020205020404" pitchFamily="49" charset="0"/>
              </a:rPr>
              <a:t>an instance of your </a:t>
            </a:r>
            <a:r>
              <a:rPr lang="en-US" sz="3200" spc="-1" dirty="0" smtClean="0">
                <a:uFill>
                  <a:solidFill>
                    <a:srgbClr val="FFFFFF"/>
                  </a:solidFill>
                </a:uFill>
                <a:latin typeface="Ubuntu"/>
                <a:cs typeface="Courier New" panose="02070309020205020404" pitchFamily="49" charset="0"/>
              </a:rPr>
              <a:t>super car</a:t>
            </a:r>
            <a:endParaRPr lang="en-US" sz="3200" spc="-1" dirty="0">
              <a:uFill>
                <a:solidFill>
                  <a:srgbClr val="FFFFFF"/>
                </a:solidFill>
              </a:uFill>
              <a:latin typeface="Ubuntu"/>
              <a:cs typeface="Courier New" panose="02070309020205020404" pitchFamily="49" charset="0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 smtClean="0">
                <a:uFill>
                  <a:solidFill>
                    <a:srgbClr val="FFFFFF"/>
                  </a:solidFill>
                </a:uFill>
                <a:latin typeface="Ubuntu"/>
                <a:cs typeface="Courier New" panose="02070309020205020404" pitchFamily="49" charset="0"/>
              </a:rPr>
              <a:t>Make </a:t>
            </a:r>
            <a:r>
              <a:rPr lang="en-US" sz="3200" spc="-1" dirty="0">
                <a:uFill>
                  <a:solidFill>
                    <a:srgbClr val="FFFFFF"/>
                  </a:solidFill>
                </a:uFill>
                <a:latin typeface="Ubuntu"/>
                <a:cs typeface="Courier New" panose="02070309020205020404" pitchFamily="49" charset="0"/>
              </a:rPr>
              <a:t>it start and stop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spc="-1" dirty="0" smtClean="0">
              <a:uFill>
                <a:solidFill>
                  <a:srgbClr val="FFFFFF"/>
                </a:solidFill>
              </a:uFill>
              <a:latin typeface="Ubuntu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12111" y="3104707"/>
            <a:ext cx="66878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 public/</a:t>
            </a:r>
            <a:r>
              <a:rPr lang="en-US" sz="3200" b="1" dirty="0" err="1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</a:t>
            </a:r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/index.js</a:t>
            </a:r>
            <a:endParaRPr lang="en-US" sz="3200" b="1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7236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Project workshop 2</a:t>
            </a:r>
            <a:endParaRPr lang="en-US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</a:endParaRPr>
          </a:p>
        </p:txBody>
      </p:sp>
      <p:sp>
        <p:nvSpPr>
          <p:cNvPr id="52" name="TextShape 2"/>
          <p:cNvSpPr txBox="1"/>
          <p:nvPr/>
        </p:nvSpPr>
        <p:spPr>
          <a:xfrm>
            <a:off x="504000" y="1769040"/>
            <a:ext cx="9071640" cy="51952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 smtClean="0">
                <a:uFill>
                  <a:solidFill>
                    <a:srgbClr val="FFFFFF"/>
                  </a:solidFill>
                </a:uFill>
                <a:latin typeface="Ubuntu"/>
                <a:cs typeface="Courier New" panose="02070309020205020404" pitchFamily="49" charset="0"/>
              </a:rPr>
              <a:t>Let’s fix the compilation errors</a:t>
            </a:r>
            <a:endParaRPr lang="en-US" sz="3200" spc="-1" dirty="0">
              <a:uFill>
                <a:solidFill>
                  <a:srgbClr val="FFFFFF"/>
                </a:solidFill>
              </a:uFill>
              <a:latin typeface="Ubuntu"/>
              <a:cs typeface="Courier New" panose="02070309020205020404" pitchFamily="49" charset="0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spc="-1" dirty="0">
              <a:uFill>
                <a:solidFill>
                  <a:srgbClr val="FFFFFF"/>
                </a:solidFill>
              </a:uFill>
              <a:latin typeface="Ubuntu"/>
              <a:cs typeface="Courier New" panose="02070309020205020404" pitchFamily="49" charset="0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 smtClean="0">
                <a:uFill>
                  <a:solidFill>
                    <a:srgbClr val="FFFFFF"/>
                  </a:solidFill>
                </a:uFill>
                <a:latin typeface="Ubuntu"/>
                <a:cs typeface="Courier New" panose="02070309020205020404" pitchFamily="49" charset="0"/>
              </a:rPr>
              <a:t>Then update the code to validate on blur of each </a:t>
            </a:r>
            <a:r>
              <a:rPr lang="en-US" sz="3200" spc="-1" smtClean="0">
                <a:uFill>
                  <a:solidFill>
                    <a:srgbClr val="FFFFFF"/>
                  </a:solidFill>
                </a:uFill>
                <a:latin typeface="Ubuntu"/>
                <a:cs typeface="Courier New" panose="02070309020205020404" pitchFamily="49" charset="0"/>
              </a:rPr>
              <a:t>input field</a:t>
            </a:r>
            <a:endParaRPr lang="en-US" sz="3200" spc="-1" dirty="0" smtClean="0">
              <a:uFill>
                <a:solidFill>
                  <a:srgbClr val="FFFFFF"/>
                </a:solidFill>
              </a:uFill>
              <a:latin typeface="Ubuntu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095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What is TypeScript</a:t>
            </a:r>
          </a:p>
        </p:txBody>
      </p:sp>
      <p:sp>
        <p:nvSpPr>
          <p:cNvPr id="50" name="TextShape 2"/>
          <p:cNvSpPr txBox="1"/>
          <p:nvPr/>
        </p:nvSpPr>
        <p:spPr>
          <a:xfrm>
            <a:off x="504000" y="1769040"/>
            <a:ext cx="9071640" cy="50145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Definition</a:t>
            </a:r>
          </a:p>
          <a:p>
            <a:pPr marL="889200" lvl="1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Superset of </a:t>
            </a:r>
            <a:r>
              <a:rPr lang="en-US" sz="3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Javascript</a:t>
            </a:r>
            <a:endParaRPr lang="en-US" sz="3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</a:endParaRPr>
          </a:p>
          <a:p>
            <a:pPr marL="889200" lvl="1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Inferred type</a:t>
            </a:r>
          </a:p>
          <a:p>
            <a:pPr marL="889200" lvl="1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Optional type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Benefits</a:t>
            </a:r>
          </a:p>
          <a:p>
            <a:pPr marL="889200" lvl="1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Compilation time error:</a:t>
            </a:r>
          </a:p>
          <a:p>
            <a:pPr marL="1346400" lvl="2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Typo</a:t>
            </a:r>
          </a:p>
          <a:p>
            <a:pPr marL="1346400" lvl="2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Type assignment</a:t>
            </a:r>
            <a:endParaRPr lang="en-US" sz="3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</a:endParaRPr>
          </a:p>
          <a:p>
            <a:pPr marL="889200" lvl="1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Intellisense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712374" y="184362"/>
            <a:ext cx="8654891" cy="7258354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Horse(name) {</a:t>
            </a:r>
          </a:p>
          <a:p>
            <a:r>
              <a:rPr lang="en-US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this.name = name;</a:t>
            </a:r>
          </a:p>
          <a:p>
            <a:r>
              <a:rPr lang="en-US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this.neigh</a:t>
            </a:r>
            <a:r>
              <a:rPr lang="en-US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function() { console.log(“??”); }</a:t>
            </a:r>
          </a:p>
          <a:p>
            <a:r>
              <a:rPr lang="en-US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this.clone</a:t>
            </a:r>
            <a:r>
              <a:rPr lang="en-US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function() {</a:t>
            </a:r>
          </a:p>
          <a:p>
            <a:r>
              <a:rPr lang="en-US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new Horse(this.name);</a:t>
            </a:r>
          </a:p>
          <a:p>
            <a:r>
              <a:rPr lang="en-US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jim</a:t>
            </a:r>
            <a:r>
              <a:rPr lang="en-US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Horse(“Jim”);</a:t>
            </a:r>
          </a:p>
          <a:p>
            <a:endParaRPr lang="en-US" dirty="0" smtClean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Dog(name) {</a:t>
            </a:r>
          </a:p>
          <a:p>
            <a:r>
              <a:rPr lang="en-US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this.name = name;</a:t>
            </a:r>
          </a:p>
          <a:p>
            <a:r>
              <a:rPr lang="en-US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this.bark</a:t>
            </a:r>
            <a:r>
              <a:rPr lang="en-US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function() { console.log(“</a:t>
            </a:r>
            <a:r>
              <a:rPr lang="en-US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Baooww</a:t>
            </a:r>
            <a:r>
              <a:rPr lang="en-US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”); }</a:t>
            </a:r>
          </a:p>
          <a:p>
            <a:r>
              <a:rPr lang="en-US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this.clone</a:t>
            </a:r>
            <a:r>
              <a:rPr lang="en-US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function() {</a:t>
            </a:r>
          </a:p>
          <a:p>
            <a:r>
              <a:rPr lang="en-US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new </a:t>
            </a:r>
            <a:r>
              <a:rPr lang="en-US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Dog(this.name</a:t>
            </a:r>
            <a:r>
              <a:rPr lang="en-US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dirty="0" smtClean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joe = new Dog(“Joe”);</a:t>
            </a:r>
          </a:p>
          <a:p>
            <a:endParaRPr lang="en-US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100 lines later</a:t>
            </a:r>
          </a:p>
          <a:p>
            <a:endParaRPr lang="en-US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dogClone</a:t>
            </a:r>
            <a:r>
              <a:rPr lang="en-US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jim.clone</a:t>
            </a:r>
            <a:r>
              <a:rPr lang="en-US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024" y="1205514"/>
            <a:ext cx="4546044" cy="50006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Module / Namespace</a:t>
            </a:r>
          </a:p>
        </p:txBody>
      </p:sp>
      <p:sp>
        <p:nvSpPr>
          <p:cNvPr id="6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Definition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Namespace: “internal module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”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Module: “external module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”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Variable Types</a:t>
            </a:r>
          </a:p>
        </p:txBody>
      </p:sp>
      <p:sp>
        <p:nvSpPr>
          <p:cNvPr id="5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Annotation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Inference</a:t>
            </a:r>
          </a:p>
          <a:p>
            <a:pPr marL="889200" lvl="1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“Indirect annotation”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Array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Tuple</a:t>
            </a:r>
          </a:p>
          <a:p>
            <a:pPr marL="889200" lvl="1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Think Dictionary/Map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 err="1" smtClean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enum</a:t>
            </a:r>
            <a:endParaRPr lang="en-US" sz="3200" b="0" strike="noStrike" spc="-1" dirty="0">
              <a:solidFill>
                <a:schemeClr val="accent1">
                  <a:lumMod val="75000"/>
                </a:schemeClr>
              </a:solidFill>
              <a:uFill>
                <a:solidFill>
                  <a:srgbClr val="FFFFFF"/>
                </a:solidFill>
              </a:uFill>
              <a:latin typeface="Ubuntu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Ambient ‘declare’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Ubuntu Mono"/>
              </a:rPr>
              <a:t>let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 and </a:t>
            </a:r>
            <a:r>
              <a:rPr lang="en-US" sz="3200" b="0" strike="noStrike" spc="-1" dirty="0" err="1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Ubuntu Mono"/>
              </a:rPr>
              <a:t>const</a:t>
            </a:r>
            <a:endParaRPr lang="en-US" sz="3200" b="0" strike="noStrike" spc="-1" dirty="0">
              <a:solidFill>
                <a:schemeClr val="accent1">
                  <a:lumMod val="75000"/>
                </a:schemeClr>
              </a:solidFill>
              <a:uFill>
                <a:solidFill>
                  <a:srgbClr val="FFFFFF"/>
                </a:solidFill>
              </a:uFill>
              <a:latin typeface="Ubuntu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Object</a:t>
            </a:r>
          </a:p>
        </p:txBody>
      </p:sp>
      <p:sp>
        <p:nvSpPr>
          <p:cNvPr id="5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Definition</a:t>
            </a:r>
          </a:p>
          <a:p>
            <a:pPr marL="889200" lvl="1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Properties</a:t>
            </a:r>
          </a:p>
          <a:p>
            <a:pPr marL="889200" lvl="1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Variables</a:t>
            </a:r>
          </a:p>
          <a:p>
            <a:pPr marL="889200" lvl="1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Constructor</a:t>
            </a:r>
          </a:p>
          <a:p>
            <a:pPr marL="889200" lvl="1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Literal</a:t>
            </a:r>
          </a:p>
          <a:p>
            <a:pPr marL="889200" lvl="1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Index</a:t>
            </a:r>
            <a:endParaRPr lang="en-U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Class</a:t>
            </a:r>
          </a:p>
        </p:txBody>
      </p:sp>
      <p:sp>
        <p:nvSpPr>
          <p:cNvPr id="5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Definition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Members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  <a:latin typeface="Ubuntu Mono"/>
              </a:rPr>
              <a:t>public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, </a:t>
            </a:r>
            <a:r>
              <a:rPr lang="en-US" sz="2800" b="0" strike="noStrike" spc="-1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  <a:latin typeface="Ubuntu Mono"/>
              </a:rPr>
              <a:t>private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, </a:t>
            </a:r>
            <a:r>
              <a:rPr lang="en-US" sz="2800" b="0" strike="noStrike" spc="-1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  <a:latin typeface="Ubuntu Mono"/>
              </a:rPr>
              <a:t>protected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, </a:t>
            </a:r>
            <a:r>
              <a:rPr lang="en-US" sz="2800" b="0" strike="noStrike" spc="-1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  <a:latin typeface="Ubuntu Mono"/>
              </a:rPr>
              <a:t>readonly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, </a:t>
            </a:r>
            <a:r>
              <a:rPr lang="en-US" sz="2800" b="0" strike="noStrike" spc="-1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static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Extending classes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Abstract classes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Functions</a:t>
            </a:r>
            <a:endParaRPr lang="en-US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</a:endParaRPr>
          </a:p>
        </p:txBody>
      </p:sp>
      <p:sp>
        <p:nvSpPr>
          <p:cNvPr id="6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(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Fat) Arrow / 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Lambda function</a:t>
            </a:r>
          </a:p>
          <a:p>
            <a:pPr marL="889200" lvl="1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“Captures” </a:t>
            </a:r>
            <a:r>
              <a:rPr lang="en-US" sz="3200" b="1" spc="-1" dirty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endParaRPr lang="en-US" sz="3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</a:endParaRPr>
          </a:p>
          <a:p>
            <a:pPr marL="889200" lvl="1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Caution:</a:t>
            </a:r>
          </a:p>
          <a:p>
            <a:pPr marL="1346400" lvl="2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Only if you need it</a:t>
            </a:r>
          </a:p>
          <a:p>
            <a:pPr marL="1346400" lvl="2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Callbacks: </a:t>
            </a:r>
            <a:r>
              <a:rPr lang="en-US" sz="3200" b="1" spc="-1" dirty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undefined</a:t>
            </a: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 danger</a:t>
            </a:r>
          </a:p>
          <a:p>
            <a:pPr marL="889200" lvl="1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REST 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parameters</a:t>
            </a:r>
          </a:p>
          <a:p>
            <a:pPr marL="565200" lvl="1">
              <a:buClr>
                <a:srgbClr val="000000"/>
              </a:buClr>
              <a:buSzPct val="45000"/>
            </a:pPr>
            <a:r>
              <a:rPr lang="en-US" sz="2800" b="1" strike="noStrike" spc="-1" dirty="0" err="1" smtClean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myFunction</a:t>
            </a:r>
            <a:r>
              <a:rPr lang="en-US" sz="2800" b="1" strike="noStrike" spc="-1" dirty="0" smtClean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b="1" strike="noStrike" spc="-1" dirty="0" err="1" smtClean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sz="2800" b="1" strike="noStrike" spc="-1" dirty="0" smtClean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, …param2)</a:t>
            </a:r>
            <a:endParaRPr lang="en-US" sz="3200" b="1" strike="noStrike" spc="-1" dirty="0">
              <a:solidFill>
                <a:schemeClr val="accent1">
                  <a:lumMod val="75000"/>
                </a:schemeClr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Spread 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operator</a:t>
            </a:r>
          </a:p>
          <a:p>
            <a:pPr marL="565200" lvl="1">
              <a:buClr>
                <a:srgbClr val="000000"/>
              </a:buClr>
              <a:buSzPct val="45000"/>
            </a:pPr>
            <a:r>
              <a:rPr lang="en-US" sz="2400" b="1" spc="-1" dirty="0" smtClean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sz="2400" b="1" spc="-1" dirty="0" err="1" smtClean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rgb</a:t>
            </a:r>
            <a:r>
              <a:rPr lang="en-US" sz="2400" b="1" spc="-1" dirty="0" smtClean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= [255, 128, 128];</a:t>
            </a:r>
          </a:p>
          <a:p>
            <a:pPr marL="565200" lvl="1">
              <a:buClr>
                <a:srgbClr val="000000"/>
              </a:buClr>
              <a:buSzPct val="45000"/>
            </a:pPr>
            <a:r>
              <a:rPr lang="en-US" sz="2400" b="1" strike="noStrike" spc="-1" dirty="0" err="1" smtClean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mapRGB</a:t>
            </a:r>
            <a:r>
              <a:rPr lang="en-US" sz="2400" b="1" strike="noStrike" spc="-1" dirty="0" smtClean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(…</a:t>
            </a:r>
            <a:r>
              <a:rPr lang="en-US" sz="2400" b="1" strike="noStrike" spc="-1" dirty="0" err="1" smtClean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rgb</a:t>
            </a:r>
            <a:r>
              <a:rPr lang="en-US" sz="2400" b="1" strike="noStrike" spc="-1" dirty="0" smtClean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) { }</a:t>
            </a:r>
            <a:endParaRPr lang="en-US" sz="3200" b="1" strike="noStrike" spc="-1" dirty="0">
              <a:solidFill>
                <a:schemeClr val="accent1">
                  <a:lumMod val="75000"/>
                </a:schemeClr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174" y="1660524"/>
            <a:ext cx="8296275" cy="4238625"/>
          </a:xfrm>
          <a:prstGeom prst="rect">
            <a:avLst/>
          </a:prstGeom>
        </p:spPr>
      </p:pic>
      <p:sp>
        <p:nvSpPr>
          <p:cNvPr id="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Find the error</a:t>
            </a:r>
            <a:endParaRPr lang="en-US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58679" y="3583172"/>
            <a:ext cx="1892595" cy="2977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658679" y="5011479"/>
            <a:ext cx="1892595" cy="2977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912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699" y="1679574"/>
            <a:ext cx="827722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87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Interface</a:t>
            </a:r>
          </a:p>
        </p:txBody>
      </p:sp>
      <p:sp>
        <p:nvSpPr>
          <p:cNvPr id="6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Definition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As a Data 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object</a:t>
            </a:r>
          </a:p>
          <a:p>
            <a:pPr marL="889200" lvl="1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Useful for optimization</a:t>
            </a:r>
          </a:p>
          <a:p>
            <a:pPr marL="889200" lvl="1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Extending interfaces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256</TotalTime>
  <Words>502</Words>
  <Application>Microsoft Office PowerPoint</Application>
  <PresentationFormat>Custom</PresentationFormat>
  <Paragraphs>162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Arial</vt:lpstr>
      <vt:lpstr>Calibri</vt:lpstr>
      <vt:lpstr>Courier New</vt:lpstr>
      <vt:lpstr>DejaVu Sans</vt:lpstr>
      <vt:lpstr>Symbol</vt:lpstr>
      <vt:lpstr>Times New Roman</vt:lpstr>
      <vt:lpstr>Ubuntu</vt:lpstr>
      <vt:lpstr>Ubuntu Mono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Rochefolle, Cedric (Agoda)</dc:creator>
  <dc:description/>
  <cp:lastModifiedBy>Rochefolle, Cedric (Agoda)</cp:lastModifiedBy>
  <cp:revision>42</cp:revision>
  <dcterms:created xsi:type="dcterms:W3CDTF">2017-06-19T09:21:18Z</dcterms:created>
  <dcterms:modified xsi:type="dcterms:W3CDTF">2017-07-22T04:55:37Z</dcterms:modified>
  <dc:language>en-US</dc:language>
</cp:coreProperties>
</file>