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9" r:id="rId4"/>
  </p:sldMasterIdLst>
  <p:notesMasterIdLst>
    <p:notesMasterId r:id="rId20"/>
  </p:notesMasterIdLst>
  <p:handoutMasterIdLst>
    <p:handoutMasterId r:id="rId21"/>
  </p:handoutMasterIdLst>
  <p:sldIdLst>
    <p:sldId id="257" r:id="rId5"/>
    <p:sldId id="258" r:id="rId6"/>
    <p:sldId id="276" r:id="rId7"/>
    <p:sldId id="277" r:id="rId8"/>
    <p:sldId id="263" r:id="rId9"/>
    <p:sldId id="264" r:id="rId10"/>
    <p:sldId id="278" r:id="rId11"/>
    <p:sldId id="279" r:id="rId12"/>
    <p:sldId id="260" r:id="rId13"/>
    <p:sldId id="261" r:id="rId14"/>
    <p:sldId id="267" r:id="rId15"/>
    <p:sldId id="265" r:id="rId16"/>
    <p:sldId id="262" r:id="rId17"/>
    <p:sldId id="268" r:id="rId18"/>
    <p:sldId id="269" r:id="rId19"/>
  </p:sldIdLst>
  <p:sldSz cx="12192000" cy="6858000"/>
  <p:notesSz cx="6805613"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1E1E"/>
    <a:srgbClr val="323232"/>
    <a:srgbClr val="4F4F4F"/>
    <a:srgbClr val="666666"/>
    <a:srgbClr val="949494"/>
    <a:srgbClr val="8A8A8A"/>
    <a:srgbClr val="848484"/>
    <a:srgbClr val="8E8E8E"/>
    <a:srgbClr val="9436D4"/>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p:cViewPr varScale="1">
        <p:scale>
          <a:sx n="114" d="100"/>
          <a:sy n="114" d="100"/>
        </p:scale>
        <p:origin x="477" y="63"/>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notesViewPr>
    <p:cSldViewPr>
      <p:cViewPr varScale="1">
        <p:scale>
          <a:sx n="96" d="100"/>
          <a:sy n="96" d="100"/>
        </p:scale>
        <p:origin x="3654" y="114"/>
      </p:cViewPr>
      <p:guideLst>
        <p:guide orient="horz" pos="3131"/>
        <p:guide pos="214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575" cy="4984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4450" y="0"/>
            <a:ext cx="2949575" cy="498475"/>
          </a:xfrm>
          <a:prstGeom prst="rect">
            <a:avLst/>
          </a:prstGeom>
        </p:spPr>
        <p:txBody>
          <a:bodyPr vert="horz" lIns="91440" tIns="45720" rIns="91440" bIns="45720" rtlCol="0"/>
          <a:lstStyle>
            <a:lvl1pPr algn="r">
              <a:defRPr sz="1200"/>
            </a:lvl1pPr>
          </a:lstStyle>
          <a:p>
            <a:fld id="{A39EBE99-4A44-4BB3-9874-C4FDEB1CE382}" type="datetimeFigureOut">
              <a:rPr lang="en-US" smtClean="0"/>
              <a:t>9/22/2017</a:t>
            </a:fld>
            <a:endParaRPr lang="en-US"/>
          </a:p>
        </p:txBody>
      </p:sp>
      <p:sp>
        <p:nvSpPr>
          <p:cNvPr id="4" name="Footer Placeholder 3"/>
          <p:cNvSpPr>
            <a:spLocks noGrp="1"/>
          </p:cNvSpPr>
          <p:nvPr>
            <p:ph type="ftr" sz="quarter" idx="2"/>
          </p:nvPr>
        </p:nvSpPr>
        <p:spPr>
          <a:xfrm>
            <a:off x="0" y="9440863"/>
            <a:ext cx="2949575" cy="4984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4450" y="9440863"/>
            <a:ext cx="2949575" cy="498475"/>
          </a:xfrm>
          <a:prstGeom prst="rect">
            <a:avLst/>
          </a:prstGeom>
        </p:spPr>
        <p:txBody>
          <a:bodyPr vert="horz" lIns="91440" tIns="45720" rIns="91440" bIns="45720" rtlCol="0" anchor="b"/>
          <a:lstStyle>
            <a:lvl1pPr algn="r">
              <a:defRPr sz="1200"/>
            </a:lvl1pPr>
          </a:lstStyle>
          <a:p>
            <a:fld id="{1D9EEE0E-9B25-4F0A-A2A6-9C347BB3FC53}" type="slidenum">
              <a:rPr lang="en-US" smtClean="0"/>
              <a:t>‹#›</a:t>
            </a:fld>
            <a:endParaRPr lang="en-US"/>
          </a:p>
        </p:txBody>
      </p:sp>
    </p:spTree>
    <p:extLst>
      <p:ext uri="{BB962C8B-B14F-4D97-AF65-F5344CB8AC3E}">
        <p14:creationId xmlns:p14="http://schemas.microsoft.com/office/powerpoint/2010/main" val="3360447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407" y="169069"/>
            <a:ext cx="6400800" cy="3601009"/>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202407" y="3902869"/>
            <a:ext cx="6400799" cy="58674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08367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176213" indent="-171450" algn="l" defTabSz="914400" rtl="0" eaLnBrk="1" latinLnBrk="0" hangingPunct="1">
      <a:buFont typeface="Arial" pitchFamily="34" charset="0"/>
      <a:buChar char="•"/>
      <a:defRPr sz="1200" kern="1200">
        <a:solidFill>
          <a:schemeClr val="tx1"/>
        </a:solidFill>
        <a:latin typeface="+mn-lt"/>
        <a:ea typeface="+mn-ea"/>
        <a:cs typeface="+mn-cs"/>
      </a:defRPr>
    </a:lvl2pPr>
    <a:lvl3pPr marL="358775" indent="-171450" algn="l" defTabSz="914400" rtl="0" eaLnBrk="1" latinLnBrk="0" hangingPunct="1">
      <a:buFont typeface="Arial" pitchFamily="34" charset="0"/>
      <a:buChar char="‒"/>
      <a:defRPr sz="1200" kern="1200">
        <a:solidFill>
          <a:schemeClr val="tx1"/>
        </a:solidFill>
        <a:latin typeface="+mn-lt"/>
        <a:ea typeface="+mn-ea"/>
        <a:cs typeface="+mn-cs"/>
      </a:defRPr>
    </a:lvl3pPr>
    <a:lvl4pPr marL="539750" indent="-171450" algn="l" defTabSz="914400" rtl="0" eaLnBrk="1" latinLnBrk="0" hangingPunct="1">
      <a:buFont typeface="Courier New" pitchFamily="49" charset="0"/>
      <a:buChar char="o"/>
      <a:defRPr sz="1200" kern="1200">
        <a:solidFill>
          <a:schemeClr val="tx1"/>
        </a:solidFill>
        <a:latin typeface="+mn-lt"/>
        <a:ea typeface="+mn-ea"/>
        <a:cs typeface="+mn-cs"/>
      </a:defRPr>
    </a:lvl4pPr>
    <a:lvl5pPr marL="711200" indent="-171450" algn="l" defTabSz="914400" rtl="0" eaLnBrk="1" latinLnBrk="0" hangingPunct="1">
      <a:buFont typeface="Wingdings" pitchFamily="2" charset="2"/>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203200" y="169863"/>
            <a:ext cx="6400800" cy="3600450"/>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1741347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169863"/>
            <a:ext cx="64008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07817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03491992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364"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itle 29"/>
          <p:cNvSpPr>
            <a:spLocks noGrp="1"/>
          </p:cNvSpPr>
          <p:nvPr>
            <p:ph type="ctrTitle" hasCustomPrompt="1"/>
          </p:nvPr>
        </p:nvSpPr>
        <p:spPr>
          <a:xfrm>
            <a:off x="914400" y="2130426"/>
            <a:ext cx="10363200" cy="1470025"/>
          </a:xfrm>
          <a:prstGeom prst="rect">
            <a:avLst/>
          </a:prstGeom>
        </p:spPr>
        <p:txBody>
          <a:bodyPr anchor="ctr"/>
          <a:lstStyle>
            <a:lvl1pPr algn="ctr">
              <a:defRPr b="0">
                <a:solidFill>
                  <a:srgbClr val="323232"/>
                </a:solidFill>
              </a:defRPr>
            </a:lvl1pPr>
          </a:lstStyle>
          <a:p>
            <a:r>
              <a:rPr lang="en-US" dirty="0"/>
              <a:t>Click to edit title</a:t>
            </a:r>
          </a:p>
        </p:txBody>
      </p:sp>
      <p:sp>
        <p:nvSpPr>
          <p:cNvPr id="7" name="Subtitle 30"/>
          <p:cNvSpPr>
            <a:spLocks noGrp="1"/>
          </p:cNvSpPr>
          <p:nvPr>
            <p:ph type="subTitle" idx="1" hasCustomPrompt="1"/>
          </p:nvPr>
        </p:nvSpPr>
        <p:spPr>
          <a:xfrm>
            <a:off x="1828800" y="3886200"/>
            <a:ext cx="8534400" cy="1752600"/>
          </a:xfrm>
          <a:prstGeom prst="rect">
            <a:avLst/>
          </a:prstGeom>
        </p:spPr>
        <p:txBody>
          <a:bodyPr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a:solidFill>
                  <a:srgbClr val="323232"/>
                </a:solidFill>
              </a:defRPr>
            </a:lvl1pPr>
          </a:lstStyle>
          <a:p>
            <a:r>
              <a:rPr lang="en-US" dirty="0"/>
              <a:t>Click to edit subtitle</a:t>
            </a:r>
          </a:p>
        </p:txBody>
      </p:sp>
      <p:sp>
        <p:nvSpPr>
          <p:cNvPr id="2" name="Rectangle 1"/>
          <p:cNvSpPr/>
          <p:nvPr userDrawn="1"/>
        </p:nvSpPr>
        <p:spPr>
          <a:xfrm>
            <a:off x="0" y="5867400"/>
            <a:ext cx="12192000" cy="99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4" name="Picture 3"/>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421120" y="506602"/>
            <a:ext cx="3349759" cy="1338075"/>
          </a:xfrm>
          <a:prstGeom prst="rect">
            <a:avLst/>
          </a:prstGeom>
        </p:spPr>
      </p:pic>
    </p:spTree>
    <p:extLst>
      <p:ext uri="{BB962C8B-B14F-4D97-AF65-F5344CB8AC3E}">
        <p14:creationId xmlns:p14="http://schemas.microsoft.com/office/powerpoint/2010/main" val="1551300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304800" y="279856"/>
            <a:ext cx="11658600" cy="430887"/>
          </a:xfrm>
          <a:prstGeom prst="rect">
            <a:avLst/>
          </a:prstGeom>
        </p:spPr>
        <p:txBody>
          <a:bodyPr wrap="square" lIns="0" tIns="0" rIns="0" bIns="0" anchor="ctr">
            <a:spAutoFit/>
          </a:bodyPr>
          <a:lstStyle>
            <a:lvl1pPr marL="0" indent="0">
              <a:buNone/>
              <a:defRPr sz="2800" b="0">
                <a:solidFill>
                  <a:srgbClr val="323232"/>
                </a:solidFill>
                <a:latin typeface="+mj-lt"/>
              </a:defRPr>
            </a:lvl1pPr>
          </a:lstStyle>
          <a:p>
            <a:pPr lvl="0"/>
            <a:r>
              <a:rPr lang="en-US" dirty="0"/>
              <a:t>Click to edit master title style</a:t>
            </a:r>
          </a:p>
        </p:txBody>
      </p:sp>
      <p:sp>
        <p:nvSpPr>
          <p:cNvPr id="9" name="Content Placeholder 8"/>
          <p:cNvSpPr>
            <a:spLocks noGrp="1"/>
          </p:cNvSpPr>
          <p:nvPr>
            <p:ph sz="quarter" idx="12" hasCustomPrompt="1"/>
          </p:nvPr>
        </p:nvSpPr>
        <p:spPr>
          <a:xfrm>
            <a:off x="304800" y="914401"/>
            <a:ext cx="11658600" cy="1428083"/>
          </a:xfrm>
          <a:prstGeom prst="rect">
            <a:avLst/>
          </a:prstGeom>
        </p:spPr>
        <p:txBody>
          <a:bodyPr wrap="square" lIns="0" tIns="0" rIns="0" bIns="0">
            <a:spAutoFit/>
          </a:bodyPr>
          <a:lstStyle>
            <a:lvl1pPr marL="0" indent="0">
              <a:buFont typeface="Arial" pitchFamily="34" charset="0"/>
              <a:buNone/>
              <a:defRPr sz="1600">
                <a:solidFill>
                  <a:srgbClr val="1E1E1E"/>
                </a:solidFill>
                <a:latin typeface="+mn-lt"/>
              </a:defRPr>
            </a:lvl1pPr>
            <a:lvl2pPr marL="228600" indent="-171450">
              <a:buFont typeface="Arial" pitchFamily="34" charset="0"/>
              <a:buChar char="•"/>
              <a:defRPr sz="1600">
                <a:solidFill>
                  <a:srgbClr val="1E1E1E"/>
                </a:solidFill>
                <a:latin typeface="+mn-lt"/>
              </a:defRPr>
            </a:lvl2pPr>
            <a:lvl3pPr marL="400050" indent="-171450">
              <a:buFont typeface="Arial" pitchFamily="34" charset="0"/>
              <a:buChar char="‒"/>
              <a:defRPr sz="1600">
                <a:solidFill>
                  <a:srgbClr val="1E1E1E"/>
                </a:solidFill>
                <a:latin typeface="+mn-lt"/>
              </a:defRPr>
            </a:lvl3pPr>
            <a:lvl4pPr marL="685800" indent="-228600">
              <a:buFont typeface="Courier New" pitchFamily="49" charset="0"/>
              <a:buChar char="o"/>
              <a:defRPr sz="1600">
                <a:solidFill>
                  <a:srgbClr val="1E1E1E"/>
                </a:solidFill>
                <a:latin typeface="+mn-lt"/>
              </a:defRPr>
            </a:lvl4pPr>
            <a:lvl5pPr marL="857250" indent="-171450">
              <a:buFont typeface="Arial" pitchFamily="34" charset="0"/>
              <a:buChar char="▪"/>
              <a:defRPr sz="1600">
                <a:solidFill>
                  <a:srgbClr val="1E1E1E"/>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8"/>
          <p:cNvSpPr>
            <a:spLocks noGrp="1"/>
          </p:cNvSpPr>
          <p:nvPr>
            <p:ph sz="quarter" idx="13" hasCustomPrompt="1"/>
          </p:nvPr>
        </p:nvSpPr>
        <p:spPr>
          <a:xfrm>
            <a:off x="304800" y="5934766"/>
            <a:ext cx="11658600" cy="338554"/>
          </a:xfrm>
          <a:prstGeom prst="rect">
            <a:avLst/>
          </a:prstGeom>
        </p:spPr>
        <p:txBody>
          <a:bodyPr wrap="square" lIns="0" tIns="0" rIns="0" bIns="0" anchor="b">
            <a:spAutoFit/>
          </a:bodyPr>
          <a:lstStyle>
            <a:lvl1pPr marL="0" indent="0">
              <a:buFont typeface="Arial" panose="020B0604020202020204" pitchFamily="34" charset="0"/>
              <a:buNone/>
              <a:defRPr lang="en-US" sz="1000" dirty="0" smtClean="0"/>
            </a:lvl1pPr>
          </a:lstStyle>
          <a:p>
            <a:pPr marL="177800" lvl="0" indent="-177800">
              <a:buAutoNum type="arabicParenR"/>
            </a:pPr>
            <a:r>
              <a:rPr lang="en-US" dirty="0"/>
              <a:t>Click to edit master text styles</a:t>
            </a:r>
          </a:p>
          <a:p>
            <a:pPr marL="177800" lvl="0" indent="-177800"/>
            <a:r>
              <a:rPr lang="en-US" dirty="0"/>
              <a:t>Source:  </a:t>
            </a:r>
          </a:p>
        </p:txBody>
      </p:sp>
    </p:spTree>
    <p:extLst>
      <p:ext uri="{BB962C8B-B14F-4D97-AF65-F5344CB8AC3E}">
        <p14:creationId xmlns:p14="http://schemas.microsoft.com/office/powerpoint/2010/main" val="1093049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heme" Target="../theme/theme1.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oleObject" Target="../embeddings/oleObject1.bin"/><Relationship Id="rId5" Type="http://schemas.openxmlformats.org/officeDocument/2006/relationships/tags" Target="../tags/tag1.xml"/><Relationship Id="rId4" Type="http://schemas.openxmlformats.org/officeDocument/2006/relationships/vmlDrawing" Target="../drawings/vmlDrawing1.v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5"/>
            </p:custDataLst>
            <p:extLst>
              <p:ext uri="{D42A27DB-BD31-4B8C-83A1-F6EECF244321}">
                <p14:modId xmlns:p14="http://schemas.microsoft.com/office/powerpoint/2010/main" val="336829199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340"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8" name="Rectangle 7"/>
          <p:cNvSpPr/>
          <p:nvPr/>
        </p:nvSpPr>
        <p:spPr>
          <a:xfrm>
            <a:off x="0" y="6324600"/>
            <a:ext cx="12192000" cy="533400"/>
          </a:xfrm>
          <a:prstGeom prst="rect">
            <a:avLst/>
          </a:prstGeom>
          <a:gradFill>
            <a:gsLst>
              <a:gs pos="0">
                <a:srgbClr val="E5E5E5"/>
              </a:gs>
              <a:gs pos="0">
                <a:schemeClr val="accent1">
                  <a:tint val="44500"/>
                  <a:satMod val="160000"/>
                </a:schemeClr>
              </a:gs>
              <a:gs pos="71000">
                <a:schemeClr val="bg1"/>
              </a:gs>
              <a:gs pos="43000">
                <a:srgbClr val="E5E5E5"/>
              </a:gs>
              <a:gs pos="0">
                <a:srgbClr val="E5E5E5"/>
              </a:gs>
            </a:gsLst>
            <a:lin ang="2154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5"/>
          <p:cNvSpPr>
            <a:spLocks noChangeArrowheads="1"/>
          </p:cNvSpPr>
          <p:nvPr/>
        </p:nvSpPr>
        <p:spPr bwMode="auto">
          <a:xfrm>
            <a:off x="-304799" y="6358157"/>
            <a:ext cx="517641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1" fontAlgn="base">
              <a:spcBef>
                <a:spcPct val="0"/>
              </a:spcBef>
              <a:spcAft>
                <a:spcPct val="0"/>
              </a:spcAft>
            </a:pPr>
            <a:r>
              <a:rPr kumimoji="0" lang="en-US" sz="800" b="0" i="0" u="none" strike="noStrike" cap="none" normalizeH="0" baseline="0" dirty="0">
                <a:ln>
                  <a:noFill/>
                </a:ln>
                <a:solidFill>
                  <a:srgbClr val="666666"/>
                </a:solidFill>
                <a:effectLst/>
                <a:latin typeface="Arial" pitchFamily="34" charset="0"/>
                <a:ea typeface="Calibri" pitchFamily="34" charset="0"/>
                <a:cs typeface="Arial" pitchFamily="34" charset="0"/>
              </a:rPr>
              <a:t>All material herein © 2005 – 2017 Agoda group of companies. All rights reserved.</a:t>
            </a:r>
            <a:br>
              <a:rPr kumimoji="0" lang="en-US" sz="800" b="0" i="0" u="none" strike="noStrike" cap="none" normalizeH="0" baseline="0" dirty="0">
                <a:ln>
                  <a:noFill/>
                </a:ln>
                <a:solidFill>
                  <a:srgbClr val="666666"/>
                </a:solidFill>
                <a:effectLst/>
                <a:latin typeface="Arial" pitchFamily="34" charset="0"/>
                <a:ea typeface="Calibri" pitchFamily="34" charset="0"/>
                <a:cs typeface="Arial" pitchFamily="34" charset="0"/>
              </a:rPr>
            </a:br>
            <a:r>
              <a:rPr kumimoji="0" lang="en-US" sz="800" b="0" i="0" u="none" strike="noStrike" cap="none" normalizeH="0" baseline="0" dirty="0">
                <a:ln>
                  <a:noFill/>
                </a:ln>
                <a:solidFill>
                  <a:srgbClr val="666666"/>
                </a:solidFill>
                <a:effectLst/>
                <a:latin typeface="Arial" pitchFamily="34" charset="0"/>
                <a:ea typeface="Calibri" pitchFamily="34" charset="0"/>
                <a:cs typeface="Arial" pitchFamily="34" charset="0"/>
              </a:rPr>
              <a:t>AGODA ® is a registered trademark of AGIP LLC, used under license by Agoda Company Pte. Ltd.</a:t>
            </a:r>
            <a:br>
              <a:rPr kumimoji="0" lang="en-US" sz="800" b="0" i="0" u="none" strike="noStrike" cap="none" normalizeH="0" baseline="0" dirty="0">
                <a:ln>
                  <a:noFill/>
                </a:ln>
                <a:solidFill>
                  <a:srgbClr val="666666"/>
                </a:solidFill>
                <a:effectLst/>
                <a:latin typeface="Arial" pitchFamily="34" charset="0"/>
                <a:ea typeface="Calibri" pitchFamily="34" charset="0"/>
                <a:cs typeface="Arial" pitchFamily="34" charset="0"/>
              </a:rPr>
            </a:br>
            <a:r>
              <a:rPr kumimoji="0" lang="en-US" sz="800" b="0" i="0" u="none" strike="noStrike" cap="none" normalizeH="0" baseline="0" dirty="0">
                <a:ln>
                  <a:noFill/>
                </a:ln>
                <a:solidFill>
                  <a:srgbClr val="666666"/>
                </a:solidFill>
                <a:effectLst/>
                <a:latin typeface="Arial" pitchFamily="34" charset="0"/>
                <a:ea typeface="Calibri" pitchFamily="34" charset="0"/>
                <a:cs typeface="Arial" pitchFamily="34" charset="0"/>
              </a:rPr>
              <a:t>Agoda is part of The Priceline Group (NASDAQ:PCLN). Internal use only. Proprietary &amp; confidential.</a:t>
            </a:r>
            <a:endParaRPr kumimoji="0" lang="en-US" sz="1600" b="0" i="0" u="none" strike="noStrike" cap="none" normalizeH="0" baseline="0" dirty="0">
              <a:ln>
                <a:noFill/>
              </a:ln>
              <a:solidFill>
                <a:schemeClr val="tx1"/>
              </a:solidFill>
              <a:effectLst/>
              <a:latin typeface="Arial" pitchFamily="34" charset="0"/>
              <a:cs typeface="Arial" pitchFamily="34" charset="0"/>
            </a:endParaRPr>
          </a:p>
        </p:txBody>
      </p:sp>
      <p:sp>
        <p:nvSpPr>
          <p:cNvPr id="2" name="Rectangle 1"/>
          <p:cNvSpPr/>
          <p:nvPr userDrawn="1"/>
        </p:nvSpPr>
        <p:spPr>
          <a:xfrm>
            <a:off x="11798291" y="6119084"/>
            <a:ext cx="165109" cy="161583"/>
          </a:xfrm>
          <a:prstGeom prst="rect">
            <a:avLst/>
          </a:prstGeom>
        </p:spPr>
        <p:txBody>
          <a:bodyPr wrap="none" lIns="0" tIns="0" rIns="0" bIns="0">
            <a:spAutoFit/>
          </a:bodyPr>
          <a:lstStyle/>
          <a:p>
            <a:pPr algn="r"/>
            <a:fld id="{C4A5032D-A706-45B2-A1B5-4389052FDDCB}" type="slidenum">
              <a:rPr lang="en-US" sz="1050" smtClean="0">
                <a:solidFill>
                  <a:srgbClr val="323232"/>
                </a:solidFill>
              </a:rPr>
              <a:pPr algn="r"/>
              <a:t>‹#›</a:t>
            </a:fld>
            <a:endParaRPr lang="en-US" sz="1050" dirty="0">
              <a:solidFill>
                <a:srgbClr val="323232"/>
              </a:solidFill>
            </a:endParaRPr>
          </a:p>
        </p:txBody>
      </p:sp>
      <p:pic>
        <p:nvPicPr>
          <p:cNvPr id="11" name="Picture 10" descr="slide_style-01.png"/>
          <p:cNvPicPr>
            <a:picLocks noChangeAspect="1"/>
          </p:cNvPicPr>
          <p:nvPr userDrawn="1"/>
        </p:nvPicPr>
        <p:blipFill rotWithShape="1">
          <a:blip r:embed="rId8">
            <a:extLst>
              <a:ext uri="{28A0092B-C50C-407E-A947-70E740481C1C}">
                <a14:useLocalDpi xmlns:a14="http://schemas.microsoft.com/office/drawing/2010/main" val="0"/>
              </a:ext>
            </a:extLst>
          </a:blip>
          <a:srcRect b="99333"/>
          <a:stretch/>
        </p:blipFill>
        <p:spPr>
          <a:xfrm>
            <a:off x="0" y="0"/>
            <a:ext cx="12192000" cy="45719"/>
          </a:xfrm>
          <a:prstGeom prst="rect">
            <a:avLst/>
          </a:prstGeom>
        </p:spPr>
      </p:pic>
      <p:pic>
        <p:nvPicPr>
          <p:cNvPr id="12" name="Picture 11"/>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220200" y="6400800"/>
            <a:ext cx="2895600" cy="416761"/>
          </a:xfrm>
          <a:prstGeom prst="rect">
            <a:avLst/>
          </a:prstGeom>
        </p:spPr>
      </p:pic>
    </p:spTree>
    <p:extLst>
      <p:ext uri="{BB962C8B-B14F-4D97-AF65-F5344CB8AC3E}">
        <p14:creationId xmlns:p14="http://schemas.microsoft.com/office/powerpoint/2010/main" val="818634214"/>
      </p:ext>
    </p:extLst>
  </p:cSld>
  <p:clrMap bg1="lt1" tx1="dk1" bg2="lt2" tx2="dk2" accent1="accent1" accent2="accent2" accent3="accent3" accent4="accent4" accent5="accent5" accent6="accent6" hlink="hlink" folHlink="folHlink"/>
  <p:sldLayoutIdLst>
    <p:sldLayoutId id="2147483661" r:id="rId1"/>
    <p:sldLayoutId id="2147483662" r:id="rId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220337179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387"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ctrTitle"/>
          </p:nvPr>
        </p:nvSpPr>
        <p:spPr/>
        <p:txBody>
          <a:bodyPr/>
          <a:lstStyle/>
          <a:p>
            <a:r>
              <a:rPr lang="en-US" dirty="0"/>
              <a:t>React Training Course</a:t>
            </a:r>
          </a:p>
        </p:txBody>
      </p:sp>
      <p:sp>
        <p:nvSpPr>
          <p:cNvPr id="3" name="Subtitle 2"/>
          <p:cNvSpPr>
            <a:spLocks noGrp="1"/>
          </p:cNvSpPr>
          <p:nvPr>
            <p:ph type="subTitle" idx="1"/>
          </p:nvPr>
        </p:nvSpPr>
        <p:spPr/>
        <p:txBody>
          <a:bodyPr/>
          <a:lstStyle/>
          <a:p>
            <a:r>
              <a:rPr lang="en-US" dirty="0"/>
              <a:t>Fundamentals of Component based development and advanced concepts</a:t>
            </a:r>
          </a:p>
          <a:p>
            <a:endParaRPr lang="en-US" dirty="0"/>
          </a:p>
        </p:txBody>
      </p:sp>
    </p:spTree>
    <p:extLst>
      <p:ext uri="{BB962C8B-B14F-4D97-AF65-F5344CB8AC3E}">
        <p14:creationId xmlns:p14="http://schemas.microsoft.com/office/powerpoint/2010/main" val="444984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Higher Order Functions (HOCs)</a:t>
            </a:r>
          </a:p>
        </p:txBody>
      </p:sp>
      <p:sp>
        <p:nvSpPr>
          <p:cNvPr id="4" name="Content Placeholder 3"/>
          <p:cNvSpPr>
            <a:spLocks noGrp="1"/>
          </p:cNvSpPr>
          <p:nvPr>
            <p:ph sz="quarter" idx="13"/>
          </p:nvPr>
        </p:nvSpPr>
        <p:spPr/>
        <p:txBody>
          <a:bodyPr/>
          <a:lstStyle/>
          <a:p>
            <a:endParaRPr lang="en-US"/>
          </a:p>
        </p:txBody>
      </p:sp>
      <p:pic>
        <p:nvPicPr>
          <p:cNvPr id="5" name="Picture 4"/>
          <p:cNvPicPr>
            <a:picLocks noChangeAspect="1"/>
          </p:cNvPicPr>
          <p:nvPr/>
        </p:nvPicPr>
        <p:blipFill>
          <a:blip r:embed="rId2"/>
          <a:stretch>
            <a:fillRect/>
          </a:stretch>
        </p:blipFill>
        <p:spPr>
          <a:xfrm>
            <a:off x="304800" y="2529261"/>
            <a:ext cx="5257800" cy="1476190"/>
          </a:xfrm>
          <a:prstGeom prst="rect">
            <a:avLst/>
          </a:prstGeom>
        </p:spPr>
      </p:pic>
      <p:pic>
        <p:nvPicPr>
          <p:cNvPr id="7" name="Picture 6"/>
          <p:cNvPicPr>
            <a:picLocks noChangeAspect="1"/>
          </p:cNvPicPr>
          <p:nvPr/>
        </p:nvPicPr>
        <p:blipFill>
          <a:blip r:embed="rId3"/>
          <a:stretch>
            <a:fillRect/>
          </a:stretch>
        </p:blipFill>
        <p:spPr>
          <a:xfrm>
            <a:off x="6134100" y="2520948"/>
            <a:ext cx="5676900" cy="3394530"/>
          </a:xfrm>
          <a:prstGeom prst="rect">
            <a:avLst/>
          </a:prstGeom>
        </p:spPr>
      </p:pic>
      <p:sp>
        <p:nvSpPr>
          <p:cNvPr id="10" name="Rectangle 9"/>
          <p:cNvSpPr/>
          <p:nvPr/>
        </p:nvSpPr>
        <p:spPr>
          <a:xfrm>
            <a:off x="228600" y="774935"/>
            <a:ext cx="5507182" cy="1323439"/>
          </a:xfrm>
          <a:prstGeom prst="rect">
            <a:avLst/>
          </a:prstGeom>
        </p:spPr>
        <p:txBody>
          <a:bodyPr wrap="square">
            <a:spAutoFit/>
          </a:bodyPr>
          <a:lstStyle/>
          <a:p>
            <a:r>
              <a:rPr lang="en-US" sz="1600" dirty="0">
                <a:solidFill>
                  <a:srgbClr val="1E1E1E"/>
                </a:solidFill>
              </a:rPr>
              <a:t>Use Props </a:t>
            </a:r>
            <a:r>
              <a:rPr lang="en-US" sz="1600" dirty="0" err="1">
                <a:solidFill>
                  <a:srgbClr val="1E1E1E"/>
                </a:solidFill>
              </a:rPr>
              <a:t>Proxying</a:t>
            </a:r>
            <a:endParaRPr lang="en-US" sz="1600" dirty="0">
              <a:solidFill>
                <a:srgbClr val="1E1E1E"/>
              </a:solidFill>
            </a:endParaRPr>
          </a:p>
          <a:p>
            <a:r>
              <a:rPr lang="en-US" sz="1600" dirty="0">
                <a:solidFill>
                  <a:srgbClr val="1E1E1E"/>
                </a:solidFill>
              </a:rPr>
              <a:t> - Can manipulate the properties passed</a:t>
            </a:r>
          </a:p>
          <a:p>
            <a:r>
              <a:rPr lang="en-US" sz="1600" dirty="0">
                <a:solidFill>
                  <a:srgbClr val="1E1E1E"/>
                </a:solidFill>
              </a:rPr>
              <a:t> - Access instance via refs and scope</a:t>
            </a:r>
          </a:p>
          <a:p>
            <a:r>
              <a:rPr lang="en-US" sz="1600" dirty="0">
                <a:solidFill>
                  <a:srgbClr val="1E1E1E"/>
                </a:solidFill>
              </a:rPr>
              <a:t> - Abstract state away from the component</a:t>
            </a:r>
          </a:p>
          <a:p>
            <a:r>
              <a:rPr lang="en-US" sz="1600" dirty="0">
                <a:solidFill>
                  <a:srgbClr val="1E1E1E"/>
                </a:solidFill>
              </a:rPr>
              <a:t> - Wrap the component with other elements or components</a:t>
            </a:r>
          </a:p>
        </p:txBody>
      </p:sp>
      <p:sp>
        <p:nvSpPr>
          <p:cNvPr id="11" name="Rectangle 10"/>
          <p:cNvSpPr/>
          <p:nvPr/>
        </p:nvSpPr>
        <p:spPr>
          <a:xfrm>
            <a:off x="6019800" y="774935"/>
            <a:ext cx="6096000" cy="1631216"/>
          </a:xfrm>
          <a:prstGeom prst="rect">
            <a:avLst/>
          </a:prstGeom>
        </p:spPr>
        <p:txBody>
          <a:bodyPr>
            <a:spAutoFit/>
          </a:bodyPr>
          <a:lstStyle/>
          <a:p>
            <a:r>
              <a:rPr lang="en-US" sz="1600" dirty="0">
                <a:solidFill>
                  <a:srgbClr val="1E1E1E"/>
                </a:solidFill>
              </a:rPr>
              <a:t>Use Inheritance Inversion</a:t>
            </a:r>
          </a:p>
          <a:p>
            <a:r>
              <a:rPr lang="en-US" sz="1600" dirty="0">
                <a:solidFill>
                  <a:srgbClr val="1E1E1E"/>
                </a:solidFill>
              </a:rPr>
              <a:t> - Extends the wrapped component</a:t>
            </a:r>
          </a:p>
          <a:p>
            <a:r>
              <a:rPr lang="en-US" sz="1600" dirty="0">
                <a:solidFill>
                  <a:srgbClr val="1E1E1E"/>
                </a:solidFill>
              </a:rPr>
              <a:t> - Access the wrapper component functions, properties and state from within the child component</a:t>
            </a:r>
          </a:p>
          <a:p>
            <a:r>
              <a:rPr lang="en-US" sz="1600" dirty="0">
                <a:solidFill>
                  <a:srgbClr val="1E1E1E"/>
                </a:solidFill>
              </a:rPr>
              <a:t> - Hijack the rendered output (change props and modify the outputted component properties and element tree)</a:t>
            </a:r>
          </a:p>
        </p:txBody>
      </p:sp>
    </p:spTree>
    <p:extLst>
      <p:ext uri="{BB962C8B-B14F-4D97-AF65-F5344CB8AC3E}">
        <p14:creationId xmlns:p14="http://schemas.microsoft.com/office/powerpoint/2010/main" val="4179947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Data Management – Loading and Managing Data in components</a:t>
            </a:r>
          </a:p>
        </p:txBody>
      </p:sp>
      <p:sp>
        <p:nvSpPr>
          <p:cNvPr id="3" name="Content Placeholder 2"/>
          <p:cNvSpPr>
            <a:spLocks noGrp="1"/>
          </p:cNvSpPr>
          <p:nvPr>
            <p:ph sz="quarter" idx="12"/>
          </p:nvPr>
        </p:nvSpPr>
        <p:spPr>
          <a:xfrm>
            <a:off x="304800" y="914401"/>
            <a:ext cx="11658600" cy="4333494"/>
          </a:xfrm>
        </p:spPr>
        <p:txBody>
          <a:bodyPr/>
          <a:lstStyle/>
          <a:p>
            <a:r>
              <a:rPr lang="en-US" dirty="0"/>
              <a:t>Props are for data that is passed to your component from elsewhere, state is for data that is specific to your component.</a:t>
            </a:r>
          </a:p>
          <a:p>
            <a:endParaRPr lang="en-US" dirty="0"/>
          </a:p>
          <a:p>
            <a:r>
              <a:rPr lang="en-US" dirty="0"/>
              <a:t>Questions you should ask when loading Component data:</a:t>
            </a:r>
          </a:p>
          <a:p>
            <a:pPr marL="285750" indent="-285750">
              <a:buFontTx/>
              <a:buChar char="-"/>
            </a:pPr>
            <a:r>
              <a:rPr lang="en-US" dirty="0"/>
              <a:t>How many other components will need access to this data?</a:t>
            </a:r>
          </a:p>
          <a:p>
            <a:pPr marL="285750" indent="-285750">
              <a:buFontTx/>
              <a:buChar char="-"/>
            </a:pPr>
            <a:r>
              <a:rPr lang="en-US" dirty="0"/>
              <a:t>Ensure there is a single source of truth for data</a:t>
            </a:r>
          </a:p>
          <a:p>
            <a:pPr marL="285750" indent="-285750">
              <a:buFontTx/>
              <a:buChar char="-"/>
            </a:pPr>
            <a:r>
              <a:rPr lang="en-US" dirty="0"/>
              <a:t>Consider “Lifting State Up” – the process of managing data at the closest ancestor to the components that need it</a:t>
            </a:r>
          </a:p>
          <a:p>
            <a:pPr marL="285750" indent="-285750">
              <a:buFontTx/>
              <a:buChar char="-"/>
            </a:pPr>
            <a:r>
              <a:rPr lang="en-US" dirty="0"/>
              <a:t>Do I need to access data from an external resource (API) ?</a:t>
            </a:r>
          </a:p>
          <a:p>
            <a:pPr marL="285750" indent="-285750">
              <a:buFontTx/>
              <a:buChar char="-"/>
            </a:pPr>
            <a:r>
              <a:rPr lang="en-US" dirty="0"/>
              <a:t>If so, how do I track if the request has been made? Completed? Failed? Errors?</a:t>
            </a:r>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r>
              <a:rPr lang="en-US" dirty="0"/>
              <a:t>There are two key lifecycle methods that are recommended to initiate lifecycle requests – </a:t>
            </a:r>
            <a:r>
              <a:rPr lang="en-US" dirty="0" err="1"/>
              <a:t>componentDidMount</a:t>
            </a:r>
            <a:r>
              <a:rPr lang="en-US" dirty="0"/>
              <a:t> and </a:t>
            </a:r>
            <a:r>
              <a:rPr lang="en-US" dirty="0" err="1"/>
              <a:t>componentDidUpdate</a:t>
            </a:r>
            <a:r>
              <a:rPr lang="en-US" dirty="0"/>
              <a:t>().  This is because they are aware of properties being changed (props and state)</a:t>
            </a:r>
          </a:p>
          <a:p>
            <a:pPr marL="285750" indent="-285750">
              <a:buFont typeface="Arial" panose="020B0604020202020204" pitchFamily="34" charset="0"/>
              <a:buChar char="•"/>
            </a:pPr>
            <a:endParaRPr lang="en-US" dirty="0"/>
          </a:p>
        </p:txBody>
      </p:sp>
      <p:sp>
        <p:nvSpPr>
          <p:cNvPr id="4" name="Content Placeholder 3"/>
          <p:cNvSpPr>
            <a:spLocks noGrp="1"/>
          </p:cNvSpPr>
          <p:nvPr>
            <p:ph sz="quarter" idx="13"/>
          </p:nvPr>
        </p:nvSpPr>
        <p:spPr/>
        <p:txBody>
          <a:bodyPr/>
          <a:lstStyle/>
          <a:p>
            <a:endParaRPr lang="en-US"/>
          </a:p>
        </p:txBody>
      </p:sp>
    </p:spTree>
    <p:extLst>
      <p:ext uri="{BB962C8B-B14F-4D97-AF65-F5344CB8AC3E}">
        <p14:creationId xmlns:p14="http://schemas.microsoft.com/office/powerpoint/2010/main" val="1649535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Component Lifecycle Demonstration</a:t>
            </a:r>
          </a:p>
        </p:txBody>
      </p:sp>
      <p:sp>
        <p:nvSpPr>
          <p:cNvPr id="3" name="Content Placeholder 2"/>
          <p:cNvSpPr>
            <a:spLocks noGrp="1"/>
          </p:cNvSpPr>
          <p:nvPr>
            <p:ph sz="quarter" idx="12"/>
          </p:nvPr>
        </p:nvSpPr>
        <p:spPr>
          <a:xfrm>
            <a:off x="304800" y="914401"/>
            <a:ext cx="11658600" cy="5219891"/>
          </a:xfrm>
        </p:spPr>
        <p:txBody>
          <a:bodyPr/>
          <a:lstStyle/>
          <a:p>
            <a:r>
              <a:rPr lang="en-US" dirty="0"/>
              <a:t>Switching to Agoda React Learning Kit</a:t>
            </a:r>
          </a:p>
          <a:p>
            <a:r>
              <a:rPr lang="en-US" dirty="0"/>
              <a:t> - Select Component Lifecycle from the front page</a:t>
            </a:r>
          </a:p>
          <a:p>
            <a:r>
              <a:rPr lang="en-US" dirty="0"/>
              <a:t> - Watch the way the state is being modified and how it impacts on the amount of steps and redraws the component is doing (in the browser console)</a:t>
            </a:r>
          </a:p>
          <a:p>
            <a:endParaRPr lang="en-US" dirty="0"/>
          </a:p>
          <a:p>
            <a:r>
              <a:rPr lang="en-US" dirty="0"/>
              <a:t>Files:</a:t>
            </a:r>
          </a:p>
          <a:p>
            <a:r>
              <a:rPr lang="en-US" dirty="0"/>
              <a:t> - app/containers/</a:t>
            </a:r>
            <a:r>
              <a:rPr lang="en-US" dirty="0" err="1"/>
              <a:t>ComponentLifecycle.jsx</a:t>
            </a:r>
            <a:endParaRPr lang="en-US" dirty="0"/>
          </a:p>
          <a:p>
            <a:r>
              <a:rPr lang="en-US" dirty="0"/>
              <a:t> - app/components/</a:t>
            </a:r>
            <a:r>
              <a:rPr lang="en-US" dirty="0" err="1"/>
              <a:t>LifecycleDemoComponent.jsx</a:t>
            </a:r>
            <a:endParaRPr lang="en-US" dirty="0"/>
          </a:p>
          <a:p>
            <a:endParaRPr lang="en-US" dirty="0"/>
          </a:p>
          <a:p>
            <a:r>
              <a:rPr lang="en-US" dirty="0"/>
              <a:t>TASKS: </a:t>
            </a:r>
            <a:r>
              <a:rPr lang="en-US" b="1" dirty="0"/>
              <a:t>10 minutes</a:t>
            </a:r>
          </a:p>
          <a:p>
            <a:r>
              <a:rPr lang="en-US" dirty="0"/>
              <a:t> - Put a notification on the screen to let us know that the same name has been picked twice in a row.</a:t>
            </a:r>
          </a:p>
          <a:p>
            <a:r>
              <a:rPr lang="en-US" dirty="0"/>
              <a:t> - Count how many times each name is displayed and display a table listing the results</a:t>
            </a:r>
          </a:p>
          <a:p>
            <a:endParaRPr lang="en-US" dirty="0"/>
          </a:p>
          <a:p>
            <a:endParaRPr lang="en-US" dirty="0"/>
          </a:p>
          <a:p>
            <a:r>
              <a:rPr lang="en-US" dirty="0"/>
              <a:t> </a:t>
            </a:r>
          </a:p>
          <a:p>
            <a:endParaRPr lang="en-US" dirty="0"/>
          </a:p>
          <a:p>
            <a:endParaRPr lang="en-US" dirty="0"/>
          </a:p>
          <a:p>
            <a:endParaRPr lang="en-US" dirty="0"/>
          </a:p>
        </p:txBody>
      </p:sp>
      <p:sp>
        <p:nvSpPr>
          <p:cNvPr id="4" name="Content Placeholder 3"/>
          <p:cNvSpPr>
            <a:spLocks noGrp="1"/>
          </p:cNvSpPr>
          <p:nvPr>
            <p:ph sz="quarter" idx="13"/>
          </p:nvPr>
        </p:nvSpPr>
        <p:spPr/>
        <p:txBody>
          <a:bodyPr/>
          <a:lstStyle/>
          <a:p>
            <a:endParaRPr lang="en-US"/>
          </a:p>
        </p:txBody>
      </p:sp>
    </p:spTree>
    <p:extLst>
      <p:ext uri="{BB962C8B-B14F-4D97-AF65-F5344CB8AC3E}">
        <p14:creationId xmlns:p14="http://schemas.microsoft.com/office/powerpoint/2010/main" val="962292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Higher Order Component Demonstration – Form Management</a:t>
            </a:r>
          </a:p>
        </p:txBody>
      </p:sp>
      <p:sp>
        <p:nvSpPr>
          <p:cNvPr id="3" name="Content Placeholder 2"/>
          <p:cNvSpPr>
            <a:spLocks noGrp="1"/>
          </p:cNvSpPr>
          <p:nvPr>
            <p:ph sz="quarter" idx="12"/>
          </p:nvPr>
        </p:nvSpPr>
        <p:spPr>
          <a:xfrm>
            <a:off x="304800" y="914401"/>
            <a:ext cx="11658600" cy="4875181"/>
          </a:xfrm>
        </p:spPr>
        <p:txBody>
          <a:bodyPr/>
          <a:lstStyle/>
          <a:p>
            <a:r>
              <a:rPr lang="en-US" dirty="0"/>
              <a:t>Switching to Agoda React Learning Kit</a:t>
            </a:r>
          </a:p>
          <a:p>
            <a:r>
              <a:rPr lang="en-US" dirty="0"/>
              <a:t> - Select Higher Order Component from the front page</a:t>
            </a:r>
          </a:p>
          <a:p>
            <a:r>
              <a:rPr lang="en-US" dirty="0"/>
              <a:t> - The form wraps the components that render each of the fields and determines </a:t>
            </a:r>
          </a:p>
          <a:p>
            <a:endParaRPr lang="en-US" dirty="0"/>
          </a:p>
          <a:p>
            <a:r>
              <a:rPr lang="en-US" dirty="0"/>
              <a:t>Files:</a:t>
            </a:r>
          </a:p>
          <a:p>
            <a:r>
              <a:rPr lang="en-US" dirty="0"/>
              <a:t> - app/containers/</a:t>
            </a:r>
            <a:r>
              <a:rPr lang="en-US" dirty="0" err="1"/>
              <a:t>HOCForm.jsx</a:t>
            </a:r>
            <a:endParaRPr lang="en-US" dirty="0"/>
          </a:p>
          <a:p>
            <a:r>
              <a:rPr lang="en-US" dirty="0"/>
              <a:t> - app/components/Form/</a:t>
            </a:r>
            <a:r>
              <a:rPr lang="en-US" dirty="0" err="1"/>
              <a:t>Field.jsx</a:t>
            </a:r>
            <a:endParaRPr lang="en-US" dirty="0"/>
          </a:p>
          <a:p>
            <a:r>
              <a:rPr lang="en-US" dirty="0"/>
              <a:t> - app/components/Form/</a:t>
            </a:r>
            <a:r>
              <a:rPr lang="en-US" dirty="0" err="1"/>
              <a:t>Input.jsx</a:t>
            </a:r>
            <a:endParaRPr lang="en-US" dirty="0"/>
          </a:p>
          <a:p>
            <a:endParaRPr lang="en-US" dirty="0"/>
          </a:p>
          <a:p>
            <a:endParaRPr lang="en-US" dirty="0"/>
          </a:p>
          <a:p>
            <a:endParaRPr lang="en-US" dirty="0"/>
          </a:p>
          <a:p>
            <a:r>
              <a:rPr lang="en-US" dirty="0"/>
              <a:t>TASKS: </a:t>
            </a:r>
            <a:r>
              <a:rPr lang="en-US" b="1" dirty="0"/>
              <a:t>20 minutes</a:t>
            </a:r>
          </a:p>
          <a:p>
            <a:r>
              <a:rPr lang="en-US" dirty="0"/>
              <a:t> - Add two new field types - </a:t>
            </a:r>
            <a:r>
              <a:rPr lang="en-US" dirty="0" err="1"/>
              <a:t>textarea</a:t>
            </a:r>
            <a:r>
              <a:rPr lang="en-US" dirty="0"/>
              <a:t> and select field</a:t>
            </a:r>
          </a:p>
          <a:p>
            <a:r>
              <a:rPr lang="en-US" dirty="0"/>
              <a:t> - Add error handling to the form (required fields, is numeric) that will add bootstrap error classes (‘has-danger’) to the ‘form-group’ container div</a:t>
            </a:r>
          </a:p>
          <a:p>
            <a:r>
              <a:rPr lang="en-US" dirty="0"/>
              <a:t> - Add form submission that ensures that there is no errors in the form and outputs the contents of the form to the console.  Submit the form to </a:t>
            </a:r>
          </a:p>
        </p:txBody>
      </p:sp>
      <p:sp>
        <p:nvSpPr>
          <p:cNvPr id="4" name="Content Placeholder 3"/>
          <p:cNvSpPr>
            <a:spLocks noGrp="1"/>
          </p:cNvSpPr>
          <p:nvPr>
            <p:ph sz="quarter" idx="13"/>
          </p:nvPr>
        </p:nvSpPr>
        <p:spPr/>
        <p:txBody>
          <a:bodyPr/>
          <a:lstStyle/>
          <a:p>
            <a:endParaRPr lang="en-US"/>
          </a:p>
        </p:txBody>
      </p:sp>
    </p:spTree>
    <p:extLst>
      <p:ext uri="{BB962C8B-B14F-4D97-AF65-F5344CB8AC3E}">
        <p14:creationId xmlns:p14="http://schemas.microsoft.com/office/powerpoint/2010/main" val="1051845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Data Management - Demonstration </a:t>
            </a:r>
          </a:p>
        </p:txBody>
      </p:sp>
      <p:sp>
        <p:nvSpPr>
          <p:cNvPr id="3" name="Content Placeholder 2"/>
          <p:cNvSpPr>
            <a:spLocks noGrp="1"/>
          </p:cNvSpPr>
          <p:nvPr>
            <p:ph sz="quarter" idx="12"/>
          </p:nvPr>
        </p:nvSpPr>
        <p:spPr>
          <a:xfrm>
            <a:off x="313113" y="914401"/>
            <a:ext cx="11658600" cy="4678204"/>
          </a:xfrm>
        </p:spPr>
        <p:txBody>
          <a:bodyPr/>
          <a:lstStyle/>
          <a:p>
            <a:r>
              <a:rPr lang="en-US" dirty="0"/>
              <a:t>Switching to Agoda React Learning Kit</a:t>
            </a:r>
          </a:p>
          <a:p>
            <a:r>
              <a:rPr lang="en-US" dirty="0"/>
              <a:t> - Select Data Management from the front page</a:t>
            </a:r>
          </a:p>
          <a:p>
            <a:r>
              <a:rPr lang="en-US" dirty="0"/>
              <a:t> - Loads 105 records from a local API</a:t>
            </a:r>
          </a:p>
          <a:p>
            <a:endParaRPr lang="en-US" dirty="0"/>
          </a:p>
          <a:p>
            <a:r>
              <a:rPr lang="en-US" dirty="0"/>
              <a:t>Files:</a:t>
            </a:r>
          </a:p>
          <a:p>
            <a:r>
              <a:rPr lang="en-US" dirty="0"/>
              <a:t> - app/containers/</a:t>
            </a:r>
            <a:r>
              <a:rPr lang="en-US" dirty="0" err="1"/>
              <a:t>DataManagement.jsx</a:t>
            </a:r>
            <a:endParaRPr lang="en-US" dirty="0"/>
          </a:p>
          <a:p>
            <a:endParaRPr lang="en-US" dirty="0"/>
          </a:p>
          <a:p>
            <a:r>
              <a:rPr lang="en-US" dirty="0"/>
              <a:t>Questions:</a:t>
            </a:r>
          </a:p>
          <a:p>
            <a:r>
              <a:rPr lang="en-US" dirty="0"/>
              <a:t> - What is the problem with how I am loading in my data?</a:t>
            </a:r>
          </a:p>
          <a:p>
            <a:r>
              <a:rPr lang="en-US" dirty="0"/>
              <a:t> - How would you look to improve this going forward?</a:t>
            </a:r>
          </a:p>
          <a:p>
            <a:r>
              <a:rPr lang="en-US" dirty="0"/>
              <a:t> </a:t>
            </a:r>
          </a:p>
          <a:p>
            <a:endParaRPr lang="en-US" dirty="0"/>
          </a:p>
          <a:p>
            <a:r>
              <a:rPr lang="en-US" dirty="0"/>
              <a:t>TASKS: </a:t>
            </a:r>
            <a:r>
              <a:rPr lang="en-US" b="1" dirty="0"/>
              <a:t>20 minutes</a:t>
            </a:r>
          </a:p>
          <a:p>
            <a:r>
              <a:rPr lang="en-US" dirty="0"/>
              <a:t> - Paginate the list of records that are returned from the server (10 per page)</a:t>
            </a:r>
          </a:p>
          <a:p>
            <a:r>
              <a:rPr lang="en-US" dirty="0"/>
              <a:t> - Show the current page in the search results</a:t>
            </a:r>
          </a:p>
          <a:p>
            <a:r>
              <a:rPr lang="en-US" dirty="0"/>
              <a:t> - Apply some filtering to the results so that when the user types, the results reflect the filter</a:t>
            </a:r>
          </a:p>
        </p:txBody>
      </p:sp>
      <p:sp>
        <p:nvSpPr>
          <p:cNvPr id="4" name="Content Placeholder 3"/>
          <p:cNvSpPr>
            <a:spLocks noGrp="1"/>
          </p:cNvSpPr>
          <p:nvPr>
            <p:ph sz="quarter" idx="13"/>
          </p:nvPr>
        </p:nvSpPr>
        <p:spPr/>
        <p:txBody>
          <a:bodyPr/>
          <a:lstStyle/>
          <a:p>
            <a:endParaRPr lang="en-US"/>
          </a:p>
        </p:txBody>
      </p:sp>
    </p:spTree>
    <p:extLst>
      <p:ext uri="{BB962C8B-B14F-4D97-AF65-F5344CB8AC3E}">
        <p14:creationId xmlns:p14="http://schemas.microsoft.com/office/powerpoint/2010/main" val="3648342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Q &amp; A</a:t>
            </a:r>
          </a:p>
        </p:txBody>
      </p:sp>
      <p:sp>
        <p:nvSpPr>
          <p:cNvPr id="3" name="Content Placeholder 2"/>
          <p:cNvSpPr>
            <a:spLocks noGrp="1"/>
          </p:cNvSpPr>
          <p:nvPr>
            <p:ph sz="quarter" idx="12"/>
          </p:nvPr>
        </p:nvSpPr>
        <p:spPr>
          <a:xfrm>
            <a:off x="304800" y="914401"/>
            <a:ext cx="11658600" cy="541687"/>
          </a:xfrm>
        </p:spPr>
        <p:txBody>
          <a:bodyPr/>
          <a:lstStyle/>
          <a:p>
            <a:endParaRPr lang="en-US" dirty="0"/>
          </a:p>
          <a:p>
            <a:endParaRPr lang="en-US" dirty="0"/>
          </a:p>
        </p:txBody>
      </p:sp>
      <p:sp>
        <p:nvSpPr>
          <p:cNvPr id="4" name="Content Placeholder 3"/>
          <p:cNvSpPr>
            <a:spLocks noGrp="1"/>
          </p:cNvSpPr>
          <p:nvPr>
            <p:ph sz="quarter" idx="13"/>
          </p:nvPr>
        </p:nvSpPr>
        <p:spPr/>
        <p:txBody>
          <a:bodyPr/>
          <a:lstStyle/>
          <a:p>
            <a:endParaRPr lang="en-US"/>
          </a:p>
        </p:txBody>
      </p:sp>
      <p:sp>
        <p:nvSpPr>
          <p:cNvPr id="5" name="Rectangle 4"/>
          <p:cNvSpPr/>
          <p:nvPr/>
        </p:nvSpPr>
        <p:spPr>
          <a:xfrm>
            <a:off x="4060830" y="2967335"/>
            <a:ext cx="4070345"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Thank you !</a:t>
            </a:r>
          </a:p>
        </p:txBody>
      </p:sp>
    </p:spTree>
    <p:extLst>
      <p:ext uri="{BB962C8B-B14F-4D97-AF65-F5344CB8AC3E}">
        <p14:creationId xmlns:p14="http://schemas.microsoft.com/office/powerpoint/2010/main" val="2750107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Object 21" hidden="1"/>
          <p:cNvGraphicFramePr>
            <a:graphicFrameLocks noChangeAspect="1"/>
          </p:cNvGraphicFramePr>
          <p:nvPr>
            <p:custDataLst>
              <p:tags r:id="rId2"/>
            </p:custDataLst>
            <p:extLst/>
          </p:nvPr>
        </p:nvGraphicFramePr>
        <p:xfrm>
          <a:off x="1525589" y="1589"/>
          <a:ext cx="1587" cy="1587"/>
        </p:xfrm>
        <a:graphic>
          <a:graphicData uri="http://schemas.openxmlformats.org/presentationml/2006/ole">
            <mc:AlternateContent xmlns:mc="http://schemas.openxmlformats.org/markup-compatibility/2006">
              <mc:Choice xmlns:v="urn:schemas-microsoft-com:vml" Requires="v">
                <p:oleObj spid="_x0000_s9383" name="think-cell Slide" r:id="rId5" imgW="270" imgH="270" progId="TCLayout.ActiveDocument.1">
                  <p:embed/>
                </p:oleObj>
              </mc:Choice>
              <mc:Fallback>
                <p:oleObj name="think-cell Slide" r:id="rId5" imgW="270" imgH="270" progId="TCLayout.ActiveDocument.1">
                  <p:embed/>
                  <p:pic>
                    <p:nvPicPr>
                      <p:cNvPr id="22" name="Object 21" hidden="1"/>
                      <p:cNvPicPr/>
                      <p:nvPr/>
                    </p:nvPicPr>
                    <p:blipFill>
                      <a:blip r:embed="rId6"/>
                      <a:stretch>
                        <a:fillRect/>
                      </a:stretch>
                    </p:blipFill>
                    <p:spPr>
                      <a:xfrm>
                        <a:off x="1525589" y="1589"/>
                        <a:ext cx="1587" cy="1587"/>
                      </a:xfrm>
                      <a:prstGeom prst="rect">
                        <a:avLst/>
                      </a:prstGeom>
                    </p:spPr>
                  </p:pic>
                </p:oleObj>
              </mc:Fallback>
            </mc:AlternateContent>
          </a:graphicData>
        </a:graphic>
      </p:graphicFrame>
      <p:sp>
        <p:nvSpPr>
          <p:cNvPr id="3" name="Text Placeholder 2"/>
          <p:cNvSpPr>
            <a:spLocks noGrp="1"/>
          </p:cNvSpPr>
          <p:nvPr>
            <p:ph type="body" sz="quarter" idx="11"/>
          </p:nvPr>
        </p:nvSpPr>
        <p:spPr/>
        <p:txBody>
          <a:bodyPr/>
          <a:lstStyle/>
          <a:p>
            <a:r>
              <a:rPr lang="en-US" dirty="0"/>
              <a:t>Topics</a:t>
            </a:r>
          </a:p>
        </p:txBody>
      </p:sp>
      <p:sp>
        <p:nvSpPr>
          <p:cNvPr id="28" name="Content Placeholder 27"/>
          <p:cNvSpPr>
            <a:spLocks noGrp="1"/>
          </p:cNvSpPr>
          <p:nvPr>
            <p:ph sz="quarter" idx="13"/>
          </p:nvPr>
        </p:nvSpPr>
        <p:spPr/>
        <p:txBody>
          <a:bodyPr/>
          <a:lstStyle/>
          <a:p>
            <a:endParaRPr lang="en-US"/>
          </a:p>
          <a:p>
            <a:r>
              <a:rPr lang="en-US"/>
              <a:t>Source:  </a:t>
            </a:r>
            <a:endParaRPr lang="en-US" dirty="0"/>
          </a:p>
        </p:txBody>
      </p:sp>
      <p:sp>
        <p:nvSpPr>
          <p:cNvPr id="2" name="Rectangle 1"/>
          <p:cNvSpPr/>
          <p:nvPr/>
        </p:nvSpPr>
        <p:spPr>
          <a:xfrm>
            <a:off x="304800" y="1143000"/>
            <a:ext cx="11658600" cy="5909310"/>
          </a:xfrm>
          <a:prstGeom prst="rect">
            <a:avLst/>
          </a:prstGeom>
        </p:spPr>
        <p:txBody>
          <a:bodyPr wrap="square">
            <a:spAutoFit/>
          </a:bodyPr>
          <a:lstStyle/>
          <a:p>
            <a:r>
              <a:rPr lang="en-US" dirty="0"/>
              <a:t>Clone: https://github.com/flanamacca/react-learning-kit</a:t>
            </a:r>
            <a:br>
              <a:rPr lang="en-US" dirty="0"/>
            </a:br>
            <a:r>
              <a:rPr lang="en-US" dirty="0"/>
              <a:t>Run: DB_TYPE=“NONE” </a:t>
            </a:r>
            <a:r>
              <a:rPr lang="en-US" dirty="0" err="1"/>
              <a:t>npm</a:t>
            </a:r>
            <a:r>
              <a:rPr lang="en-US" dirty="0"/>
              <a:t> run dev (nix machines)</a:t>
            </a:r>
          </a:p>
          <a:p>
            <a:r>
              <a:rPr lang="en-US" dirty="0"/>
              <a:t>On windows – need to install </a:t>
            </a:r>
            <a:r>
              <a:rPr lang="en-US" dirty="0" err="1"/>
              <a:t>nodemon</a:t>
            </a:r>
            <a:r>
              <a:rPr lang="en-US" dirty="0"/>
              <a:t>, cross-</a:t>
            </a:r>
            <a:r>
              <a:rPr lang="en-US" dirty="0" err="1"/>
              <a:t>env</a:t>
            </a:r>
            <a:r>
              <a:rPr lang="en-US" dirty="0"/>
              <a:t> globally and then run the </a:t>
            </a:r>
            <a:r>
              <a:rPr lang="en-US" dirty="0" err="1"/>
              <a:t>npm</a:t>
            </a:r>
            <a:r>
              <a:rPr lang="en-US" dirty="0"/>
              <a:t> run dev command independently</a:t>
            </a:r>
          </a:p>
          <a:p>
            <a:endParaRPr lang="en-US" dirty="0"/>
          </a:p>
          <a:p>
            <a:r>
              <a:rPr lang="en-US" dirty="0"/>
              <a:t>Part 1 – Fundamentals</a:t>
            </a:r>
          </a:p>
          <a:p>
            <a:pPr marL="342900" indent="-342900">
              <a:buFontTx/>
              <a:buAutoNum type="arabicPeriod"/>
            </a:pPr>
            <a:r>
              <a:rPr lang="en-US" dirty="0"/>
              <a:t>Component Fundamentals – What is the purpose of a component driven system</a:t>
            </a:r>
          </a:p>
          <a:p>
            <a:pPr marL="342900" indent="-342900">
              <a:buFontTx/>
              <a:buAutoNum type="arabicPeriod"/>
            </a:pPr>
            <a:r>
              <a:rPr lang="en-US" dirty="0"/>
              <a:t>Component Lifecycle – crumbs of broken dreams</a:t>
            </a:r>
          </a:p>
          <a:p>
            <a:pPr marL="342900" indent="-342900">
              <a:buFontTx/>
              <a:buAutoNum type="arabicPeriod"/>
            </a:pPr>
            <a:r>
              <a:rPr lang="en-US" dirty="0"/>
              <a:t>Dom Manipulation and management of Dom Nodes – React, the Shadow Dom and You</a:t>
            </a:r>
          </a:p>
          <a:p>
            <a:pPr marL="342900" indent="-342900">
              <a:buFontTx/>
              <a:buAutoNum type="arabicPeriod"/>
            </a:pPr>
            <a:r>
              <a:rPr lang="en-US" dirty="0"/>
              <a:t>Higher Order Components – The candy wrappers of React</a:t>
            </a:r>
          </a:p>
          <a:p>
            <a:pPr marL="342900" indent="-342900">
              <a:buFontTx/>
              <a:buAutoNum type="arabicPeriod"/>
            </a:pPr>
            <a:r>
              <a:rPr lang="en-US" dirty="0"/>
              <a:t>Loading and Managing Data in Components– Ensuring your components behave well with data</a:t>
            </a:r>
          </a:p>
          <a:p>
            <a:pPr marL="342900" indent="-342900">
              <a:buFontTx/>
              <a:buAutoNum type="arabicPeriod"/>
            </a:pPr>
            <a:endParaRPr lang="en-US" dirty="0"/>
          </a:p>
          <a:p>
            <a:r>
              <a:rPr lang="en-US" dirty="0"/>
              <a:t>Part 2 – Structuring an Application</a:t>
            </a:r>
          </a:p>
          <a:p>
            <a:pPr marL="342900" indent="-342900">
              <a:buFontTx/>
              <a:buAutoNum type="arabicPeriod"/>
            </a:pPr>
            <a:r>
              <a:rPr lang="en-US" dirty="0"/>
              <a:t>Webpack bundling and splitting - When to split, how to split and how to monitor</a:t>
            </a:r>
          </a:p>
          <a:p>
            <a:pPr marL="342900" indent="-342900">
              <a:buAutoNum type="arabicPeriod"/>
            </a:pPr>
            <a:r>
              <a:rPr lang="en-US" dirty="0"/>
              <a:t>Routing in a Single Page Application</a:t>
            </a:r>
          </a:p>
          <a:p>
            <a:pPr marL="342900" indent="-342900">
              <a:buAutoNum type="arabicPeriod"/>
            </a:pPr>
            <a:r>
              <a:rPr lang="en-US" dirty="0"/>
              <a:t>Application State Management (</a:t>
            </a:r>
            <a:r>
              <a:rPr lang="en-US" dirty="0" err="1"/>
              <a:t>Redux</a:t>
            </a:r>
            <a:r>
              <a:rPr lang="en-US" dirty="0"/>
              <a:t>) – What Why How of Dispatching, Reducing and Storing</a:t>
            </a:r>
          </a:p>
          <a:p>
            <a:pPr marL="342900" indent="-342900">
              <a:buAutoNum type="arabicPeriod"/>
            </a:pPr>
            <a:r>
              <a:rPr lang="en-US" dirty="0"/>
              <a:t>Server Side Rendering / Isomorphic Applications – Working in a server side world </a:t>
            </a:r>
          </a:p>
          <a:p>
            <a:pPr marL="342900" indent="-342900">
              <a:buAutoNum type="arabicPeriod"/>
            </a:pPr>
            <a:r>
              <a:rPr lang="en-US" dirty="0"/>
              <a:t>Automated Testing and development with Jest, Storybook and </a:t>
            </a:r>
            <a:r>
              <a:rPr lang="en-US" dirty="0" err="1"/>
              <a:t>Redux</a:t>
            </a: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p:txBody>
      </p:sp>
    </p:spTree>
    <p:extLst>
      <p:ext uri="{BB962C8B-B14F-4D97-AF65-F5344CB8AC3E}">
        <p14:creationId xmlns:p14="http://schemas.microsoft.com/office/powerpoint/2010/main" val="3142133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Component Fundamentals – Things to know</a:t>
            </a:r>
          </a:p>
        </p:txBody>
      </p:sp>
      <p:sp>
        <p:nvSpPr>
          <p:cNvPr id="3" name="Content Placeholder 2"/>
          <p:cNvSpPr>
            <a:spLocks noGrp="1"/>
          </p:cNvSpPr>
          <p:nvPr>
            <p:ph sz="quarter" idx="12"/>
          </p:nvPr>
        </p:nvSpPr>
        <p:spPr>
          <a:xfrm>
            <a:off x="304800" y="914401"/>
            <a:ext cx="11658600" cy="2757678"/>
          </a:xfrm>
        </p:spPr>
        <p:txBody>
          <a:bodyPr/>
          <a:lstStyle/>
          <a:p>
            <a:pPr marL="342900" indent="-342900">
              <a:buFont typeface="+mj-lt"/>
              <a:buAutoNum type="arabicPeriod"/>
            </a:pPr>
            <a:r>
              <a:rPr lang="en-US" dirty="0"/>
              <a:t>React is all about discrete building blocks, or components. All components small or big should be reusable, even across different projects.</a:t>
            </a:r>
          </a:p>
          <a:p>
            <a:pPr marL="342900" indent="-342900">
              <a:buFont typeface="+mj-lt"/>
              <a:buAutoNum type="arabicPeriod"/>
            </a:pPr>
            <a:r>
              <a:rPr lang="en-US" dirty="0"/>
              <a:t>Uses JSX to combine HTML and </a:t>
            </a:r>
            <a:r>
              <a:rPr lang="en-US" dirty="0" err="1"/>
              <a:t>Javascript</a:t>
            </a:r>
            <a:r>
              <a:rPr lang="en-US" dirty="0"/>
              <a:t>, which is then </a:t>
            </a:r>
            <a:r>
              <a:rPr lang="en-US" dirty="0" err="1"/>
              <a:t>transpiled</a:t>
            </a:r>
            <a:r>
              <a:rPr lang="en-US" dirty="0"/>
              <a:t> into readable ES5 forms for browsers</a:t>
            </a:r>
          </a:p>
          <a:p>
            <a:pPr marL="342900" indent="-342900">
              <a:buFont typeface="+mj-lt"/>
              <a:buAutoNum type="arabicPeriod"/>
            </a:pPr>
            <a:r>
              <a:rPr lang="en-US" dirty="0"/>
              <a:t>All React element attributes are in </a:t>
            </a:r>
            <a:r>
              <a:rPr lang="en-US" dirty="0" err="1"/>
              <a:t>camelCase</a:t>
            </a:r>
            <a:r>
              <a:rPr lang="en-US" dirty="0"/>
              <a:t> rather than lower case (to allow </a:t>
            </a:r>
            <a:r>
              <a:rPr lang="en-US" dirty="0" err="1"/>
              <a:t>React’s</a:t>
            </a:r>
            <a:r>
              <a:rPr lang="en-US" dirty="0"/>
              <a:t> own event handler to manage performance)</a:t>
            </a:r>
          </a:p>
          <a:p>
            <a:pPr marL="342900" indent="-342900">
              <a:buFont typeface="+mj-lt"/>
              <a:buAutoNum type="arabicPeriod"/>
            </a:pPr>
            <a:r>
              <a:rPr lang="en-US" dirty="0"/>
              <a:t>Properties are immutable.  Properties represent how your component was initialized and should never be modified.</a:t>
            </a:r>
          </a:p>
          <a:p>
            <a:pPr marL="342900" indent="-342900">
              <a:buFont typeface="+mj-lt"/>
              <a:buAutoNum type="arabicPeriod"/>
            </a:pPr>
            <a:r>
              <a:rPr lang="en-US" dirty="0"/>
              <a:t>State represents how your app changes over time and is expected to change (triggering re-render)</a:t>
            </a:r>
          </a:p>
          <a:p>
            <a:pPr marL="342900" indent="-342900">
              <a:buFont typeface="+mj-lt"/>
              <a:buAutoNum type="arabicPeriod"/>
            </a:pPr>
            <a:r>
              <a:rPr lang="en-US" dirty="0"/>
              <a:t>The React Shadow Dom tracks previous renders vs current renders to determine if the output has changed (and then compute these changes into Dom operations)</a:t>
            </a:r>
          </a:p>
          <a:p>
            <a:pPr marL="342900" indent="-342900">
              <a:buFont typeface="+mj-lt"/>
              <a:buAutoNum type="arabicPeriod"/>
            </a:pPr>
            <a:endParaRPr lang="en-US" dirty="0"/>
          </a:p>
        </p:txBody>
      </p:sp>
      <p:sp>
        <p:nvSpPr>
          <p:cNvPr id="4" name="Content Placeholder 3"/>
          <p:cNvSpPr>
            <a:spLocks noGrp="1"/>
          </p:cNvSpPr>
          <p:nvPr>
            <p:ph sz="quarter" idx="13"/>
          </p:nvPr>
        </p:nvSpPr>
        <p:spPr/>
        <p:txBody>
          <a:bodyPr/>
          <a:lstStyle/>
          <a:p>
            <a:endParaRPr lang="en-US"/>
          </a:p>
        </p:txBody>
      </p:sp>
    </p:spTree>
    <p:extLst>
      <p:ext uri="{BB962C8B-B14F-4D97-AF65-F5344CB8AC3E}">
        <p14:creationId xmlns:p14="http://schemas.microsoft.com/office/powerpoint/2010/main" val="287234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04800" y="279856"/>
            <a:ext cx="11658600" cy="430887"/>
          </a:xfrm>
        </p:spPr>
        <p:txBody>
          <a:bodyPr/>
          <a:lstStyle/>
          <a:p>
            <a:r>
              <a:rPr lang="en-US" dirty="0"/>
              <a:t>Component Fundamentals – What should I think about</a:t>
            </a:r>
          </a:p>
        </p:txBody>
      </p:sp>
      <p:sp>
        <p:nvSpPr>
          <p:cNvPr id="3" name="Content Placeholder 2"/>
          <p:cNvSpPr>
            <a:spLocks noGrp="1"/>
          </p:cNvSpPr>
          <p:nvPr>
            <p:ph sz="quarter" idx="12"/>
          </p:nvPr>
        </p:nvSpPr>
        <p:spPr>
          <a:xfrm>
            <a:off x="304800" y="914401"/>
            <a:ext cx="11658600" cy="2806922"/>
          </a:xfrm>
        </p:spPr>
        <p:txBody>
          <a:bodyPr/>
          <a:lstStyle/>
          <a:p>
            <a:r>
              <a:rPr lang="en-US" dirty="0"/>
              <a:t>Should I even make it a component? </a:t>
            </a:r>
          </a:p>
          <a:p>
            <a:r>
              <a:rPr lang="en-US" dirty="0"/>
              <a:t> - Wrapping anything in React adds additional load and code to running it. Wrapping HTML element is often overkill – think about what component lifecycle and properties you want and need</a:t>
            </a:r>
          </a:p>
          <a:p>
            <a:endParaRPr lang="en-US" dirty="0"/>
          </a:p>
          <a:p>
            <a:r>
              <a:rPr lang="en-US" dirty="0"/>
              <a:t>Does my component require data to be loaded? Is this data shared between multiple components? </a:t>
            </a:r>
          </a:p>
          <a:p>
            <a:r>
              <a:rPr lang="en-US" dirty="0"/>
              <a:t> - Passing properties between components (especially parent to child) </a:t>
            </a:r>
          </a:p>
          <a:p>
            <a:endParaRPr lang="en-US" dirty="0"/>
          </a:p>
          <a:p>
            <a:r>
              <a:rPr lang="en-US" dirty="0"/>
              <a:t>What is the minimum amount of properties my component needs to function</a:t>
            </a:r>
          </a:p>
          <a:p>
            <a:r>
              <a:rPr lang="en-US" dirty="0"/>
              <a:t> - Passing large objects down the tree stack adds a lot of overhead.  This can come in the form of type requirements, extra processing and unnecessary complexity.  A component should ONLY deal with the data it needs</a:t>
            </a:r>
          </a:p>
        </p:txBody>
      </p:sp>
      <p:sp>
        <p:nvSpPr>
          <p:cNvPr id="4" name="Content Placeholder 3"/>
          <p:cNvSpPr>
            <a:spLocks noGrp="1"/>
          </p:cNvSpPr>
          <p:nvPr>
            <p:ph sz="quarter" idx="13"/>
          </p:nvPr>
        </p:nvSpPr>
        <p:spPr/>
        <p:txBody>
          <a:bodyPr/>
          <a:lstStyle/>
          <a:p>
            <a:endParaRPr lang="en-US"/>
          </a:p>
        </p:txBody>
      </p:sp>
    </p:spTree>
    <p:extLst>
      <p:ext uri="{BB962C8B-B14F-4D97-AF65-F5344CB8AC3E}">
        <p14:creationId xmlns:p14="http://schemas.microsoft.com/office/powerpoint/2010/main" val="141967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Component Lifecycle Management</a:t>
            </a:r>
          </a:p>
        </p:txBody>
      </p:sp>
      <p:sp>
        <p:nvSpPr>
          <p:cNvPr id="3" name="Content Placeholder 2"/>
          <p:cNvSpPr>
            <a:spLocks noGrp="1"/>
          </p:cNvSpPr>
          <p:nvPr>
            <p:ph sz="quarter" idx="12"/>
          </p:nvPr>
        </p:nvSpPr>
        <p:spPr>
          <a:xfrm>
            <a:off x="7543800" y="1050709"/>
            <a:ext cx="4419600" cy="3139321"/>
          </a:xfrm>
        </p:spPr>
        <p:txBody>
          <a:bodyPr/>
          <a:lstStyle/>
          <a:p>
            <a:r>
              <a:rPr lang="en-US" sz="1200" dirty="0" err="1"/>
              <a:t>componentWillMount</a:t>
            </a:r>
            <a:r>
              <a:rPr lang="en-US" sz="1200" dirty="0"/>
              <a:t>() {</a:t>
            </a:r>
          </a:p>
          <a:p>
            <a:r>
              <a:rPr lang="en-US" sz="1200" dirty="0"/>
              <a:t>    // Triggered before any rendering takes place – good time to initialize data loading.  (NOTE – This function is called when Server Side Rendering)</a:t>
            </a:r>
          </a:p>
          <a:p>
            <a:r>
              <a:rPr lang="en-US" sz="1200" dirty="0"/>
              <a:t>}</a:t>
            </a:r>
          </a:p>
          <a:p>
            <a:endParaRPr lang="en-US" sz="1200" dirty="0"/>
          </a:p>
          <a:p>
            <a:r>
              <a:rPr lang="en-US" sz="1200" dirty="0" err="1"/>
              <a:t>componentDidMount</a:t>
            </a:r>
            <a:r>
              <a:rPr lang="en-US" sz="1200" dirty="0"/>
              <a:t>() {</a:t>
            </a:r>
          </a:p>
          <a:p>
            <a:r>
              <a:rPr lang="en-US" sz="1200" dirty="0"/>
              <a:t>    // Called once the component has completed rendering and the           DOM is available here</a:t>
            </a:r>
          </a:p>
          <a:p>
            <a:r>
              <a:rPr lang="en-US" sz="1200" dirty="0"/>
              <a:t>}</a:t>
            </a:r>
          </a:p>
          <a:p>
            <a:endParaRPr lang="en-US" sz="1200" dirty="0"/>
          </a:p>
          <a:p>
            <a:r>
              <a:rPr lang="en-US" sz="1200" dirty="0" err="1"/>
              <a:t>componentWillUnmount</a:t>
            </a:r>
            <a:r>
              <a:rPr lang="en-US" sz="1200" dirty="0"/>
              <a:t>() {</a:t>
            </a:r>
          </a:p>
          <a:p>
            <a:r>
              <a:rPr lang="en-US" sz="1200" dirty="0"/>
              <a:t>    // Cleanup function – Destroy listeners, refs, objects in memory </a:t>
            </a:r>
            <a:r>
              <a:rPr lang="en-US" sz="1200" dirty="0" err="1"/>
              <a:t>etc</a:t>
            </a:r>
            <a:endParaRPr lang="en-US" sz="1200" dirty="0"/>
          </a:p>
          <a:p>
            <a:r>
              <a:rPr lang="en-US" sz="1200" dirty="0"/>
              <a:t>}</a:t>
            </a:r>
          </a:p>
        </p:txBody>
      </p:sp>
      <p:pic>
        <p:nvPicPr>
          <p:cNvPr id="24" name="Picture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050709"/>
            <a:ext cx="3043667" cy="3212425"/>
          </a:xfrm>
          <a:prstGeom prst="rect">
            <a:avLst/>
          </a:prstGeom>
        </p:spPr>
      </p:pic>
      <p:sp>
        <p:nvSpPr>
          <p:cNvPr id="32" name="Content Placeholder 31"/>
          <p:cNvSpPr>
            <a:spLocks noGrp="1"/>
          </p:cNvSpPr>
          <p:nvPr>
            <p:ph sz="quarter" idx="13"/>
          </p:nvPr>
        </p:nvSpPr>
        <p:spPr/>
        <p:txBody>
          <a:bodyPr/>
          <a:lstStyle/>
          <a:p>
            <a:endParaRPr lang="en-US"/>
          </a:p>
        </p:txBody>
      </p:sp>
      <p:pic>
        <p:nvPicPr>
          <p:cNvPr id="12291" name="Picture 3" descr="https://cdn-images-1.medium.com/max/640/1*u0CoE_GHlUB4Ce-yZtgv0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964148"/>
            <a:ext cx="2976133" cy="2756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5942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04800" y="279856"/>
            <a:ext cx="11658600" cy="430887"/>
          </a:xfrm>
        </p:spPr>
        <p:txBody>
          <a:bodyPr/>
          <a:lstStyle/>
          <a:p>
            <a:r>
              <a:rPr lang="en-US" dirty="0"/>
              <a:t>Component Lifecycle Management - What When Where - HOW</a:t>
            </a:r>
          </a:p>
        </p:txBody>
      </p:sp>
      <p:sp>
        <p:nvSpPr>
          <p:cNvPr id="3" name="Content Placeholder 2"/>
          <p:cNvSpPr>
            <a:spLocks noGrp="1"/>
          </p:cNvSpPr>
          <p:nvPr>
            <p:ph sz="quarter" idx="12"/>
          </p:nvPr>
        </p:nvSpPr>
        <p:spPr>
          <a:xfrm>
            <a:off x="304800" y="914401"/>
            <a:ext cx="11658600" cy="5022914"/>
          </a:xfrm>
        </p:spPr>
        <p:txBody>
          <a:bodyPr/>
          <a:lstStyle/>
          <a:p>
            <a:pPr marL="285750" indent="-285750">
              <a:buFont typeface="Arial" panose="020B0604020202020204" pitchFamily="34" charset="0"/>
              <a:buChar char="•"/>
            </a:pPr>
            <a:r>
              <a:rPr lang="en-US" dirty="0"/>
              <a:t>Components will re-render whenever the properties passed to them changes, or the internal state of a component is modified. </a:t>
            </a:r>
          </a:p>
          <a:p>
            <a:pPr marL="285750" indent="-285750">
              <a:buFont typeface="Arial" panose="020B0604020202020204" pitchFamily="34" charset="0"/>
              <a:buChar char="•"/>
            </a:pPr>
            <a:r>
              <a:rPr lang="en-US" dirty="0"/>
              <a:t>If either the state object or the passed-in props are changed, React has an important decision to do. Should the component be updated in the DOM? This is why it invokes another important lifecycle method here, </a:t>
            </a:r>
            <a:r>
              <a:rPr lang="en-US" dirty="0" err="1"/>
              <a:t>shouldComponentUpdate</a:t>
            </a:r>
            <a:r>
              <a:rPr lang="en-US" dirty="0"/>
              <a:t>. This method is an actual question, so if you need to customize or optimize the render process on your own, you have to answer that question by returning either true or false.</a:t>
            </a:r>
          </a:p>
          <a:p>
            <a:pPr marL="285750" indent="-285750">
              <a:buFont typeface="Arial" panose="020B0604020202020204" pitchFamily="34" charset="0"/>
              <a:buChar char="•"/>
            </a:pPr>
            <a:r>
              <a:rPr lang="en-US" dirty="0"/>
              <a:t>If there is no </a:t>
            </a:r>
            <a:r>
              <a:rPr lang="en-US" dirty="0" err="1"/>
              <a:t>shouldComponentUpdate</a:t>
            </a:r>
            <a:r>
              <a:rPr lang="en-US" dirty="0"/>
              <a:t> specified, React runs it’s own “attempt” at this.</a:t>
            </a:r>
          </a:p>
          <a:p>
            <a:pPr marL="285750" indent="-285750">
              <a:buFont typeface="Arial" panose="020B0604020202020204" pitchFamily="34" charset="0"/>
              <a:buChar char="•"/>
            </a:pPr>
            <a:r>
              <a:rPr lang="en-US" dirty="0"/>
              <a:t>To determine the changed output, React invokes </a:t>
            </a:r>
            <a:r>
              <a:rPr lang="en-US" dirty="0" err="1"/>
              <a:t>componentWillUpdate</a:t>
            </a:r>
            <a:r>
              <a:rPr lang="en-US" dirty="0"/>
              <a:t> to determine  a true/false value.</a:t>
            </a:r>
          </a:p>
          <a:p>
            <a:pPr marL="285750" indent="-285750">
              <a:buFont typeface="Arial" panose="020B0604020202020204" pitchFamily="34" charset="0"/>
              <a:buChar char="•"/>
            </a:pPr>
            <a:r>
              <a:rPr lang="en-US" dirty="0"/>
              <a:t>If the rendered output is identical, no changes are pushed to the Dom.  If there is a difference, React uses it’s Shadow Dom to modify on the browser.</a:t>
            </a:r>
          </a:p>
          <a:p>
            <a:pPr marL="285750" indent="-285750">
              <a:buFont typeface="Arial" panose="020B0604020202020204" pitchFamily="34" charset="0"/>
              <a:buChar char="•"/>
            </a:pPr>
            <a:r>
              <a:rPr lang="en-US" dirty="0"/>
              <a:t>What an update does occur, React will invoke </a:t>
            </a:r>
            <a:r>
              <a:rPr lang="en-US" dirty="0" err="1"/>
              <a:t>componentDidUpdate</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r>
              <a:rPr lang="en-US" dirty="0"/>
              <a:t>** Question – what is the different between a shallow compare and a deep compare? Which does React use by default? Why does this matter?</a:t>
            </a:r>
          </a:p>
          <a:p>
            <a:pPr marL="285750" indent="-285750">
              <a:buFont typeface="Arial" panose="020B0604020202020204" pitchFamily="34" charset="0"/>
              <a:buChar char="•"/>
            </a:pPr>
            <a:endParaRPr lang="en-US" dirty="0"/>
          </a:p>
          <a:p>
            <a:endParaRPr lang="en-US" dirty="0"/>
          </a:p>
        </p:txBody>
      </p:sp>
      <p:sp>
        <p:nvSpPr>
          <p:cNvPr id="4" name="Content Placeholder 3"/>
          <p:cNvSpPr>
            <a:spLocks noGrp="1"/>
          </p:cNvSpPr>
          <p:nvPr>
            <p:ph sz="quarter" idx="13"/>
          </p:nvPr>
        </p:nvSpPr>
        <p:spPr/>
        <p:txBody>
          <a:bodyPr/>
          <a:lstStyle/>
          <a:p>
            <a:endParaRPr lang="en-US"/>
          </a:p>
        </p:txBody>
      </p:sp>
    </p:spTree>
    <p:extLst>
      <p:ext uri="{BB962C8B-B14F-4D97-AF65-F5344CB8AC3E}">
        <p14:creationId xmlns:p14="http://schemas.microsoft.com/office/powerpoint/2010/main" val="1465813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Components – Statefull or Stateless?</a:t>
            </a:r>
          </a:p>
        </p:txBody>
      </p:sp>
      <p:sp>
        <p:nvSpPr>
          <p:cNvPr id="3" name="Content Placeholder 2"/>
          <p:cNvSpPr>
            <a:spLocks noGrp="1"/>
          </p:cNvSpPr>
          <p:nvPr>
            <p:ph sz="quarter" idx="12"/>
          </p:nvPr>
        </p:nvSpPr>
        <p:spPr>
          <a:xfrm>
            <a:off x="304800" y="914401"/>
            <a:ext cx="11658600" cy="5663089"/>
          </a:xfrm>
        </p:spPr>
        <p:txBody>
          <a:bodyPr/>
          <a:lstStyle/>
          <a:p>
            <a:r>
              <a:rPr lang="en-US" sz="2400" i="1" dirty="0"/>
              <a:t>“Stateless Components are significantly faster than Statefull Components to mount/unmount and render” - Myth</a:t>
            </a:r>
            <a:br>
              <a:rPr lang="en-US" i="1" dirty="0"/>
            </a:br>
            <a:endParaRPr lang="en-US" i="1" dirty="0"/>
          </a:p>
          <a:p>
            <a:pPr marL="285750" indent="-285750">
              <a:buFont typeface="Arial" panose="020B0604020202020204" pitchFamily="34" charset="0"/>
              <a:buChar char="•"/>
            </a:pPr>
            <a:r>
              <a:rPr lang="en-US" dirty="0"/>
              <a:t>Also considered a presentational component </a:t>
            </a:r>
          </a:p>
          <a:p>
            <a:pPr marL="285750" indent="-285750">
              <a:buFont typeface="Arial" panose="020B0604020202020204" pitchFamily="34" charset="0"/>
              <a:buChar char="•"/>
            </a:pPr>
            <a:r>
              <a:rPr lang="en-US" dirty="0"/>
              <a:t>Introduced as a design pattern to enable future optimizations.  </a:t>
            </a:r>
          </a:p>
          <a:p>
            <a:pPr marL="285750" indent="-285750">
              <a:buFont typeface="Arial" panose="020B0604020202020204" pitchFamily="34" charset="0"/>
              <a:buChar char="•"/>
            </a:pPr>
            <a:r>
              <a:rPr lang="en-US" dirty="0"/>
              <a:t>No smart logic – if any data changes the Stateless Component will re-render.   </a:t>
            </a:r>
          </a:p>
          <a:p>
            <a:pPr marL="285750" indent="-285750">
              <a:buFont typeface="Arial" panose="020B0604020202020204" pitchFamily="34" charset="0"/>
              <a:buChar char="•"/>
            </a:pPr>
            <a:r>
              <a:rPr lang="en-US" dirty="0" err="1"/>
              <a:t>PureComponent</a:t>
            </a:r>
            <a:r>
              <a:rPr lang="en-US" dirty="0"/>
              <a:t> (React 15.3) provides a shallow equal comparison on props to resolve differences and control updates</a:t>
            </a:r>
          </a:p>
          <a:p>
            <a:pPr marL="285750" indent="-285750">
              <a:buFont typeface="Arial" panose="020B0604020202020204" pitchFamily="34" charset="0"/>
              <a:buChar char="•"/>
            </a:pPr>
            <a:endParaRPr lang="en-US" dirty="0"/>
          </a:p>
          <a:p>
            <a:r>
              <a:rPr lang="en-US" dirty="0"/>
              <a:t>So should I use stateless components where possible? YES</a:t>
            </a:r>
          </a:p>
          <a:p>
            <a:r>
              <a:rPr lang="en-US" dirty="0"/>
              <a:t> - Easier to read</a:t>
            </a:r>
          </a:p>
          <a:p>
            <a:r>
              <a:rPr lang="en-US" dirty="0"/>
              <a:t> - Easier to write</a:t>
            </a:r>
          </a:p>
          <a:p>
            <a:r>
              <a:rPr lang="en-US" dirty="0"/>
              <a:t> - Easier to manage </a:t>
            </a:r>
          </a:p>
          <a:p>
            <a:r>
              <a:rPr lang="en-US" dirty="0"/>
              <a:t> - Encourages reuse</a:t>
            </a:r>
          </a:p>
          <a:p>
            <a:r>
              <a:rPr lang="en-US" dirty="0"/>
              <a:t> - Plenty of performance improvements to come</a:t>
            </a:r>
          </a:p>
          <a:p>
            <a:endParaRPr lang="en-US" dirty="0"/>
          </a:p>
          <a:p>
            <a:r>
              <a:rPr lang="en-US" dirty="0"/>
              <a:t>Optimization: Call your Stateless Components as functions instead of React Components to have them run as dumb functions without any React overhead.  </a:t>
            </a:r>
          </a:p>
          <a:p>
            <a:pPr algn="ctr"/>
            <a:r>
              <a:rPr lang="en-US" b="1" dirty="0"/>
              <a:t> {Component({</a:t>
            </a:r>
            <a:r>
              <a:rPr lang="en-US" b="1" dirty="0" err="1"/>
              <a:t>param</a:t>
            </a:r>
            <a:r>
              <a:rPr lang="en-US" b="1" dirty="0"/>
              <a:t>: ‘value’})} vs &lt;Component </a:t>
            </a:r>
            <a:r>
              <a:rPr lang="en-US" b="1" dirty="0" err="1"/>
              <a:t>param</a:t>
            </a:r>
            <a:r>
              <a:rPr lang="en-US" b="1" dirty="0"/>
              <a:t>=‘value’ /&gt;</a:t>
            </a:r>
          </a:p>
          <a:p>
            <a:endParaRPr lang="en-US" dirty="0"/>
          </a:p>
        </p:txBody>
      </p:sp>
      <p:sp>
        <p:nvSpPr>
          <p:cNvPr id="4" name="Content Placeholder 3"/>
          <p:cNvSpPr>
            <a:spLocks noGrp="1"/>
          </p:cNvSpPr>
          <p:nvPr>
            <p:ph sz="quarter" idx="13"/>
          </p:nvPr>
        </p:nvSpPr>
        <p:spPr/>
        <p:txBody>
          <a:bodyPr/>
          <a:lstStyle/>
          <a:p>
            <a:endParaRPr lang="en-US"/>
          </a:p>
        </p:txBody>
      </p:sp>
    </p:spTree>
    <p:extLst>
      <p:ext uri="{BB962C8B-B14F-4D97-AF65-F5344CB8AC3E}">
        <p14:creationId xmlns:p14="http://schemas.microsoft.com/office/powerpoint/2010/main" val="4130412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Dom Manipulation</a:t>
            </a:r>
          </a:p>
        </p:txBody>
      </p:sp>
      <p:sp>
        <p:nvSpPr>
          <p:cNvPr id="3" name="Content Placeholder 2"/>
          <p:cNvSpPr>
            <a:spLocks noGrp="1"/>
          </p:cNvSpPr>
          <p:nvPr>
            <p:ph sz="quarter" idx="12"/>
          </p:nvPr>
        </p:nvSpPr>
        <p:spPr>
          <a:xfrm>
            <a:off x="304800" y="914401"/>
            <a:ext cx="6019800" cy="5022914"/>
          </a:xfrm>
        </p:spPr>
        <p:txBody>
          <a:bodyPr/>
          <a:lstStyle/>
          <a:p>
            <a:r>
              <a:rPr lang="en-US" dirty="0"/>
              <a:t>Refs are used to interact with the Dom in React</a:t>
            </a:r>
          </a:p>
          <a:p>
            <a:endParaRPr lang="en-US" dirty="0"/>
          </a:p>
          <a:p>
            <a:r>
              <a:rPr lang="en-US" dirty="0"/>
              <a:t>When you specify a Dom element, you call the “ref” property on the element and provide a function.  The function receives a reference to the Dom element</a:t>
            </a:r>
          </a:p>
          <a:p>
            <a:endParaRPr lang="en-US" dirty="0"/>
          </a:p>
          <a:p>
            <a:r>
              <a:rPr lang="en-US" dirty="0"/>
              <a:t>Use cases:</a:t>
            </a:r>
          </a:p>
          <a:p>
            <a:pPr marL="285750" indent="-285750">
              <a:buFont typeface="Arial" panose="020B0604020202020204" pitchFamily="34" charset="0"/>
              <a:buChar char="•"/>
            </a:pPr>
            <a:r>
              <a:rPr lang="en-US" dirty="0"/>
              <a:t>Forms (Getting the value of a field)</a:t>
            </a:r>
          </a:p>
          <a:p>
            <a:pPr marL="285750" indent="-285750">
              <a:buFont typeface="Arial" panose="020B0604020202020204" pitchFamily="34" charset="0"/>
              <a:buChar char="•"/>
            </a:pPr>
            <a:r>
              <a:rPr lang="en-US" dirty="0"/>
              <a:t>Changing the current browser interaction points (scroll to, field focus)</a:t>
            </a:r>
          </a:p>
          <a:p>
            <a:pPr marL="285750" indent="-285750">
              <a:buFont typeface="Arial" panose="020B0604020202020204" pitchFamily="34" charset="0"/>
              <a:buChar char="•"/>
            </a:pPr>
            <a:r>
              <a:rPr lang="en-US" dirty="0"/>
              <a:t>Third party UI libraries (such as jQuery*)</a:t>
            </a:r>
          </a:p>
          <a:p>
            <a:endParaRPr lang="en-US" dirty="0"/>
          </a:p>
          <a:p>
            <a:r>
              <a:rPr lang="en-US" dirty="0"/>
              <a:t>The ref is a pure Dom element (Low level </a:t>
            </a:r>
            <a:r>
              <a:rPr lang="en-US" dirty="0" err="1"/>
              <a:t>javascript</a:t>
            </a:r>
            <a:r>
              <a:rPr lang="en-US" dirty="0"/>
              <a:t>)</a:t>
            </a:r>
          </a:p>
          <a:p>
            <a:endParaRPr lang="en-US" dirty="0"/>
          </a:p>
          <a:p>
            <a:endParaRPr lang="en-US" dirty="0"/>
          </a:p>
          <a:p>
            <a:r>
              <a:rPr lang="en-US" dirty="0"/>
              <a:t>* jQuery is usually discouraged with React applications – but is used for things like Bootstrap (</a:t>
            </a:r>
            <a:r>
              <a:rPr lang="en-US" dirty="0" err="1"/>
              <a:t>ReactStrap</a:t>
            </a:r>
            <a:r>
              <a:rPr lang="en-US" dirty="0"/>
              <a:t> is a good example of managing this for you)</a:t>
            </a:r>
          </a:p>
        </p:txBody>
      </p:sp>
      <p:sp>
        <p:nvSpPr>
          <p:cNvPr id="4" name="Content Placeholder 3"/>
          <p:cNvSpPr>
            <a:spLocks noGrp="1"/>
          </p:cNvSpPr>
          <p:nvPr>
            <p:ph sz="quarter" idx="13"/>
          </p:nvPr>
        </p:nvSpPr>
        <p:spPr/>
        <p:txBody>
          <a:bodyPr/>
          <a:lstStyle/>
          <a:p>
            <a:endParaRPr lang="en-US"/>
          </a:p>
        </p:txBody>
      </p:sp>
      <p:pic>
        <p:nvPicPr>
          <p:cNvPr id="5" name="Picture 4"/>
          <p:cNvPicPr>
            <a:picLocks noChangeAspect="1"/>
          </p:cNvPicPr>
          <p:nvPr/>
        </p:nvPicPr>
        <p:blipFill>
          <a:blip r:embed="rId2"/>
          <a:stretch>
            <a:fillRect/>
          </a:stretch>
        </p:blipFill>
        <p:spPr>
          <a:xfrm>
            <a:off x="6418810" y="743994"/>
            <a:ext cx="5515495" cy="4907421"/>
          </a:xfrm>
          <a:prstGeom prst="rect">
            <a:avLst/>
          </a:prstGeom>
        </p:spPr>
      </p:pic>
    </p:spTree>
    <p:extLst>
      <p:ext uri="{BB962C8B-B14F-4D97-AF65-F5344CB8AC3E}">
        <p14:creationId xmlns:p14="http://schemas.microsoft.com/office/powerpoint/2010/main" val="1573881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Higher Order Functions (HOCs)</a:t>
            </a:r>
          </a:p>
        </p:txBody>
      </p:sp>
      <p:sp>
        <p:nvSpPr>
          <p:cNvPr id="3" name="Content Placeholder 2"/>
          <p:cNvSpPr>
            <a:spLocks noGrp="1"/>
          </p:cNvSpPr>
          <p:nvPr>
            <p:ph sz="quarter" idx="12"/>
          </p:nvPr>
        </p:nvSpPr>
        <p:spPr>
          <a:xfrm>
            <a:off x="304800" y="914401"/>
            <a:ext cx="11658600" cy="541687"/>
          </a:xfrm>
        </p:spPr>
        <p:txBody>
          <a:bodyPr/>
          <a:lstStyle/>
          <a:p>
            <a:r>
              <a:rPr lang="en-US" dirty="0"/>
              <a:t>A way of extending React Components to provide reusability, extensibility and control</a:t>
            </a:r>
          </a:p>
          <a:p>
            <a:endParaRPr lang="en-US" dirty="0"/>
          </a:p>
        </p:txBody>
      </p:sp>
      <p:sp>
        <p:nvSpPr>
          <p:cNvPr id="4" name="Content Placeholder 3"/>
          <p:cNvSpPr>
            <a:spLocks noGrp="1"/>
          </p:cNvSpPr>
          <p:nvPr>
            <p:ph sz="quarter" idx="13"/>
          </p:nvPr>
        </p:nvSpPr>
        <p:spPr/>
        <p:txBody>
          <a:bodyPr/>
          <a:lstStyle/>
          <a:p>
            <a:endParaRPr lang="en-US"/>
          </a:p>
        </p:txBody>
      </p:sp>
      <p:sp>
        <p:nvSpPr>
          <p:cNvPr id="5" name="Rectangle 4"/>
          <p:cNvSpPr/>
          <p:nvPr/>
        </p:nvSpPr>
        <p:spPr>
          <a:xfrm>
            <a:off x="304800" y="1371600"/>
            <a:ext cx="11582400" cy="3139321"/>
          </a:xfrm>
          <a:prstGeom prst="rect">
            <a:avLst/>
          </a:prstGeom>
        </p:spPr>
        <p:txBody>
          <a:bodyPr wrap="square">
            <a:spAutoFit/>
          </a:bodyPr>
          <a:lstStyle/>
          <a:p>
            <a:r>
              <a:rPr lang="en-US" dirty="0">
                <a:solidFill>
                  <a:srgbClr val="1E1E1E"/>
                </a:solidFill>
              </a:rPr>
              <a:t>What can we achieve with a HOC?</a:t>
            </a:r>
          </a:p>
          <a:p>
            <a:r>
              <a:rPr lang="en-US" dirty="0">
                <a:solidFill>
                  <a:srgbClr val="1E1E1E"/>
                </a:solidFill>
              </a:rPr>
              <a:t> - Code re-use, logic and bootstrap abstraction</a:t>
            </a:r>
          </a:p>
          <a:p>
            <a:r>
              <a:rPr lang="en-US" dirty="0">
                <a:solidFill>
                  <a:srgbClr val="1E1E1E"/>
                </a:solidFill>
              </a:rPr>
              <a:t> - Modify and hijack the rendering of components </a:t>
            </a:r>
          </a:p>
          <a:p>
            <a:r>
              <a:rPr lang="en-US" dirty="0">
                <a:solidFill>
                  <a:srgbClr val="1E1E1E"/>
                </a:solidFill>
              </a:rPr>
              <a:t> - State abstraction and manipulation </a:t>
            </a:r>
          </a:p>
          <a:p>
            <a:r>
              <a:rPr lang="en-US" dirty="0">
                <a:solidFill>
                  <a:srgbClr val="1E1E1E"/>
                </a:solidFill>
              </a:rPr>
              <a:t> - Property Manipulation</a:t>
            </a:r>
          </a:p>
          <a:p>
            <a:endParaRPr lang="en-US" dirty="0">
              <a:solidFill>
                <a:srgbClr val="1E1E1E"/>
              </a:solidFill>
            </a:endParaRPr>
          </a:p>
          <a:p>
            <a:r>
              <a:rPr lang="en-US" dirty="0">
                <a:solidFill>
                  <a:srgbClr val="1E1E1E"/>
                </a:solidFill>
              </a:rPr>
              <a:t>Some popular examples of HOC include</a:t>
            </a:r>
          </a:p>
          <a:p>
            <a:r>
              <a:rPr lang="en-US" dirty="0">
                <a:solidFill>
                  <a:srgbClr val="1E1E1E"/>
                </a:solidFill>
              </a:rPr>
              <a:t> - </a:t>
            </a:r>
            <a:r>
              <a:rPr lang="en-US" dirty="0" err="1">
                <a:solidFill>
                  <a:srgbClr val="1E1E1E"/>
                </a:solidFill>
              </a:rPr>
              <a:t>Redux</a:t>
            </a:r>
            <a:r>
              <a:rPr lang="en-US" dirty="0">
                <a:solidFill>
                  <a:srgbClr val="1E1E1E"/>
                </a:solidFill>
              </a:rPr>
              <a:t> (connect), which wraps your component with </a:t>
            </a:r>
            <a:r>
              <a:rPr lang="en-US" dirty="0" err="1">
                <a:solidFill>
                  <a:srgbClr val="1E1E1E"/>
                </a:solidFill>
              </a:rPr>
              <a:t>Redux</a:t>
            </a:r>
            <a:r>
              <a:rPr lang="en-US" dirty="0">
                <a:solidFill>
                  <a:srgbClr val="1E1E1E"/>
                </a:solidFill>
              </a:rPr>
              <a:t> listeners and passes back changes in state as properties</a:t>
            </a:r>
          </a:p>
          <a:p>
            <a:r>
              <a:rPr lang="en-US" dirty="0">
                <a:solidFill>
                  <a:srgbClr val="1E1E1E"/>
                </a:solidFill>
              </a:rPr>
              <a:t> - </a:t>
            </a:r>
            <a:r>
              <a:rPr lang="en-US" dirty="0" err="1">
                <a:solidFill>
                  <a:srgbClr val="1E1E1E"/>
                </a:solidFill>
              </a:rPr>
              <a:t>Redux</a:t>
            </a:r>
            <a:r>
              <a:rPr lang="en-US" dirty="0">
                <a:solidFill>
                  <a:srgbClr val="1E1E1E"/>
                </a:solidFill>
              </a:rPr>
              <a:t> Form – adds </a:t>
            </a:r>
            <a:r>
              <a:rPr lang="en-US" dirty="0" err="1">
                <a:solidFill>
                  <a:srgbClr val="1E1E1E"/>
                </a:solidFill>
              </a:rPr>
              <a:t>redux</a:t>
            </a:r>
            <a:r>
              <a:rPr lang="en-US" dirty="0">
                <a:solidFill>
                  <a:srgbClr val="1E1E1E"/>
                </a:solidFill>
              </a:rPr>
              <a:t> listeners and component watchers, to track your fields</a:t>
            </a:r>
            <a:br>
              <a:rPr lang="en-US" dirty="0">
                <a:solidFill>
                  <a:srgbClr val="1E1E1E"/>
                </a:solidFill>
              </a:rPr>
            </a:br>
            <a:endParaRPr lang="en-US" dirty="0">
              <a:solidFill>
                <a:srgbClr val="1E1E1E"/>
              </a:solidFill>
            </a:endParaRPr>
          </a:p>
        </p:txBody>
      </p:sp>
    </p:spTree>
    <p:extLst>
      <p:ext uri="{BB962C8B-B14F-4D97-AF65-F5344CB8AC3E}">
        <p14:creationId xmlns:p14="http://schemas.microsoft.com/office/powerpoint/2010/main" val="61050683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Agoda Content Page Background">
  <a:themeElements>
    <a:clrScheme name="Custom 1">
      <a:dk1>
        <a:srgbClr val="7F7F7F"/>
      </a:dk1>
      <a:lt1>
        <a:sysClr val="window" lastClr="FFFFFF"/>
      </a:lt1>
      <a:dk2>
        <a:srgbClr val="7F7F7F"/>
      </a:dk2>
      <a:lt2>
        <a:srgbClr val="FFFFFF"/>
      </a:lt2>
      <a:accent1>
        <a:srgbClr val="7F7F7F"/>
      </a:accent1>
      <a:accent2>
        <a:srgbClr val="FF0000"/>
      </a:accent2>
      <a:accent3>
        <a:srgbClr val="1AAC5B"/>
      </a:accent3>
      <a:accent4>
        <a:srgbClr val="9436D4"/>
      </a:accent4>
      <a:accent5>
        <a:srgbClr val="0283FF"/>
      </a:accent5>
      <a:accent6>
        <a:srgbClr val="F79D11"/>
      </a:accent6>
      <a:hlink>
        <a:srgbClr val="0000FF"/>
      </a:hlink>
      <a:folHlink>
        <a:srgbClr val="800080"/>
      </a:folHlink>
    </a:clrScheme>
    <a:fontScheme name="Agoda">
      <a:majorFont>
        <a:latin typeface="Arial Rounded MT Bol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goda Powerpoint Template_17_01" id="{F77EC1CE-3806-42ED-96C4-03FB24B0D009}" vid="{49D8DD46-525D-4EBD-8C26-9910CD60FFF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696833405B06C428144455CC21D98D4" ma:contentTypeVersion="5" ma:contentTypeDescription="Create a new document." ma:contentTypeScope="" ma:versionID="ed526559424646758ed2cfea8dbd0712">
  <xsd:schema xmlns:xsd="http://www.w3.org/2001/XMLSchema" xmlns:xs="http://www.w3.org/2001/XMLSchema" xmlns:p="http://schemas.microsoft.com/office/2006/metadata/properties" xmlns:ns1="http://schemas.microsoft.com/sharepoint/v3" xmlns:ns2="http://schemas.microsoft.com/sharepoint/v4" targetNamespace="http://schemas.microsoft.com/office/2006/metadata/properties" ma:root="true" ma:fieldsID="94546f2971c1c6125529a45a01ad9216" ns1:_="" ns2:_="">
    <xsd:import namespace="http://schemas.microsoft.com/sharepoint/v3"/>
    <xsd:import namespace="http://schemas.microsoft.com/sharepoint/v4"/>
    <xsd:element name="properties">
      <xsd:complexType>
        <xsd:sequence>
          <xsd:element name="documentManagement">
            <xsd:complexType>
              <xsd:all>
                <xsd:element ref="ns1:PublishingStartDate" minOccurs="0"/>
                <xsd:element ref="ns1:PublishingExpirationDate" minOccurs="0"/>
                <xsd:element ref="ns2: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10"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IconOverlay xmlns="http://schemas.microsoft.com/sharepoint/v4" xsi:nil="true"/>
    <PublishingExpirationDate xmlns="http://schemas.microsoft.com/sharepoint/v3" xsi:nil="true"/>
    <PublishingStartDate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46599EA-CA77-4908-95F2-889B1D16680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69B803-6FFA-46C2-8849-64F0E401DC42}">
  <ds:schemaRefs>
    <ds:schemaRef ds:uri="http://schemas.microsoft.com/sharepoint/v4"/>
    <ds:schemaRef ds:uri="http://purl.org/dc/terms/"/>
    <ds:schemaRef ds:uri="http://schemas.microsoft.com/office/infopath/2007/PartnerControls"/>
    <ds:schemaRef ds:uri="http://purl.org/dc/dcmitype/"/>
    <ds:schemaRef ds:uri="http://purl.org/dc/elements/1.1/"/>
    <ds:schemaRef ds:uri="http://schemas.microsoft.com/office/2006/documentManagement/types"/>
    <ds:schemaRef ds:uri="http://schemas.openxmlformats.org/package/2006/metadata/core-properties"/>
    <ds:schemaRef ds:uri="http://schemas.microsoft.com/sharepoint/v3"/>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753443D7-7A41-4632-9EEE-F97EC66680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 - May 2 2017</Template>
  <TotalTime>0</TotalTime>
  <Words>1439</Words>
  <Application>Microsoft Office PowerPoint</Application>
  <PresentationFormat>Widescreen</PresentationFormat>
  <Paragraphs>178</Paragraphs>
  <Slides>15</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2" baseType="lpstr">
      <vt:lpstr>Arial</vt:lpstr>
      <vt:lpstr>Arial Rounded MT Bold</vt:lpstr>
      <vt:lpstr>Calibri</vt:lpstr>
      <vt:lpstr>Courier New</vt:lpstr>
      <vt:lpstr>Wingdings</vt:lpstr>
      <vt:lpstr>1_Agoda Content Page Background</vt:lpstr>
      <vt:lpstr>think-cell Slide</vt:lpstr>
      <vt:lpstr>React Training 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2017-05-02T10:12:58Z</dcterms:created>
  <dcterms:modified xsi:type="dcterms:W3CDTF">2017-09-22T08:37:12Z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0x0101000696833405B06C428144455CC21D98D4</vt:lpwstr>
  </property>
</Properties>
</file>