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4"/>
  </p:sldMasterIdLst>
  <p:notesMasterIdLst>
    <p:notesMasterId r:id="rId41"/>
  </p:notesMasterIdLst>
  <p:handoutMasterIdLst>
    <p:handoutMasterId r:id="rId42"/>
  </p:handoutMasterIdLst>
  <p:sldIdLst>
    <p:sldId id="257" r:id="rId5"/>
    <p:sldId id="258" r:id="rId6"/>
    <p:sldId id="276" r:id="rId7"/>
    <p:sldId id="277" r:id="rId8"/>
    <p:sldId id="263" r:id="rId9"/>
    <p:sldId id="264" r:id="rId10"/>
    <p:sldId id="278" r:id="rId11"/>
    <p:sldId id="279" r:id="rId12"/>
    <p:sldId id="260" r:id="rId13"/>
    <p:sldId id="261" r:id="rId14"/>
    <p:sldId id="267" r:id="rId15"/>
    <p:sldId id="265" r:id="rId16"/>
    <p:sldId id="262" r:id="rId17"/>
    <p:sldId id="268" r:id="rId18"/>
    <p:sldId id="269" r:id="rId19"/>
    <p:sldId id="270" r:id="rId20"/>
    <p:sldId id="282" r:id="rId21"/>
    <p:sldId id="283" r:id="rId22"/>
    <p:sldId id="284" r:id="rId23"/>
    <p:sldId id="285" r:id="rId24"/>
    <p:sldId id="266" r:id="rId25"/>
    <p:sldId id="280" r:id="rId26"/>
    <p:sldId id="281" r:id="rId27"/>
    <p:sldId id="286" r:id="rId28"/>
    <p:sldId id="259" r:id="rId29"/>
    <p:sldId id="271" r:id="rId30"/>
    <p:sldId id="272" r:id="rId31"/>
    <p:sldId id="273" r:id="rId32"/>
    <p:sldId id="275" r:id="rId33"/>
    <p:sldId id="274" r:id="rId34"/>
    <p:sldId id="287" r:id="rId35"/>
    <p:sldId id="288" r:id="rId36"/>
    <p:sldId id="291" r:id="rId37"/>
    <p:sldId id="292" r:id="rId38"/>
    <p:sldId id="290" r:id="rId39"/>
    <p:sldId id="289" r:id="rId40"/>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323232"/>
    <a:srgbClr val="4F4F4F"/>
    <a:srgbClr val="666666"/>
    <a:srgbClr val="949494"/>
    <a:srgbClr val="8A8A8A"/>
    <a:srgbClr val="848484"/>
    <a:srgbClr val="8E8E8E"/>
    <a:srgbClr val="9436D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6" d="100"/>
          <a:sy n="86" d="100"/>
        </p:scale>
        <p:origin x="570"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6" d="100"/>
          <a:sy n="96" d="100"/>
        </p:scale>
        <p:origin x="3654" y="114"/>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39EBE99-4A44-4BB3-9874-C4FDEB1CE382}" type="datetimeFigureOut">
              <a:rPr lang="en-US" smtClean="0"/>
              <a:t>9/20/2017</a:t>
            </a:fld>
            <a:endParaRPr lang="en-US"/>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1D9EEE0E-9B25-4F0A-A2A6-9C347BB3FC53}" type="slidenum">
              <a:rPr lang="en-US" smtClean="0"/>
              <a:t>‹#›</a:t>
            </a:fld>
            <a:endParaRPr lang="en-US"/>
          </a:p>
        </p:txBody>
      </p:sp>
    </p:spTree>
    <p:extLst>
      <p:ext uri="{BB962C8B-B14F-4D97-AF65-F5344CB8AC3E}">
        <p14:creationId xmlns:p14="http://schemas.microsoft.com/office/powerpoint/2010/main" val="336044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407" y="169069"/>
            <a:ext cx="6400800" cy="360100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2407" y="3902869"/>
            <a:ext cx="6400799" cy="5867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36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6213"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358775"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539750" indent="-171450" algn="l" defTabSz="914400" rtl="0" eaLnBrk="1" latinLnBrk="0" hangingPunct="1">
      <a:buFont typeface="Courier New" pitchFamily="49" charset="0"/>
      <a:buChar char="o"/>
      <a:defRPr sz="1200" kern="1200">
        <a:solidFill>
          <a:schemeClr val="tx1"/>
        </a:solidFill>
        <a:latin typeface="+mn-lt"/>
        <a:ea typeface="+mn-ea"/>
        <a:cs typeface="+mn-cs"/>
      </a:defRPr>
    </a:lvl4pPr>
    <a:lvl5pPr marL="711200" indent="-171450" algn="l" defTabSz="914400" rtl="0" eaLnBrk="1" latinLnBrk="0" hangingPunct="1">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3200" y="169863"/>
            <a:ext cx="64008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169863"/>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781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4919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29"/>
          <p:cNvSpPr>
            <a:spLocks noGrp="1"/>
          </p:cNvSpPr>
          <p:nvPr>
            <p:ph type="ctrTitle" hasCustomPrompt="1"/>
          </p:nvPr>
        </p:nvSpPr>
        <p:spPr>
          <a:xfrm>
            <a:off x="914400" y="2130426"/>
            <a:ext cx="10363200" cy="1470025"/>
          </a:xfrm>
          <a:prstGeom prst="rect">
            <a:avLst/>
          </a:prstGeom>
        </p:spPr>
        <p:txBody>
          <a:bodyPr anchor="ctr"/>
          <a:lstStyle>
            <a:lvl1pPr algn="ctr">
              <a:defRPr b="0">
                <a:solidFill>
                  <a:srgbClr val="323232"/>
                </a:solidFill>
              </a:defRPr>
            </a:lvl1pPr>
          </a:lstStyle>
          <a:p>
            <a:r>
              <a:rPr lang="en-US" dirty="0" smtClean="0"/>
              <a:t>Click to edit title</a:t>
            </a:r>
            <a:endParaRPr lang="en-US" dirty="0"/>
          </a:p>
        </p:txBody>
      </p:sp>
      <p:sp>
        <p:nvSpPr>
          <p:cNvPr id="7" name="Subtitle 30"/>
          <p:cNvSpPr>
            <a:spLocks noGrp="1"/>
          </p:cNvSpPr>
          <p:nvPr>
            <p:ph type="subTitle" idx="1" hasCustomPrompt="1"/>
          </p:nvPr>
        </p:nvSpPr>
        <p:spPr>
          <a:xfrm>
            <a:off x="1828800" y="3886200"/>
            <a:ext cx="8534400" cy="1752600"/>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solidFill>
                  <a:srgbClr val="323232"/>
                </a:solidFill>
              </a:defRPr>
            </a:lvl1pPr>
          </a:lstStyle>
          <a:p>
            <a:r>
              <a:rPr lang="en-US" dirty="0" smtClean="0"/>
              <a:t>Click to edit subtitle</a:t>
            </a:r>
          </a:p>
        </p:txBody>
      </p:sp>
      <p:sp>
        <p:nvSpPr>
          <p:cNvPr id="2" name="Rectangle 1"/>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21120" y="506602"/>
            <a:ext cx="3349759" cy="1338075"/>
          </a:xfrm>
          <a:prstGeom prst="rect">
            <a:avLst/>
          </a:prstGeom>
        </p:spPr>
      </p:pic>
    </p:spTree>
    <p:extLst>
      <p:ext uri="{BB962C8B-B14F-4D97-AF65-F5344CB8AC3E}">
        <p14:creationId xmlns:p14="http://schemas.microsoft.com/office/powerpoint/2010/main" val="15513008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304800" y="279856"/>
            <a:ext cx="11658600" cy="430887"/>
          </a:xfrm>
          <a:prstGeom prst="rect">
            <a:avLst/>
          </a:prstGeom>
        </p:spPr>
        <p:txBody>
          <a:bodyPr wrap="square" lIns="0" tIns="0" rIns="0" bIns="0" anchor="ctr">
            <a:spAutoFit/>
          </a:bodyPr>
          <a:lstStyle>
            <a:lvl1pPr marL="0" indent="0">
              <a:buNone/>
              <a:defRPr sz="2800" b="0">
                <a:solidFill>
                  <a:srgbClr val="323232"/>
                </a:solidFill>
                <a:latin typeface="+mj-lt"/>
              </a:defRPr>
            </a:lvl1pPr>
          </a:lstStyle>
          <a:p>
            <a:pPr lvl="0"/>
            <a:r>
              <a:rPr lang="en-US" dirty="0" smtClean="0"/>
              <a:t>Click to edit master title style</a:t>
            </a:r>
            <a:endParaRPr lang="en-US" dirty="0"/>
          </a:p>
        </p:txBody>
      </p:sp>
      <p:sp>
        <p:nvSpPr>
          <p:cNvPr id="9" name="Content Placeholder 8"/>
          <p:cNvSpPr>
            <a:spLocks noGrp="1"/>
          </p:cNvSpPr>
          <p:nvPr>
            <p:ph sz="quarter" idx="12" hasCustomPrompt="1"/>
          </p:nvPr>
        </p:nvSpPr>
        <p:spPr>
          <a:xfrm>
            <a:off x="304800" y="914401"/>
            <a:ext cx="11658600" cy="1428083"/>
          </a:xfrm>
          <a:prstGeom prst="rect">
            <a:avLst/>
          </a:prstGeom>
        </p:spPr>
        <p:txBody>
          <a:bodyPr wrap="square" lIns="0" tIns="0" rIns="0" bIns="0">
            <a:spAutoFit/>
          </a:bodyPr>
          <a:lstStyle>
            <a:lvl1pPr marL="0" indent="0">
              <a:buFont typeface="Arial" pitchFamily="34" charset="0"/>
              <a:buNone/>
              <a:defRPr sz="1600">
                <a:solidFill>
                  <a:srgbClr val="1E1E1E"/>
                </a:solidFill>
                <a:latin typeface="+mn-lt"/>
              </a:defRPr>
            </a:lvl1pPr>
            <a:lvl2pPr marL="228600" indent="-171450">
              <a:buFont typeface="Arial" pitchFamily="34" charset="0"/>
              <a:buChar char="•"/>
              <a:defRPr sz="1600">
                <a:solidFill>
                  <a:srgbClr val="1E1E1E"/>
                </a:solidFill>
                <a:latin typeface="+mn-lt"/>
              </a:defRPr>
            </a:lvl2pPr>
            <a:lvl3pPr marL="400050" indent="-171450">
              <a:buFont typeface="Arial" pitchFamily="34" charset="0"/>
              <a:buChar char="‒"/>
              <a:defRPr sz="1600">
                <a:solidFill>
                  <a:srgbClr val="1E1E1E"/>
                </a:solidFill>
                <a:latin typeface="+mn-lt"/>
              </a:defRPr>
            </a:lvl3pPr>
            <a:lvl4pPr marL="685800" indent="-228600">
              <a:buFont typeface="Courier New" pitchFamily="49" charset="0"/>
              <a:buChar char="o"/>
              <a:defRPr sz="1600">
                <a:solidFill>
                  <a:srgbClr val="1E1E1E"/>
                </a:solidFill>
                <a:latin typeface="+mn-lt"/>
              </a:defRPr>
            </a:lvl4pPr>
            <a:lvl5pPr marL="857250" indent="-171450">
              <a:buFont typeface="Arial" pitchFamily="34" charset="0"/>
              <a:buChar char="▪"/>
              <a:defRPr sz="1600">
                <a:solidFill>
                  <a:srgbClr val="1E1E1E"/>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8"/>
          <p:cNvSpPr>
            <a:spLocks noGrp="1"/>
          </p:cNvSpPr>
          <p:nvPr>
            <p:ph sz="quarter" idx="13" hasCustomPrompt="1"/>
          </p:nvPr>
        </p:nvSpPr>
        <p:spPr>
          <a:xfrm>
            <a:off x="304800" y="5934766"/>
            <a:ext cx="11658600" cy="338554"/>
          </a:xfrm>
          <a:prstGeom prst="rect">
            <a:avLst/>
          </a:prstGeom>
        </p:spPr>
        <p:txBody>
          <a:bodyPr wrap="square" lIns="0" tIns="0" rIns="0" bIns="0" anchor="b">
            <a:spAutoFit/>
          </a:bodyPr>
          <a:lstStyle>
            <a:lvl1pPr marL="0" indent="0">
              <a:buFont typeface="Arial" panose="020B0604020202020204" pitchFamily="34" charset="0"/>
              <a:buNone/>
              <a:defRPr lang="en-US" sz="1000" dirty="0" smtClean="0"/>
            </a:lvl1pPr>
          </a:lstStyle>
          <a:p>
            <a:pPr marL="177800" lvl="0" indent="-177800">
              <a:buAutoNum type="arabicParenR"/>
            </a:pPr>
            <a:r>
              <a:rPr lang="en-US" dirty="0" smtClean="0"/>
              <a:t>Click to edit master text styles</a:t>
            </a:r>
          </a:p>
          <a:p>
            <a:pPr marL="177800" lvl="0" indent="-177800"/>
            <a:r>
              <a:rPr lang="en-US" dirty="0" smtClean="0"/>
              <a:t>Source:  </a:t>
            </a:r>
          </a:p>
        </p:txBody>
      </p:sp>
    </p:spTree>
    <p:extLst>
      <p:ext uri="{BB962C8B-B14F-4D97-AF65-F5344CB8AC3E}">
        <p14:creationId xmlns:p14="http://schemas.microsoft.com/office/powerpoint/2010/main" val="1093049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
            </p:custDataLst>
            <p:extLst>
              <p:ext uri="{D42A27DB-BD31-4B8C-83A1-F6EECF244321}">
                <p14:modId xmlns:p14="http://schemas.microsoft.com/office/powerpoint/2010/main" val="33682919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176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8">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81863421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API/History_A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033717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p:txBody>
          <a:bodyPr/>
          <a:lstStyle/>
          <a:p>
            <a:r>
              <a:rPr lang="en-US" dirty="0" smtClean="0"/>
              <a:t>React Training Course</a:t>
            </a:r>
            <a:endParaRPr lang="en-US" dirty="0"/>
          </a:p>
        </p:txBody>
      </p:sp>
      <p:sp>
        <p:nvSpPr>
          <p:cNvPr id="3" name="Subtitle 2"/>
          <p:cNvSpPr>
            <a:spLocks noGrp="1"/>
          </p:cNvSpPr>
          <p:nvPr>
            <p:ph type="subTitle" idx="1"/>
          </p:nvPr>
        </p:nvSpPr>
        <p:spPr/>
        <p:txBody>
          <a:bodyPr/>
          <a:lstStyle/>
          <a:p>
            <a:r>
              <a:rPr lang="en-US" dirty="0" smtClean="0"/>
              <a:t>Fundamentals of Component based development and advanced concepts</a:t>
            </a:r>
          </a:p>
          <a:p>
            <a:endParaRPr lang="en-US" dirty="0"/>
          </a:p>
        </p:txBody>
      </p:sp>
    </p:spTree>
    <p:extLst>
      <p:ext uri="{BB962C8B-B14F-4D97-AF65-F5344CB8AC3E}">
        <p14:creationId xmlns:p14="http://schemas.microsoft.com/office/powerpoint/2010/main" val="444984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Higher Order Functions (HOCs)</a:t>
            </a: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 y="2529261"/>
            <a:ext cx="5257800" cy="1476190"/>
          </a:xfrm>
          <a:prstGeom prst="rect">
            <a:avLst/>
          </a:prstGeom>
        </p:spPr>
      </p:pic>
      <p:pic>
        <p:nvPicPr>
          <p:cNvPr id="7" name="Picture 6"/>
          <p:cNvPicPr>
            <a:picLocks noChangeAspect="1"/>
          </p:cNvPicPr>
          <p:nvPr/>
        </p:nvPicPr>
        <p:blipFill>
          <a:blip r:embed="rId3"/>
          <a:stretch>
            <a:fillRect/>
          </a:stretch>
        </p:blipFill>
        <p:spPr>
          <a:xfrm>
            <a:off x="6134100" y="2520948"/>
            <a:ext cx="5676900" cy="3394530"/>
          </a:xfrm>
          <a:prstGeom prst="rect">
            <a:avLst/>
          </a:prstGeom>
        </p:spPr>
      </p:pic>
      <p:sp>
        <p:nvSpPr>
          <p:cNvPr id="10" name="Rectangle 9"/>
          <p:cNvSpPr/>
          <p:nvPr/>
        </p:nvSpPr>
        <p:spPr>
          <a:xfrm>
            <a:off x="228600" y="774935"/>
            <a:ext cx="5507182" cy="1323439"/>
          </a:xfrm>
          <a:prstGeom prst="rect">
            <a:avLst/>
          </a:prstGeom>
        </p:spPr>
        <p:txBody>
          <a:bodyPr wrap="square">
            <a:spAutoFit/>
          </a:bodyPr>
          <a:lstStyle/>
          <a:p>
            <a:r>
              <a:rPr lang="en-US" sz="1600" dirty="0" smtClean="0">
                <a:solidFill>
                  <a:srgbClr val="1E1E1E"/>
                </a:solidFill>
              </a:rPr>
              <a:t>Use Props </a:t>
            </a:r>
            <a:r>
              <a:rPr lang="en-US" sz="1600" dirty="0" err="1" smtClean="0">
                <a:solidFill>
                  <a:srgbClr val="1E1E1E"/>
                </a:solidFill>
              </a:rPr>
              <a:t>Proxying</a:t>
            </a:r>
            <a:endParaRPr lang="en-US" sz="1600" dirty="0" smtClean="0">
              <a:solidFill>
                <a:srgbClr val="1E1E1E"/>
              </a:solidFill>
            </a:endParaRPr>
          </a:p>
          <a:p>
            <a:r>
              <a:rPr lang="en-US" sz="1600" dirty="0">
                <a:solidFill>
                  <a:srgbClr val="1E1E1E"/>
                </a:solidFill>
              </a:rPr>
              <a:t> </a:t>
            </a:r>
            <a:r>
              <a:rPr lang="en-US" sz="1600" dirty="0" smtClean="0">
                <a:solidFill>
                  <a:srgbClr val="1E1E1E"/>
                </a:solidFill>
              </a:rPr>
              <a:t>- Can manipulate the properties passed</a:t>
            </a:r>
          </a:p>
          <a:p>
            <a:r>
              <a:rPr lang="en-US" sz="1600" dirty="0">
                <a:solidFill>
                  <a:srgbClr val="1E1E1E"/>
                </a:solidFill>
              </a:rPr>
              <a:t> </a:t>
            </a:r>
            <a:r>
              <a:rPr lang="en-US" sz="1600" dirty="0" smtClean="0">
                <a:solidFill>
                  <a:srgbClr val="1E1E1E"/>
                </a:solidFill>
              </a:rPr>
              <a:t>- Access instance via refs and scope</a:t>
            </a:r>
          </a:p>
          <a:p>
            <a:r>
              <a:rPr lang="en-US" sz="1600" dirty="0" smtClean="0">
                <a:solidFill>
                  <a:srgbClr val="1E1E1E"/>
                </a:solidFill>
              </a:rPr>
              <a:t> - Abstract state away from the component</a:t>
            </a:r>
          </a:p>
          <a:p>
            <a:r>
              <a:rPr lang="en-US" sz="1600" dirty="0">
                <a:solidFill>
                  <a:srgbClr val="1E1E1E"/>
                </a:solidFill>
              </a:rPr>
              <a:t> </a:t>
            </a:r>
            <a:r>
              <a:rPr lang="en-US" sz="1600" dirty="0" smtClean="0">
                <a:solidFill>
                  <a:srgbClr val="1E1E1E"/>
                </a:solidFill>
              </a:rPr>
              <a:t>- Wrap the component with other elements or components</a:t>
            </a:r>
            <a:endParaRPr lang="en-US" sz="1600" dirty="0">
              <a:solidFill>
                <a:srgbClr val="1E1E1E"/>
              </a:solidFill>
            </a:endParaRPr>
          </a:p>
        </p:txBody>
      </p:sp>
      <p:sp>
        <p:nvSpPr>
          <p:cNvPr id="11" name="Rectangle 10"/>
          <p:cNvSpPr/>
          <p:nvPr/>
        </p:nvSpPr>
        <p:spPr>
          <a:xfrm>
            <a:off x="6019800" y="774935"/>
            <a:ext cx="6096000" cy="1631216"/>
          </a:xfrm>
          <a:prstGeom prst="rect">
            <a:avLst/>
          </a:prstGeom>
        </p:spPr>
        <p:txBody>
          <a:bodyPr>
            <a:spAutoFit/>
          </a:bodyPr>
          <a:lstStyle/>
          <a:p>
            <a:r>
              <a:rPr lang="en-US" sz="1600" dirty="0" smtClean="0">
                <a:solidFill>
                  <a:srgbClr val="1E1E1E"/>
                </a:solidFill>
              </a:rPr>
              <a:t>Use Inheritance Inversion</a:t>
            </a:r>
          </a:p>
          <a:p>
            <a:r>
              <a:rPr lang="en-US" sz="1600" dirty="0">
                <a:solidFill>
                  <a:srgbClr val="1E1E1E"/>
                </a:solidFill>
              </a:rPr>
              <a:t> </a:t>
            </a:r>
            <a:r>
              <a:rPr lang="en-US" sz="1600" dirty="0" smtClean="0">
                <a:solidFill>
                  <a:srgbClr val="1E1E1E"/>
                </a:solidFill>
              </a:rPr>
              <a:t>- Extends the wrapped component</a:t>
            </a:r>
          </a:p>
          <a:p>
            <a:r>
              <a:rPr lang="en-US" sz="1600" dirty="0">
                <a:solidFill>
                  <a:srgbClr val="1E1E1E"/>
                </a:solidFill>
              </a:rPr>
              <a:t> </a:t>
            </a:r>
            <a:r>
              <a:rPr lang="en-US" sz="1600" dirty="0" smtClean="0">
                <a:solidFill>
                  <a:srgbClr val="1E1E1E"/>
                </a:solidFill>
              </a:rPr>
              <a:t>- Access the wrapper component functions, properties and state from within the child component</a:t>
            </a:r>
          </a:p>
          <a:p>
            <a:r>
              <a:rPr lang="en-US" sz="1600" dirty="0">
                <a:solidFill>
                  <a:srgbClr val="1E1E1E"/>
                </a:solidFill>
              </a:rPr>
              <a:t> </a:t>
            </a:r>
            <a:r>
              <a:rPr lang="en-US" sz="1600" dirty="0" smtClean="0">
                <a:solidFill>
                  <a:srgbClr val="1E1E1E"/>
                </a:solidFill>
              </a:rPr>
              <a:t>- Hijack the rendered output (change props and modify the outputted component properties and element tree)</a:t>
            </a:r>
            <a:endParaRPr lang="en-US" sz="1600" dirty="0">
              <a:solidFill>
                <a:srgbClr val="1E1E1E"/>
              </a:solidFill>
            </a:endParaRPr>
          </a:p>
        </p:txBody>
      </p:sp>
    </p:spTree>
    <p:extLst>
      <p:ext uri="{BB962C8B-B14F-4D97-AF65-F5344CB8AC3E}">
        <p14:creationId xmlns:p14="http://schemas.microsoft.com/office/powerpoint/2010/main" val="417994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Data </a:t>
            </a:r>
            <a:r>
              <a:rPr lang="en-US" dirty="0" smtClean="0"/>
              <a:t>Management – Loading and Managing Data in components</a:t>
            </a:r>
            <a:endParaRPr lang="en-US" dirty="0"/>
          </a:p>
        </p:txBody>
      </p:sp>
      <p:sp>
        <p:nvSpPr>
          <p:cNvPr id="3" name="Content Placeholder 2"/>
          <p:cNvSpPr>
            <a:spLocks noGrp="1"/>
          </p:cNvSpPr>
          <p:nvPr>
            <p:ph sz="quarter" idx="12"/>
          </p:nvPr>
        </p:nvSpPr>
        <p:spPr>
          <a:xfrm>
            <a:off x="304800" y="914401"/>
            <a:ext cx="11658600" cy="4333494"/>
          </a:xfrm>
        </p:spPr>
        <p:txBody>
          <a:bodyPr/>
          <a:lstStyle/>
          <a:p>
            <a:r>
              <a:rPr lang="en-US" dirty="0" smtClean="0"/>
              <a:t>Props are for data that is passed to your component from elsewhere, state is for data that is specific to your component.</a:t>
            </a:r>
          </a:p>
          <a:p>
            <a:endParaRPr lang="en-US" dirty="0"/>
          </a:p>
          <a:p>
            <a:r>
              <a:rPr lang="en-US" dirty="0" smtClean="0"/>
              <a:t>Questions you should ask when loading Component data:</a:t>
            </a:r>
          </a:p>
          <a:p>
            <a:pPr marL="285750" indent="-285750">
              <a:buFontTx/>
              <a:buChar char="-"/>
            </a:pPr>
            <a:r>
              <a:rPr lang="en-US" dirty="0" smtClean="0"/>
              <a:t>How many other components will need access to this data?</a:t>
            </a:r>
          </a:p>
          <a:p>
            <a:pPr marL="285750" indent="-285750">
              <a:buFontTx/>
              <a:buChar char="-"/>
            </a:pPr>
            <a:r>
              <a:rPr lang="en-US" dirty="0" smtClean="0"/>
              <a:t>Ensure there is a single source of truth for data</a:t>
            </a:r>
          </a:p>
          <a:p>
            <a:pPr marL="285750" indent="-285750">
              <a:buFontTx/>
              <a:buChar char="-"/>
            </a:pPr>
            <a:r>
              <a:rPr lang="en-US" dirty="0" smtClean="0"/>
              <a:t>Consider “Lifting State Up” – the process of managing data at the closest ancestor to the components that need it</a:t>
            </a:r>
          </a:p>
          <a:p>
            <a:pPr marL="285750" indent="-285750">
              <a:buFontTx/>
              <a:buChar char="-"/>
            </a:pPr>
            <a:r>
              <a:rPr lang="en-US" dirty="0" smtClean="0"/>
              <a:t>Do I need to access data from an external resource (API) ?</a:t>
            </a:r>
          </a:p>
          <a:p>
            <a:pPr marL="285750" indent="-285750">
              <a:buFontTx/>
              <a:buChar char="-"/>
            </a:pPr>
            <a:r>
              <a:rPr lang="en-US" dirty="0" smtClean="0"/>
              <a:t>If so, how do I track if the request has been made? Completed? Failed? Errors?</a:t>
            </a:r>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r>
              <a:rPr lang="en-US" dirty="0" smtClean="0"/>
              <a:t>There are two key lifecycle methods that are recommended to initiate lifecycle requests – </a:t>
            </a:r>
            <a:r>
              <a:rPr lang="en-US" dirty="0" err="1" smtClean="0"/>
              <a:t>componentDidMount</a:t>
            </a:r>
            <a:r>
              <a:rPr lang="en-US" dirty="0" smtClean="0"/>
              <a:t> and </a:t>
            </a:r>
            <a:r>
              <a:rPr lang="en-US" dirty="0" err="1" smtClean="0"/>
              <a:t>componentDidUpdate</a:t>
            </a:r>
            <a:r>
              <a:rPr lang="en-US" dirty="0" smtClean="0"/>
              <a:t>().  This is because they are aware of properties being changed (props and state)</a:t>
            </a:r>
          </a:p>
          <a:p>
            <a:pPr marL="285750" indent="-285750">
              <a:buFont typeface="Arial" panose="020B0604020202020204" pitchFamily="34" charset="0"/>
              <a:buChar char="•"/>
            </a:pPr>
            <a:endParaRPr lang="en-US" dirty="0" smtClean="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64953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Component Lifecycle Demonstration</a:t>
            </a:r>
            <a:endParaRPr lang="en-US" dirty="0"/>
          </a:p>
        </p:txBody>
      </p:sp>
      <p:sp>
        <p:nvSpPr>
          <p:cNvPr id="3" name="Content Placeholder 2"/>
          <p:cNvSpPr>
            <a:spLocks noGrp="1"/>
          </p:cNvSpPr>
          <p:nvPr>
            <p:ph sz="quarter" idx="12"/>
          </p:nvPr>
        </p:nvSpPr>
        <p:spPr>
          <a:xfrm>
            <a:off x="304800" y="914401"/>
            <a:ext cx="11658600" cy="5219891"/>
          </a:xfrm>
        </p:spPr>
        <p:txBody>
          <a:bodyPr/>
          <a:lstStyle/>
          <a:p>
            <a:r>
              <a:rPr lang="en-US" dirty="0" smtClean="0"/>
              <a:t>Switching to Agoda React Learning Kit</a:t>
            </a:r>
          </a:p>
          <a:p>
            <a:r>
              <a:rPr lang="en-US" dirty="0"/>
              <a:t> </a:t>
            </a:r>
            <a:r>
              <a:rPr lang="en-US" dirty="0" smtClean="0"/>
              <a:t>- Select Component Lifecycle from the front page</a:t>
            </a:r>
          </a:p>
          <a:p>
            <a:r>
              <a:rPr lang="en-US" dirty="0"/>
              <a:t> </a:t>
            </a:r>
            <a:r>
              <a:rPr lang="en-US" dirty="0" smtClean="0"/>
              <a:t>- Watch the way the state is being modified and how it impacts on the amount of steps and redraws the component is doing (in the browser console)</a:t>
            </a:r>
          </a:p>
          <a:p>
            <a:endParaRPr lang="en-US" dirty="0" smtClean="0"/>
          </a:p>
          <a:p>
            <a:r>
              <a:rPr lang="en-US" dirty="0"/>
              <a:t>Files:</a:t>
            </a:r>
          </a:p>
          <a:p>
            <a:r>
              <a:rPr lang="en-US" dirty="0"/>
              <a:t> - </a:t>
            </a:r>
            <a:r>
              <a:rPr lang="en-US" dirty="0" smtClean="0"/>
              <a:t>app/containers/</a:t>
            </a:r>
            <a:r>
              <a:rPr lang="en-US" dirty="0" err="1" smtClean="0"/>
              <a:t>ComponentLifecycle.jsx</a:t>
            </a:r>
            <a:endParaRPr lang="en-US" dirty="0"/>
          </a:p>
          <a:p>
            <a:r>
              <a:rPr lang="en-US" dirty="0"/>
              <a:t> - </a:t>
            </a:r>
            <a:r>
              <a:rPr lang="en-US" dirty="0" smtClean="0"/>
              <a:t>app/components/</a:t>
            </a:r>
            <a:r>
              <a:rPr lang="en-US" dirty="0" err="1" smtClean="0"/>
              <a:t>LifecycleDemoComponent.jsx</a:t>
            </a:r>
            <a:endParaRPr lang="en-US" dirty="0"/>
          </a:p>
          <a:p>
            <a:endParaRPr lang="en-US" dirty="0"/>
          </a:p>
          <a:p>
            <a:r>
              <a:rPr lang="en-US" dirty="0" smtClean="0"/>
              <a:t>TASKS: </a:t>
            </a:r>
            <a:r>
              <a:rPr lang="en-US" b="1" dirty="0" smtClean="0"/>
              <a:t>10 minutes</a:t>
            </a:r>
          </a:p>
          <a:p>
            <a:r>
              <a:rPr lang="en-US" dirty="0"/>
              <a:t> </a:t>
            </a:r>
            <a:r>
              <a:rPr lang="en-US" dirty="0" smtClean="0"/>
              <a:t>- Put a notification on the screen to let us know that the same name has been picked twice in a row.</a:t>
            </a:r>
          </a:p>
          <a:p>
            <a:r>
              <a:rPr lang="en-US" dirty="0"/>
              <a:t> </a:t>
            </a:r>
            <a:r>
              <a:rPr lang="en-US" dirty="0" smtClean="0"/>
              <a:t>- Count how many times each name is displayed and display a table listing the results</a:t>
            </a:r>
          </a:p>
          <a:p>
            <a:endParaRPr lang="en-US" dirty="0"/>
          </a:p>
          <a:p>
            <a:endParaRPr lang="en-US" dirty="0" smtClean="0"/>
          </a:p>
          <a:p>
            <a:r>
              <a:rPr lang="en-US" dirty="0"/>
              <a:t> </a:t>
            </a:r>
          </a:p>
          <a:p>
            <a:endParaRPr lang="en-US" dirty="0" smtClean="0"/>
          </a:p>
          <a:p>
            <a:endParaRPr lang="en-US" dirty="0"/>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962292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Higher Order Component Demonstration – Form Management</a:t>
            </a:r>
            <a:endParaRPr lang="en-US" dirty="0"/>
          </a:p>
        </p:txBody>
      </p:sp>
      <p:sp>
        <p:nvSpPr>
          <p:cNvPr id="3" name="Content Placeholder 2"/>
          <p:cNvSpPr>
            <a:spLocks noGrp="1"/>
          </p:cNvSpPr>
          <p:nvPr>
            <p:ph sz="quarter" idx="12"/>
          </p:nvPr>
        </p:nvSpPr>
        <p:spPr>
          <a:xfrm>
            <a:off x="304800" y="914401"/>
            <a:ext cx="11658600" cy="4875181"/>
          </a:xfrm>
        </p:spPr>
        <p:txBody>
          <a:bodyPr/>
          <a:lstStyle/>
          <a:p>
            <a:r>
              <a:rPr lang="en-US" dirty="0"/>
              <a:t>Switching to Agoda React Learning Kit</a:t>
            </a:r>
          </a:p>
          <a:p>
            <a:r>
              <a:rPr lang="en-US" dirty="0"/>
              <a:t> - Select </a:t>
            </a:r>
            <a:r>
              <a:rPr lang="en-US" dirty="0" smtClean="0"/>
              <a:t>Higher Order Component </a:t>
            </a:r>
            <a:r>
              <a:rPr lang="en-US" dirty="0"/>
              <a:t>from the front page</a:t>
            </a:r>
          </a:p>
          <a:p>
            <a:r>
              <a:rPr lang="en-US" dirty="0"/>
              <a:t> </a:t>
            </a:r>
            <a:r>
              <a:rPr lang="en-US" dirty="0" smtClean="0"/>
              <a:t>- The form wraps the components that render each of the fields and determines </a:t>
            </a:r>
            <a:endParaRPr lang="en-US" dirty="0"/>
          </a:p>
          <a:p>
            <a:endParaRPr lang="en-US" dirty="0" smtClean="0"/>
          </a:p>
          <a:p>
            <a:r>
              <a:rPr lang="en-US" dirty="0" smtClean="0"/>
              <a:t>Files:</a:t>
            </a:r>
          </a:p>
          <a:p>
            <a:r>
              <a:rPr lang="en-US" dirty="0"/>
              <a:t> </a:t>
            </a:r>
            <a:r>
              <a:rPr lang="en-US" dirty="0" smtClean="0"/>
              <a:t>- app/containers/</a:t>
            </a:r>
            <a:r>
              <a:rPr lang="en-US" dirty="0" err="1" smtClean="0"/>
              <a:t>HOCForm.jsx</a:t>
            </a:r>
            <a:endParaRPr lang="en-US" dirty="0" smtClean="0"/>
          </a:p>
          <a:p>
            <a:r>
              <a:rPr lang="en-US" dirty="0"/>
              <a:t> - </a:t>
            </a:r>
            <a:r>
              <a:rPr lang="en-US" dirty="0" smtClean="0"/>
              <a:t>app/components/Form/</a:t>
            </a:r>
            <a:r>
              <a:rPr lang="en-US" dirty="0" err="1" smtClean="0"/>
              <a:t>Field.jsx</a:t>
            </a:r>
            <a:endParaRPr lang="en-US" dirty="0" smtClean="0"/>
          </a:p>
          <a:p>
            <a:r>
              <a:rPr lang="en-US" dirty="0"/>
              <a:t> - </a:t>
            </a:r>
            <a:r>
              <a:rPr lang="en-US" dirty="0" smtClean="0"/>
              <a:t>app/components/Form/</a:t>
            </a:r>
            <a:r>
              <a:rPr lang="en-US" dirty="0" err="1" smtClean="0"/>
              <a:t>Input.jsx</a:t>
            </a:r>
            <a:endParaRPr lang="en-US" dirty="0"/>
          </a:p>
          <a:p>
            <a:endParaRPr lang="en-US" dirty="0"/>
          </a:p>
          <a:p>
            <a:endParaRPr lang="en-US" dirty="0"/>
          </a:p>
          <a:p>
            <a:endParaRPr lang="en-US" dirty="0"/>
          </a:p>
          <a:p>
            <a:r>
              <a:rPr lang="en-US" dirty="0"/>
              <a:t>TASKS: </a:t>
            </a:r>
            <a:r>
              <a:rPr lang="en-US" b="1" dirty="0" smtClean="0"/>
              <a:t>20 minutes</a:t>
            </a:r>
            <a:endParaRPr lang="en-US" b="1" dirty="0"/>
          </a:p>
          <a:p>
            <a:r>
              <a:rPr lang="en-US" dirty="0"/>
              <a:t> - </a:t>
            </a:r>
            <a:r>
              <a:rPr lang="en-US" dirty="0" smtClean="0"/>
              <a:t>Add two new field types - </a:t>
            </a:r>
            <a:r>
              <a:rPr lang="en-US" dirty="0" err="1" smtClean="0"/>
              <a:t>textarea</a:t>
            </a:r>
            <a:r>
              <a:rPr lang="en-US" dirty="0" smtClean="0"/>
              <a:t> and select field</a:t>
            </a:r>
          </a:p>
          <a:p>
            <a:r>
              <a:rPr lang="en-US" dirty="0" smtClean="0"/>
              <a:t> - Add error handling to the form (required fields, is numeric) that will add bootstrap error classes (‘has-danger’) to the ‘form-group’ container div</a:t>
            </a:r>
            <a:endParaRPr lang="en-US" dirty="0"/>
          </a:p>
          <a:p>
            <a:r>
              <a:rPr lang="en-US" dirty="0" smtClean="0"/>
              <a:t> - Add form submission that ensures that there is no errors in the form and outputs the contents of the form to the console.</a:t>
            </a:r>
            <a:r>
              <a:rPr lang="en-US" dirty="0"/>
              <a:t> </a:t>
            </a:r>
            <a:r>
              <a:rPr lang="en-US" dirty="0" smtClean="0"/>
              <a:t> Submit the form to </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05184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Data Management - Demonstration </a:t>
            </a:r>
            <a:endParaRPr lang="en-US" dirty="0"/>
          </a:p>
        </p:txBody>
      </p:sp>
      <p:sp>
        <p:nvSpPr>
          <p:cNvPr id="3" name="Content Placeholder 2"/>
          <p:cNvSpPr>
            <a:spLocks noGrp="1"/>
          </p:cNvSpPr>
          <p:nvPr>
            <p:ph sz="quarter" idx="12"/>
          </p:nvPr>
        </p:nvSpPr>
        <p:spPr>
          <a:xfrm>
            <a:off x="313113" y="914401"/>
            <a:ext cx="11658600" cy="4678204"/>
          </a:xfrm>
        </p:spPr>
        <p:txBody>
          <a:bodyPr/>
          <a:lstStyle/>
          <a:p>
            <a:r>
              <a:rPr lang="en-US" dirty="0"/>
              <a:t>Switching to Agoda React Learning Kit</a:t>
            </a:r>
          </a:p>
          <a:p>
            <a:r>
              <a:rPr lang="en-US" dirty="0"/>
              <a:t> - </a:t>
            </a:r>
            <a:r>
              <a:rPr lang="en-US" dirty="0" smtClean="0"/>
              <a:t>Select Data Management </a:t>
            </a:r>
            <a:r>
              <a:rPr lang="en-US" dirty="0"/>
              <a:t>from the front page</a:t>
            </a:r>
          </a:p>
          <a:p>
            <a:r>
              <a:rPr lang="en-US" dirty="0"/>
              <a:t> </a:t>
            </a:r>
            <a:r>
              <a:rPr lang="en-US" dirty="0" smtClean="0"/>
              <a:t>- Loads 105 records from a local API</a:t>
            </a:r>
          </a:p>
          <a:p>
            <a:endParaRPr lang="en-US" dirty="0" smtClean="0"/>
          </a:p>
          <a:p>
            <a:r>
              <a:rPr lang="en-US" dirty="0" smtClean="0"/>
              <a:t>Files:</a:t>
            </a:r>
          </a:p>
          <a:p>
            <a:r>
              <a:rPr lang="en-US" dirty="0"/>
              <a:t> </a:t>
            </a:r>
            <a:r>
              <a:rPr lang="en-US" dirty="0" smtClean="0"/>
              <a:t>- app/containers/</a:t>
            </a:r>
            <a:r>
              <a:rPr lang="en-US" dirty="0" err="1" smtClean="0"/>
              <a:t>DataManagement.jsx</a:t>
            </a:r>
            <a:endParaRPr lang="en-US" dirty="0"/>
          </a:p>
          <a:p>
            <a:endParaRPr lang="en-US" dirty="0" smtClean="0"/>
          </a:p>
          <a:p>
            <a:r>
              <a:rPr lang="en-US" dirty="0" smtClean="0"/>
              <a:t>Questions:</a:t>
            </a:r>
          </a:p>
          <a:p>
            <a:r>
              <a:rPr lang="en-US" dirty="0"/>
              <a:t> </a:t>
            </a:r>
            <a:r>
              <a:rPr lang="en-US" dirty="0" smtClean="0"/>
              <a:t>- What is the problem with how I am loading in my data?</a:t>
            </a:r>
          </a:p>
          <a:p>
            <a:r>
              <a:rPr lang="en-US" dirty="0"/>
              <a:t> </a:t>
            </a:r>
            <a:r>
              <a:rPr lang="en-US" dirty="0" smtClean="0"/>
              <a:t>- How would you look to improve this going forward?</a:t>
            </a:r>
          </a:p>
          <a:p>
            <a:r>
              <a:rPr lang="en-US" dirty="0"/>
              <a:t> </a:t>
            </a:r>
            <a:endParaRPr lang="en-US" dirty="0" smtClean="0"/>
          </a:p>
          <a:p>
            <a:endParaRPr lang="en-US" dirty="0"/>
          </a:p>
          <a:p>
            <a:r>
              <a:rPr lang="en-US" dirty="0"/>
              <a:t>TASKS: </a:t>
            </a:r>
            <a:r>
              <a:rPr lang="en-US" b="1" dirty="0" smtClean="0"/>
              <a:t>20 </a:t>
            </a:r>
            <a:r>
              <a:rPr lang="en-US" b="1" dirty="0"/>
              <a:t>minutes</a:t>
            </a:r>
          </a:p>
          <a:p>
            <a:r>
              <a:rPr lang="en-US" dirty="0"/>
              <a:t> </a:t>
            </a:r>
            <a:r>
              <a:rPr lang="en-US" dirty="0" smtClean="0"/>
              <a:t>- Paginate the list of records that are returned from the server (10 per page)</a:t>
            </a:r>
          </a:p>
          <a:p>
            <a:r>
              <a:rPr lang="en-US" dirty="0"/>
              <a:t> </a:t>
            </a:r>
            <a:r>
              <a:rPr lang="en-US" dirty="0" smtClean="0"/>
              <a:t>- Show the current page in the search results</a:t>
            </a:r>
          </a:p>
          <a:p>
            <a:r>
              <a:rPr lang="en-US" dirty="0"/>
              <a:t> </a:t>
            </a:r>
            <a:r>
              <a:rPr lang="en-US" dirty="0" smtClean="0"/>
              <a:t>- Apply some filtering to the results so that when the user types, the results reflect the filter</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648342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Q &amp; A</a:t>
            </a:r>
            <a:endParaRPr lang="en-US" dirty="0"/>
          </a:p>
        </p:txBody>
      </p:sp>
      <p:sp>
        <p:nvSpPr>
          <p:cNvPr id="3" name="Content Placeholder 2"/>
          <p:cNvSpPr>
            <a:spLocks noGrp="1"/>
          </p:cNvSpPr>
          <p:nvPr>
            <p:ph sz="quarter" idx="12"/>
          </p:nvPr>
        </p:nvSpPr>
        <p:spPr>
          <a:xfrm>
            <a:off x="304800" y="914401"/>
            <a:ext cx="11658600" cy="541687"/>
          </a:xfrm>
        </p:spPr>
        <p:txBody>
          <a:bodyPr/>
          <a:lstStyle/>
          <a:p>
            <a:endParaRPr lang="en-US" dirty="0"/>
          </a:p>
          <a:p>
            <a:endParaRPr lang="en-US" dirty="0" smtClean="0"/>
          </a:p>
        </p:txBody>
      </p:sp>
      <p:sp>
        <p:nvSpPr>
          <p:cNvPr id="4" name="Content Placeholder 3"/>
          <p:cNvSpPr>
            <a:spLocks noGrp="1"/>
          </p:cNvSpPr>
          <p:nvPr>
            <p:ph sz="quarter" idx="13"/>
          </p:nvPr>
        </p:nvSpPr>
        <p:spPr/>
        <p:txBody>
          <a:bodyPr/>
          <a:lstStyle/>
          <a:p>
            <a:endParaRPr lang="en-US"/>
          </a:p>
        </p:txBody>
      </p:sp>
      <p:sp>
        <p:nvSpPr>
          <p:cNvPr id="5" name="Rectangle 4"/>
          <p:cNvSpPr/>
          <p:nvPr/>
        </p:nvSpPr>
        <p:spPr>
          <a:xfrm>
            <a:off x="4060830" y="2967335"/>
            <a:ext cx="407034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50107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3" name="Content Placeholder 2"/>
          <p:cNvSpPr>
            <a:spLocks noGrp="1"/>
          </p:cNvSpPr>
          <p:nvPr>
            <p:ph sz="quarter" idx="12"/>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848865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Single Page Application - How does it work?</a:t>
            </a:r>
            <a:endParaRPr lang="en-US" dirty="0"/>
          </a:p>
        </p:txBody>
      </p:sp>
      <p:sp>
        <p:nvSpPr>
          <p:cNvPr id="3" name="Content Placeholder 2"/>
          <p:cNvSpPr>
            <a:spLocks noGrp="1"/>
          </p:cNvSpPr>
          <p:nvPr>
            <p:ph sz="quarter" idx="12"/>
          </p:nvPr>
        </p:nvSpPr>
        <p:spPr>
          <a:xfrm>
            <a:off x="304800" y="914401"/>
            <a:ext cx="5638800" cy="3742563"/>
          </a:xfrm>
        </p:spPr>
        <p:txBody>
          <a:bodyPr/>
          <a:lstStyle/>
          <a:p>
            <a:r>
              <a:rPr lang="en-US" dirty="0" smtClean="0"/>
              <a:t>How do we treat our App as a sequence of pages?</a:t>
            </a:r>
          </a:p>
          <a:p>
            <a:r>
              <a:rPr lang="en-US" dirty="0" smtClean="0"/>
              <a:t>Maybe we want to display different depending on what the user clicks on?</a:t>
            </a:r>
          </a:p>
          <a:p>
            <a:r>
              <a:rPr lang="en-US" dirty="0" smtClean="0"/>
              <a:t>How can we then make these different states accessible directly?</a:t>
            </a:r>
          </a:p>
          <a:p>
            <a:endParaRPr lang="en-US" dirty="0" smtClean="0"/>
          </a:p>
          <a:p>
            <a:r>
              <a:rPr lang="en-US" dirty="0" smtClean="0"/>
              <a:t>Traditionally, each time the URL changes, we would make a request to the server and load the content for that particular URL.  Each new change in the URL, we would have to reload everything from scratch.</a:t>
            </a:r>
          </a:p>
          <a:p>
            <a:endParaRPr lang="en-US" dirty="0"/>
          </a:p>
          <a:p>
            <a:r>
              <a:rPr lang="en-US" dirty="0" smtClean="0"/>
              <a:t>What if we could instead load everything once, and allow the user to navigate around without needing to load everything again?</a:t>
            </a:r>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251" y="710743"/>
            <a:ext cx="5629275" cy="3943350"/>
          </a:xfrm>
          <a:prstGeom prst="rect">
            <a:avLst/>
          </a:prstGeom>
        </p:spPr>
      </p:pic>
    </p:spTree>
    <p:extLst>
      <p:ext uri="{BB962C8B-B14F-4D97-AF65-F5344CB8AC3E}">
        <p14:creationId xmlns:p14="http://schemas.microsoft.com/office/powerpoint/2010/main" val="1268362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Routing – HTML 5 to the rescue</a:t>
            </a:r>
            <a:endParaRPr lang="en-US" dirty="0"/>
          </a:p>
        </p:txBody>
      </p:sp>
      <p:sp>
        <p:nvSpPr>
          <p:cNvPr id="3" name="Content Placeholder 2"/>
          <p:cNvSpPr>
            <a:spLocks noGrp="1"/>
          </p:cNvSpPr>
          <p:nvPr>
            <p:ph sz="quarter" idx="12"/>
          </p:nvPr>
        </p:nvSpPr>
        <p:spPr>
          <a:xfrm>
            <a:off x="304800" y="914401"/>
            <a:ext cx="11658600" cy="5958554"/>
          </a:xfrm>
        </p:spPr>
        <p:txBody>
          <a:bodyPr/>
          <a:lstStyle/>
          <a:p>
            <a:r>
              <a:rPr lang="en-US" dirty="0"/>
              <a:t>HTML5 introduced the </a:t>
            </a:r>
            <a:r>
              <a:rPr lang="en-US" dirty="0" err="1"/>
              <a:t>history.pushState</a:t>
            </a:r>
            <a:r>
              <a:rPr lang="en-US" dirty="0"/>
              <a:t>() and </a:t>
            </a:r>
            <a:r>
              <a:rPr lang="en-US" dirty="0" err="1"/>
              <a:t>history.replaceState</a:t>
            </a:r>
            <a:r>
              <a:rPr lang="en-US" dirty="0"/>
              <a:t>() methods, which allow you to add and modify history entries, respectively. These methods work in conjunction with the </a:t>
            </a:r>
            <a:r>
              <a:rPr lang="en-US" dirty="0" err="1"/>
              <a:t>window.onpopstate</a:t>
            </a:r>
            <a:r>
              <a:rPr lang="en-US" dirty="0"/>
              <a:t> </a:t>
            </a:r>
            <a:r>
              <a:rPr lang="en-US" dirty="0" smtClean="0"/>
              <a:t>event.</a:t>
            </a:r>
          </a:p>
          <a:p>
            <a:r>
              <a:rPr lang="en-US" dirty="0"/>
              <a:t> - </a:t>
            </a:r>
            <a:r>
              <a:rPr lang="en-US" dirty="0">
                <a:hlinkClick r:id="rId2"/>
              </a:rPr>
              <a:t>https://</a:t>
            </a:r>
            <a:r>
              <a:rPr lang="en-US" dirty="0" smtClean="0">
                <a:hlinkClick r:id="rId2"/>
              </a:rPr>
              <a:t>developer.mozilla.org/en-US/docs/Web/API/History_API</a:t>
            </a:r>
            <a:endParaRPr lang="en-US" dirty="0" smtClean="0"/>
          </a:p>
          <a:p>
            <a:endParaRPr lang="en-US" dirty="0"/>
          </a:p>
          <a:p>
            <a:r>
              <a:rPr lang="en-US" dirty="0" err="1"/>
              <a:t>h</a:t>
            </a:r>
            <a:r>
              <a:rPr lang="en-US" dirty="0" err="1" smtClean="0"/>
              <a:t>istory.pushState</a:t>
            </a:r>
            <a:r>
              <a:rPr lang="en-US" dirty="0" smtClean="0"/>
              <a:t> – allows us to modify the location (</a:t>
            </a:r>
            <a:r>
              <a:rPr lang="en-US" dirty="0" err="1" smtClean="0"/>
              <a:t>window.location.href</a:t>
            </a:r>
            <a:r>
              <a:rPr lang="en-US" dirty="0" smtClean="0"/>
              <a:t>) by adding a new history object, without actually making a request (or even checking if the URL exists!).  This takes 3 parameters:</a:t>
            </a:r>
          </a:p>
          <a:p>
            <a:r>
              <a:rPr lang="en-US" dirty="0"/>
              <a:t> </a:t>
            </a:r>
            <a:r>
              <a:rPr lang="en-US" dirty="0" smtClean="0"/>
              <a:t>- state object: A set of data being passed to the new state.  Serialized JSON object </a:t>
            </a:r>
          </a:p>
          <a:p>
            <a:r>
              <a:rPr lang="en-US" dirty="0"/>
              <a:t> </a:t>
            </a:r>
            <a:r>
              <a:rPr lang="en-US" dirty="0" smtClean="0"/>
              <a:t>- title: a title for the state change</a:t>
            </a:r>
          </a:p>
          <a:p>
            <a:r>
              <a:rPr lang="en-US" dirty="0"/>
              <a:t> </a:t>
            </a:r>
            <a:r>
              <a:rPr lang="en-US" dirty="0" smtClean="0"/>
              <a:t>- URL: The URL to load into the address bar – can be relative or absolute.  MUST be the same origin (domain).</a:t>
            </a:r>
          </a:p>
          <a:p>
            <a:endParaRPr lang="en-US" dirty="0"/>
          </a:p>
          <a:p>
            <a:r>
              <a:rPr lang="en-US" dirty="0" err="1"/>
              <a:t>h</a:t>
            </a:r>
            <a:r>
              <a:rPr lang="en-US" dirty="0" err="1" smtClean="0"/>
              <a:t>istory.replaceState</a:t>
            </a:r>
            <a:r>
              <a:rPr lang="en-US" dirty="0" smtClean="0"/>
              <a:t> – modifies the current history object (overwrites it) instead of adding to the list. </a:t>
            </a:r>
          </a:p>
          <a:p>
            <a:endParaRPr lang="en-US" dirty="0" smtClean="0"/>
          </a:p>
          <a:p>
            <a:r>
              <a:rPr lang="en-US" dirty="0" err="1" smtClean="0"/>
              <a:t>window.onpopstate</a:t>
            </a:r>
            <a:r>
              <a:rPr lang="en-US" dirty="0"/>
              <a:t> </a:t>
            </a:r>
            <a:r>
              <a:rPr lang="en-US" dirty="0" smtClean="0"/>
              <a:t>is called every time the location bar in the browser is modified (BUT – only by a browser based action such as clicking on the buttons, or calling </a:t>
            </a:r>
            <a:r>
              <a:rPr lang="en-US" dirty="0" err="1" smtClean="0"/>
              <a:t>history.back</a:t>
            </a:r>
            <a:r>
              <a:rPr lang="en-US" dirty="0" smtClean="0"/>
              <a:t>() or </a:t>
            </a:r>
            <a:r>
              <a:rPr lang="en-US" dirty="0" err="1" smtClean="0"/>
              <a:t>history.forward</a:t>
            </a:r>
            <a:r>
              <a:rPr lang="en-US" dirty="0" smtClean="0"/>
              <a:t>()).</a:t>
            </a:r>
          </a:p>
          <a:p>
            <a:endParaRPr lang="en-US" dirty="0"/>
          </a:p>
          <a:p>
            <a:endParaRPr lang="en-US" dirty="0" smtClean="0"/>
          </a:p>
          <a:p>
            <a:r>
              <a:rPr lang="en-US" dirty="0" smtClean="0"/>
              <a:t>Since we can programmatically change the address bar AND it won’t request any new data AND we have a means to track each time the address bar is changed – we can build a Single Page Application that spans and covers multiple URLS.</a:t>
            </a:r>
          </a:p>
          <a:p>
            <a:endParaRPr lang="en-US" dirty="0"/>
          </a:p>
          <a:p>
            <a:endParaRPr lang="en-US" dirty="0" smtClean="0"/>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47103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React – Some Options for Routing</a:t>
            </a:r>
            <a:endParaRPr lang="en-US" dirty="0"/>
          </a:p>
        </p:txBody>
      </p:sp>
      <p:sp>
        <p:nvSpPr>
          <p:cNvPr id="3" name="Content Placeholder 2"/>
          <p:cNvSpPr>
            <a:spLocks noGrp="1"/>
          </p:cNvSpPr>
          <p:nvPr>
            <p:ph sz="quarter" idx="12"/>
          </p:nvPr>
        </p:nvSpPr>
        <p:spPr>
          <a:xfrm>
            <a:off x="304800" y="914401"/>
            <a:ext cx="11658600" cy="2856167"/>
          </a:xfrm>
        </p:spPr>
        <p:txBody>
          <a:bodyPr/>
          <a:lstStyle/>
          <a:p>
            <a:r>
              <a:rPr lang="en-US" dirty="0" smtClean="0"/>
              <a:t>React Router Component</a:t>
            </a:r>
            <a:endParaRPr lang="en-US" b="1" dirty="0" smtClean="0"/>
          </a:p>
          <a:p>
            <a:r>
              <a:rPr lang="en-US" dirty="0" smtClean="0"/>
              <a:t>React Mini Router</a:t>
            </a:r>
          </a:p>
          <a:p>
            <a:r>
              <a:rPr lang="en-US" dirty="0" smtClean="0"/>
              <a:t>Universal Router</a:t>
            </a:r>
          </a:p>
          <a:p>
            <a:r>
              <a:rPr lang="en-US" dirty="0" smtClean="0"/>
              <a:t>Router 5</a:t>
            </a:r>
          </a:p>
          <a:p>
            <a:r>
              <a:rPr lang="en-US" b="1" dirty="0"/>
              <a:t>React Router</a:t>
            </a:r>
            <a:endParaRPr lang="en-US" dirty="0" smtClean="0"/>
          </a:p>
          <a:p>
            <a:endParaRPr lang="en-US" dirty="0" smtClean="0"/>
          </a:p>
          <a:p>
            <a:r>
              <a:rPr lang="en-US" dirty="0" smtClean="0"/>
              <a:t>React Router has become one of the most well know routing packages.  It supports both React and React Native.  (What is one of the key concerns we want to have with component based development? Reusability!)  </a:t>
            </a:r>
          </a:p>
          <a:p>
            <a:endParaRPr lang="en-US" dirty="0"/>
          </a:p>
          <a:p>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1600200" y="3146171"/>
            <a:ext cx="8458200" cy="2844452"/>
          </a:xfrm>
          <a:prstGeom prst="rect">
            <a:avLst/>
          </a:prstGeom>
        </p:spPr>
      </p:pic>
    </p:spTree>
    <p:extLst>
      <p:ext uri="{BB962C8B-B14F-4D97-AF65-F5344CB8AC3E}">
        <p14:creationId xmlns:p14="http://schemas.microsoft.com/office/powerpoint/2010/main" val="291103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9473" name="think-cell Slide" r:id="rId5" imgW="270" imgH="270" progId="TCLayout.ActiveDocument.1">
                  <p:embed/>
                </p:oleObj>
              </mc:Choice>
              <mc:Fallback>
                <p:oleObj name="think-cell Slide" r:id="rId5" imgW="270" imgH="270" progId="TCLayout.ActiveDocument.1">
                  <p:embed/>
                  <p:pic>
                    <p:nvPicPr>
                      <p:cNvPr id="22" name="Object 21" hidden="1"/>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p:txBody>
          <a:bodyPr/>
          <a:lstStyle/>
          <a:p>
            <a:r>
              <a:rPr lang="en-US" dirty="0" smtClean="0"/>
              <a:t>Topics</a:t>
            </a:r>
            <a:endParaRPr lang="en-US" dirty="0"/>
          </a:p>
        </p:txBody>
      </p:sp>
      <p:sp>
        <p:nvSpPr>
          <p:cNvPr id="28" name="Content Placeholder 27"/>
          <p:cNvSpPr>
            <a:spLocks noGrp="1"/>
          </p:cNvSpPr>
          <p:nvPr>
            <p:ph sz="quarter" idx="13"/>
          </p:nvPr>
        </p:nvSpPr>
        <p:spPr/>
        <p:txBody>
          <a:bodyPr/>
          <a:lstStyle/>
          <a:p>
            <a:endParaRPr lang="en-US" smtClean="0"/>
          </a:p>
          <a:p>
            <a:r>
              <a:rPr lang="en-US" smtClean="0"/>
              <a:t>Source:  </a:t>
            </a:r>
            <a:endParaRPr lang="en-US" dirty="0"/>
          </a:p>
        </p:txBody>
      </p:sp>
      <p:sp>
        <p:nvSpPr>
          <p:cNvPr id="2" name="Rectangle 1"/>
          <p:cNvSpPr/>
          <p:nvPr/>
        </p:nvSpPr>
        <p:spPr>
          <a:xfrm>
            <a:off x="304800" y="1143000"/>
            <a:ext cx="11658600" cy="5909310"/>
          </a:xfrm>
          <a:prstGeom prst="rect">
            <a:avLst/>
          </a:prstGeom>
        </p:spPr>
        <p:txBody>
          <a:bodyPr wrap="square">
            <a:spAutoFit/>
          </a:bodyPr>
          <a:lstStyle/>
          <a:p>
            <a:r>
              <a:rPr lang="en-US" dirty="0" smtClean="0"/>
              <a:t>Clone</a:t>
            </a:r>
            <a:r>
              <a:rPr lang="en-US" dirty="0"/>
              <a:t>: https://</a:t>
            </a:r>
            <a:r>
              <a:rPr lang="en-US" dirty="0" smtClean="0"/>
              <a:t>github.com/flanamacca/react-learning-kit</a:t>
            </a:r>
            <a:br>
              <a:rPr lang="en-US" dirty="0" smtClean="0"/>
            </a:br>
            <a:r>
              <a:rPr lang="en-US" dirty="0" smtClean="0"/>
              <a:t>Run: DB_TYPE=“NONE” </a:t>
            </a:r>
            <a:r>
              <a:rPr lang="en-US" dirty="0" err="1" smtClean="0"/>
              <a:t>npm</a:t>
            </a:r>
            <a:r>
              <a:rPr lang="en-US" dirty="0" smtClean="0"/>
              <a:t> run dev (nix machines)</a:t>
            </a:r>
            <a:endParaRPr lang="en-US" dirty="0"/>
          </a:p>
          <a:p>
            <a:r>
              <a:rPr lang="en-US" dirty="0" smtClean="0"/>
              <a:t>On windows – need to install </a:t>
            </a:r>
            <a:r>
              <a:rPr lang="en-US" dirty="0" err="1" smtClean="0"/>
              <a:t>nodemon</a:t>
            </a:r>
            <a:r>
              <a:rPr lang="en-US" dirty="0" smtClean="0"/>
              <a:t>, cross-</a:t>
            </a:r>
            <a:r>
              <a:rPr lang="en-US" dirty="0" err="1" smtClean="0"/>
              <a:t>env</a:t>
            </a:r>
            <a:r>
              <a:rPr lang="en-US" dirty="0" smtClean="0"/>
              <a:t> globally and then run the </a:t>
            </a:r>
            <a:r>
              <a:rPr lang="en-US" dirty="0" err="1" smtClean="0"/>
              <a:t>npm</a:t>
            </a:r>
            <a:r>
              <a:rPr lang="en-US" dirty="0" smtClean="0"/>
              <a:t> run dev command independently</a:t>
            </a:r>
          </a:p>
          <a:p>
            <a:endParaRPr lang="en-US" dirty="0"/>
          </a:p>
          <a:p>
            <a:r>
              <a:rPr lang="en-US" dirty="0" smtClean="0"/>
              <a:t>Part 1 – Fundamentals</a:t>
            </a:r>
          </a:p>
          <a:p>
            <a:pPr marL="342900" indent="-342900">
              <a:buFontTx/>
              <a:buAutoNum type="arabicPeriod"/>
            </a:pPr>
            <a:r>
              <a:rPr lang="en-US" dirty="0" smtClean="0"/>
              <a:t>Component </a:t>
            </a:r>
            <a:r>
              <a:rPr lang="en-US" dirty="0"/>
              <a:t>Fundamentals – What is the purpose of a component driven </a:t>
            </a:r>
            <a:r>
              <a:rPr lang="en-US" dirty="0" smtClean="0"/>
              <a:t>system</a:t>
            </a:r>
          </a:p>
          <a:p>
            <a:pPr marL="342900" indent="-342900">
              <a:buFontTx/>
              <a:buAutoNum type="arabicPeriod"/>
            </a:pPr>
            <a:r>
              <a:rPr lang="en-US" dirty="0" smtClean="0"/>
              <a:t>Component Lifecycle – crumbs of broken dreams</a:t>
            </a:r>
          </a:p>
          <a:p>
            <a:pPr marL="342900" indent="-342900">
              <a:buFontTx/>
              <a:buAutoNum type="arabicPeriod"/>
            </a:pPr>
            <a:r>
              <a:rPr lang="en-US" dirty="0" smtClean="0"/>
              <a:t>Dom Manipulation and management of Dom Nodes – React, the Shadow Dom and You</a:t>
            </a:r>
          </a:p>
          <a:p>
            <a:pPr marL="342900" indent="-342900">
              <a:buFontTx/>
              <a:buAutoNum type="arabicPeriod"/>
            </a:pPr>
            <a:r>
              <a:rPr lang="en-US" dirty="0" smtClean="0"/>
              <a:t>Higher </a:t>
            </a:r>
            <a:r>
              <a:rPr lang="en-US" dirty="0"/>
              <a:t>Order Components – The candy wrappers of </a:t>
            </a:r>
            <a:r>
              <a:rPr lang="en-US" dirty="0" smtClean="0"/>
              <a:t>React</a:t>
            </a:r>
          </a:p>
          <a:p>
            <a:pPr marL="342900" indent="-342900">
              <a:buFontTx/>
              <a:buAutoNum type="arabicPeriod"/>
            </a:pPr>
            <a:r>
              <a:rPr lang="en-US" dirty="0"/>
              <a:t>Loading and Managing Data in </a:t>
            </a:r>
            <a:r>
              <a:rPr lang="en-US" dirty="0" smtClean="0"/>
              <a:t>Components</a:t>
            </a:r>
            <a:r>
              <a:rPr lang="en-US" dirty="0"/>
              <a:t>– </a:t>
            </a:r>
            <a:r>
              <a:rPr lang="en-US" dirty="0" smtClean="0"/>
              <a:t>Ensuring your components behave well with data</a:t>
            </a:r>
            <a:endParaRPr lang="en-US" dirty="0"/>
          </a:p>
          <a:p>
            <a:pPr marL="342900" indent="-342900">
              <a:buFontTx/>
              <a:buAutoNum type="arabicPeriod"/>
            </a:pPr>
            <a:endParaRPr lang="en-US" dirty="0" smtClean="0"/>
          </a:p>
          <a:p>
            <a:r>
              <a:rPr lang="en-US" dirty="0" smtClean="0"/>
              <a:t>Part 2 – Structuring an Application</a:t>
            </a:r>
          </a:p>
          <a:p>
            <a:pPr marL="342900" indent="-342900">
              <a:buFontTx/>
              <a:buAutoNum type="arabicPeriod"/>
            </a:pPr>
            <a:r>
              <a:rPr lang="en-US" dirty="0"/>
              <a:t>Routing in a Single Page </a:t>
            </a:r>
            <a:r>
              <a:rPr lang="en-US" dirty="0" smtClean="0"/>
              <a:t>Application</a:t>
            </a:r>
          </a:p>
          <a:p>
            <a:pPr marL="342900" indent="-342900">
              <a:buFontTx/>
              <a:buAutoNum type="arabicPeriod"/>
            </a:pPr>
            <a:r>
              <a:rPr lang="en-US" dirty="0" smtClean="0"/>
              <a:t>Webpack </a:t>
            </a:r>
            <a:r>
              <a:rPr lang="en-US" dirty="0"/>
              <a:t>bundling and splitting - When to split, how to split and how to </a:t>
            </a:r>
            <a:r>
              <a:rPr lang="en-US" dirty="0" smtClean="0"/>
              <a:t>monitor</a:t>
            </a:r>
          </a:p>
          <a:p>
            <a:pPr marL="342900" indent="-342900">
              <a:buAutoNum type="arabicPeriod"/>
            </a:pPr>
            <a:r>
              <a:rPr lang="en-US" dirty="0" smtClean="0"/>
              <a:t>Application </a:t>
            </a:r>
            <a:r>
              <a:rPr lang="en-US" dirty="0" smtClean="0"/>
              <a:t>State Management (</a:t>
            </a:r>
            <a:r>
              <a:rPr lang="en-US" dirty="0" err="1" smtClean="0"/>
              <a:t>Redux</a:t>
            </a:r>
            <a:r>
              <a:rPr lang="en-US" dirty="0" smtClean="0"/>
              <a:t>) – What Why How of Dispatching, Reducing and Storing</a:t>
            </a:r>
          </a:p>
          <a:p>
            <a:pPr marL="342900" indent="-342900">
              <a:buAutoNum type="arabicPeriod"/>
            </a:pPr>
            <a:r>
              <a:rPr lang="en-US" dirty="0" smtClean="0"/>
              <a:t>Server Side Rendering / Isomorphic Applications – Working in a server side world </a:t>
            </a:r>
          </a:p>
          <a:p>
            <a:pPr marL="342900" indent="-342900">
              <a:buAutoNum type="arabicPeriod"/>
            </a:pPr>
            <a:r>
              <a:rPr lang="en-US" dirty="0" smtClean="0"/>
              <a:t>Automated Testing and development with Jest, Storybook and </a:t>
            </a:r>
            <a:r>
              <a:rPr lang="en-US" dirty="0" err="1" smtClean="0"/>
              <a:t>Redux</a:t>
            </a: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3142133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Using React Router v3</a:t>
            </a:r>
            <a:endParaRPr lang="en-US" dirty="0"/>
          </a:p>
        </p:txBody>
      </p:sp>
      <p:sp>
        <p:nvSpPr>
          <p:cNvPr id="3" name="Content Placeholder 2"/>
          <p:cNvSpPr>
            <a:spLocks noGrp="1"/>
          </p:cNvSpPr>
          <p:nvPr>
            <p:ph sz="quarter" idx="12"/>
          </p:nvPr>
        </p:nvSpPr>
        <p:spPr>
          <a:xfrm>
            <a:off x="304800" y="914401"/>
            <a:ext cx="6781800" cy="4825937"/>
          </a:xfrm>
        </p:spPr>
        <p:txBody>
          <a:bodyPr/>
          <a:lstStyle/>
          <a:p>
            <a:r>
              <a:rPr lang="en-US" dirty="0" smtClean="0"/>
              <a:t>Two types of routers: </a:t>
            </a:r>
            <a:r>
              <a:rPr lang="en-US" dirty="0" err="1" smtClean="0"/>
              <a:t>HashRouter</a:t>
            </a:r>
            <a:r>
              <a:rPr lang="en-US" dirty="0" smtClean="0"/>
              <a:t> and </a:t>
            </a:r>
            <a:r>
              <a:rPr lang="en-US" dirty="0" err="1" smtClean="0"/>
              <a:t>BrowserRouter</a:t>
            </a:r>
            <a:endParaRPr lang="en-US" dirty="0" smtClean="0"/>
          </a:p>
          <a:p>
            <a:r>
              <a:rPr lang="en-US" dirty="0" smtClean="0"/>
              <a:t> - </a:t>
            </a:r>
            <a:r>
              <a:rPr lang="en-US" dirty="0" err="1" smtClean="0"/>
              <a:t>HashRouter</a:t>
            </a:r>
            <a:r>
              <a:rPr lang="en-US" dirty="0" smtClean="0"/>
              <a:t> uses the hash (</a:t>
            </a:r>
            <a:r>
              <a:rPr lang="en-US" dirty="0" err="1" smtClean="0"/>
              <a:t>window.location.hash</a:t>
            </a:r>
            <a:r>
              <a:rPr lang="en-US" dirty="0" smtClean="0"/>
              <a:t>) to keep track of your current </a:t>
            </a:r>
            <a:r>
              <a:rPr lang="en-US" dirty="0"/>
              <a:t>UI and </a:t>
            </a:r>
            <a:r>
              <a:rPr lang="en-US" dirty="0" smtClean="0"/>
              <a:t>Page (http://www.mydomain.com.au/something.html#page1)</a:t>
            </a:r>
            <a:br>
              <a:rPr lang="en-US" dirty="0" smtClean="0"/>
            </a:br>
            <a:r>
              <a:rPr lang="en-US" dirty="0" smtClean="0"/>
              <a:t> - </a:t>
            </a:r>
            <a:r>
              <a:rPr lang="en-US" dirty="0" err="1" smtClean="0"/>
              <a:t>BrowserRouter</a:t>
            </a:r>
            <a:r>
              <a:rPr lang="en-US" dirty="0" smtClean="0"/>
              <a:t> uses the HTML5 history API to keep track of your current UI and Page</a:t>
            </a:r>
            <a:r>
              <a:rPr lang="en-US" dirty="0"/>
              <a:t> </a:t>
            </a:r>
            <a:r>
              <a:rPr lang="en-US" dirty="0" smtClean="0"/>
              <a:t>(http</a:t>
            </a:r>
            <a:r>
              <a:rPr lang="en-US" dirty="0"/>
              <a:t>://</a:t>
            </a:r>
            <a:r>
              <a:rPr lang="en-US" dirty="0" smtClean="0"/>
              <a:t>www.mydomain.com.au/something/page1)</a:t>
            </a:r>
          </a:p>
          <a:p>
            <a:endParaRPr lang="en-US" dirty="0" smtClean="0"/>
          </a:p>
          <a:p>
            <a:r>
              <a:rPr lang="en-US" dirty="0" smtClean="0"/>
              <a:t>Route management is handled through 3 key components. </a:t>
            </a:r>
          </a:p>
          <a:p>
            <a:r>
              <a:rPr lang="en-US" dirty="0" smtClean="0"/>
              <a:t>- The </a:t>
            </a:r>
            <a:r>
              <a:rPr lang="en-US" b="1" dirty="0" smtClean="0"/>
              <a:t>Router</a:t>
            </a:r>
            <a:r>
              <a:rPr lang="en-US" dirty="0" smtClean="0"/>
              <a:t> manages the area that needs to have bindings to track changes in the current page/URL reference</a:t>
            </a:r>
          </a:p>
          <a:p>
            <a:r>
              <a:rPr lang="en-US" dirty="0"/>
              <a:t> </a:t>
            </a:r>
            <a:r>
              <a:rPr lang="en-US" dirty="0" smtClean="0"/>
              <a:t>- The </a:t>
            </a:r>
            <a:r>
              <a:rPr lang="en-US" b="1" dirty="0" smtClean="0"/>
              <a:t>Route</a:t>
            </a:r>
            <a:r>
              <a:rPr lang="en-US" dirty="0" smtClean="0"/>
              <a:t> manages what to do when a particular page or URL is reached</a:t>
            </a:r>
          </a:p>
          <a:p>
            <a:r>
              <a:rPr lang="en-US" dirty="0"/>
              <a:t> </a:t>
            </a:r>
            <a:r>
              <a:rPr lang="en-US" dirty="0" smtClean="0"/>
              <a:t>- The </a:t>
            </a:r>
            <a:r>
              <a:rPr lang="en-US" b="1" dirty="0" smtClean="0"/>
              <a:t>Link</a:t>
            </a:r>
            <a:r>
              <a:rPr lang="en-US" dirty="0" smtClean="0"/>
              <a:t> allows for control of the application level bindings to track that a page/URL is being changed and fires events to change the page/URL and update the display</a:t>
            </a:r>
          </a:p>
          <a:p>
            <a:endParaRPr lang="en-US" dirty="0"/>
          </a:p>
          <a:p>
            <a:r>
              <a:rPr lang="en-US" dirty="0" smtClean="0"/>
              <a:t>NOTE: v4 of React Router is missing some of the features of v3.  It offers some great features but is still under active development.  v3 is used in the demo code</a:t>
            </a: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7422011" y="1371600"/>
            <a:ext cx="4541389" cy="4114800"/>
          </a:xfrm>
          <a:prstGeom prst="rect">
            <a:avLst/>
          </a:prstGeom>
        </p:spPr>
      </p:pic>
    </p:spTree>
    <p:extLst>
      <p:ext uri="{BB962C8B-B14F-4D97-AF65-F5344CB8AC3E}">
        <p14:creationId xmlns:p14="http://schemas.microsoft.com/office/powerpoint/2010/main" val="461039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Webpack Bundle – Splitting and Optimizing</a:t>
            </a:r>
            <a:endParaRPr lang="en-US" dirty="0"/>
          </a:p>
        </p:txBody>
      </p:sp>
      <p:sp>
        <p:nvSpPr>
          <p:cNvPr id="3" name="Content Placeholder 2"/>
          <p:cNvSpPr>
            <a:spLocks noGrp="1"/>
          </p:cNvSpPr>
          <p:nvPr>
            <p:ph sz="quarter" idx="12"/>
          </p:nvPr>
        </p:nvSpPr>
        <p:spPr>
          <a:xfrm>
            <a:off x="304800" y="914401"/>
            <a:ext cx="11658600" cy="3496342"/>
          </a:xfrm>
        </p:spPr>
        <p:txBody>
          <a:bodyPr/>
          <a:lstStyle/>
          <a:p>
            <a:r>
              <a:rPr lang="en-US" dirty="0" smtClean="0"/>
              <a:t>As web applications get larger, the file gets larger too.  </a:t>
            </a:r>
          </a:p>
          <a:p>
            <a:r>
              <a:rPr lang="en-US" dirty="0"/>
              <a:t> </a:t>
            </a:r>
            <a:r>
              <a:rPr lang="en-US" dirty="0" smtClean="0"/>
              <a:t>- Libraries</a:t>
            </a:r>
          </a:p>
          <a:p>
            <a:r>
              <a:rPr lang="en-US" dirty="0"/>
              <a:t> </a:t>
            </a:r>
            <a:r>
              <a:rPr lang="en-US" dirty="0" smtClean="0"/>
              <a:t>- Shared Resources</a:t>
            </a:r>
          </a:p>
          <a:p>
            <a:r>
              <a:rPr lang="en-US" dirty="0"/>
              <a:t> </a:t>
            </a:r>
            <a:r>
              <a:rPr lang="en-US" dirty="0" smtClean="0"/>
              <a:t>- Page specific Logic</a:t>
            </a:r>
          </a:p>
          <a:p>
            <a:endParaRPr lang="en-US" dirty="0"/>
          </a:p>
          <a:p>
            <a:r>
              <a:rPr lang="en-US" dirty="0" smtClean="0"/>
              <a:t>What about content that is only used on one particular page?</a:t>
            </a:r>
          </a:p>
          <a:p>
            <a:endParaRPr lang="en-US" dirty="0"/>
          </a:p>
          <a:p>
            <a:r>
              <a:rPr lang="en-US" dirty="0" smtClean="0"/>
              <a:t>What about code we may want on demand?</a:t>
            </a:r>
          </a:p>
          <a:p>
            <a:endParaRPr lang="en-US" dirty="0" smtClean="0"/>
          </a:p>
          <a:p>
            <a:r>
              <a:rPr lang="en-US" dirty="0" smtClean="0"/>
              <a:t>How is this achieved?</a:t>
            </a:r>
          </a:p>
          <a:p>
            <a:endParaRPr lang="en-US" dirty="0"/>
          </a:p>
          <a:p>
            <a:endParaRPr lang="en-US" dirty="0" smtClean="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332757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Require.ensure</a:t>
            </a:r>
            <a:r>
              <a:rPr lang="en-US" dirty="0" smtClean="0"/>
              <a:t> and Import to the rescue!</a:t>
            </a:r>
            <a:endParaRPr lang="en-US" dirty="0"/>
          </a:p>
        </p:txBody>
      </p:sp>
      <p:sp>
        <p:nvSpPr>
          <p:cNvPr id="3" name="Content Placeholder 2"/>
          <p:cNvSpPr>
            <a:spLocks noGrp="1"/>
          </p:cNvSpPr>
          <p:nvPr>
            <p:ph sz="quarter" idx="12"/>
          </p:nvPr>
        </p:nvSpPr>
        <p:spPr>
          <a:xfrm>
            <a:off x="304800" y="914401"/>
            <a:ext cx="11658600" cy="4382738"/>
          </a:xfrm>
        </p:spPr>
        <p:txBody>
          <a:bodyPr/>
          <a:lstStyle/>
          <a:p>
            <a:r>
              <a:rPr lang="en-US" dirty="0" err="1"/>
              <a:t>CommonJS</a:t>
            </a:r>
            <a:r>
              <a:rPr lang="en-US" dirty="0"/>
              <a:t>: </a:t>
            </a:r>
            <a:r>
              <a:rPr lang="en-US" dirty="0" err="1"/>
              <a:t>require.ensure</a:t>
            </a:r>
            <a:r>
              <a:rPr lang="en-US" dirty="0"/>
              <a:t> is used to define a split </a:t>
            </a:r>
            <a:r>
              <a:rPr lang="en-US" dirty="0" smtClean="0"/>
              <a:t>point</a:t>
            </a:r>
          </a:p>
          <a:p>
            <a:r>
              <a:rPr lang="en-US" dirty="0" smtClean="0"/>
              <a:t>ES6 - import('./something/we/want') ** No 100% approval by TC39 (</a:t>
            </a:r>
            <a:r>
              <a:rPr lang="en-US" dirty="0" err="1"/>
              <a:t>Ecma</a:t>
            </a:r>
            <a:r>
              <a:rPr lang="en-US" dirty="0"/>
              <a:t> International, Technical Committee </a:t>
            </a:r>
            <a:r>
              <a:rPr lang="en-US" dirty="0" smtClean="0"/>
              <a:t>39) </a:t>
            </a:r>
            <a:r>
              <a:rPr lang="en-US" dirty="0"/>
              <a:t>– just the latest proposal</a:t>
            </a:r>
            <a:endParaRPr lang="en-US" dirty="0" smtClean="0"/>
          </a:p>
          <a:p>
            <a:endParaRPr lang="en-US" dirty="0"/>
          </a:p>
          <a:p>
            <a:r>
              <a:rPr lang="en-US" dirty="0" smtClean="0"/>
              <a:t>JSONP is used to transfer the chunk file to the web browser from the server.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What happens with this code?</a:t>
            </a: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152400" y="2514600"/>
            <a:ext cx="4809524" cy="1714286"/>
          </a:xfrm>
          <a:prstGeom prst="rect">
            <a:avLst/>
          </a:prstGeom>
        </p:spPr>
      </p:pic>
      <p:pic>
        <p:nvPicPr>
          <p:cNvPr id="6" name="Picture 5"/>
          <p:cNvPicPr>
            <a:picLocks noChangeAspect="1"/>
          </p:cNvPicPr>
          <p:nvPr/>
        </p:nvPicPr>
        <p:blipFill>
          <a:blip r:embed="rId3"/>
          <a:stretch>
            <a:fillRect/>
          </a:stretch>
        </p:blipFill>
        <p:spPr>
          <a:xfrm>
            <a:off x="8330146" y="1850923"/>
            <a:ext cx="3666505" cy="3765029"/>
          </a:xfrm>
          <a:prstGeom prst="rect">
            <a:avLst/>
          </a:prstGeom>
        </p:spPr>
      </p:pic>
    </p:spTree>
    <p:extLst>
      <p:ext uri="{BB962C8B-B14F-4D97-AF65-F5344CB8AC3E}">
        <p14:creationId xmlns:p14="http://schemas.microsoft.com/office/powerpoint/2010/main" val="3672575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 can this be leveraged in React Router?</a:t>
            </a:r>
            <a:endParaRPr lang="en-US" dirty="0"/>
          </a:p>
        </p:txBody>
      </p:sp>
      <p:sp>
        <p:nvSpPr>
          <p:cNvPr id="3" name="Content Placeholder 2"/>
          <p:cNvSpPr>
            <a:spLocks noGrp="1"/>
          </p:cNvSpPr>
          <p:nvPr>
            <p:ph sz="quarter" idx="12"/>
          </p:nvPr>
        </p:nvSpPr>
        <p:spPr>
          <a:xfrm>
            <a:off x="304800" y="914401"/>
            <a:ext cx="11658600" cy="492443"/>
          </a:xfrm>
        </p:spPr>
        <p:txBody>
          <a:bodyPr/>
          <a:lstStyle/>
          <a:p>
            <a:r>
              <a:rPr lang="en-US" dirty="0"/>
              <a:t>In React Router v3, there is support for </a:t>
            </a:r>
            <a:r>
              <a:rPr lang="en-US" dirty="0" err="1"/>
              <a:t>getComponent</a:t>
            </a:r>
            <a:r>
              <a:rPr lang="en-US" dirty="0"/>
              <a:t> property on Routes.  This allows us to choose what happens on </a:t>
            </a:r>
            <a:r>
              <a:rPr lang="en-US" dirty="0" smtClean="0"/>
              <a:t>load</a:t>
            </a:r>
            <a:r>
              <a:rPr lang="en-US" dirty="0"/>
              <a:t> </a:t>
            </a:r>
            <a:r>
              <a:rPr lang="en-US" dirty="0" smtClean="0"/>
              <a:t>and make it </a:t>
            </a:r>
            <a:r>
              <a:rPr lang="en-US" dirty="0" err="1" smtClean="0"/>
              <a:t>asyncronous</a:t>
            </a:r>
            <a:endParaRPr lang="en-US" dirty="0"/>
          </a:p>
        </p:txBody>
      </p:sp>
      <p:sp>
        <p:nvSpPr>
          <p:cNvPr id="4" name="Content Placeholder 3"/>
          <p:cNvSpPr>
            <a:spLocks noGrp="1"/>
          </p:cNvSpPr>
          <p:nvPr>
            <p:ph sz="quarter" idx="13"/>
          </p:nvPr>
        </p:nvSpPr>
        <p:spPr/>
        <p:txBody>
          <a:bodyPr/>
          <a:lstStyle/>
          <a:p>
            <a:endParaRPr lang="en-US"/>
          </a:p>
        </p:txBody>
      </p:sp>
      <p:pic>
        <p:nvPicPr>
          <p:cNvPr id="8" name="Picture 7"/>
          <p:cNvPicPr>
            <a:picLocks noChangeAspect="1"/>
          </p:cNvPicPr>
          <p:nvPr/>
        </p:nvPicPr>
        <p:blipFill>
          <a:blip r:embed="rId2"/>
          <a:stretch>
            <a:fillRect/>
          </a:stretch>
        </p:blipFill>
        <p:spPr>
          <a:xfrm>
            <a:off x="2209800" y="1752600"/>
            <a:ext cx="5897880" cy="3276600"/>
          </a:xfrm>
          <a:prstGeom prst="rect">
            <a:avLst/>
          </a:prstGeom>
        </p:spPr>
      </p:pic>
    </p:spTree>
    <p:extLst>
      <p:ext uri="{BB962C8B-B14F-4D97-AF65-F5344CB8AC3E}">
        <p14:creationId xmlns:p14="http://schemas.microsoft.com/office/powerpoint/2010/main" val="133087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Continued…</a:t>
            </a:r>
            <a:endParaRPr lang="en-US" dirty="0"/>
          </a:p>
        </p:txBody>
      </p:sp>
      <p:sp>
        <p:nvSpPr>
          <p:cNvPr id="3" name="Content Placeholder 2"/>
          <p:cNvSpPr>
            <a:spLocks noGrp="1"/>
          </p:cNvSpPr>
          <p:nvPr>
            <p:ph sz="quarter" idx="12"/>
          </p:nvPr>
        </p:nvSpPr>
        <p:spPr>
          <a:xfrm>
            <a:off x="304800" y="914401"/>
            <a:ext cx="11658600" cy="1083374"/>
          </a:xfrm>
        </p:spPr>
        <p:txBody>
          <a:bodyPr/>
          <a:lstStyle/>
          <a:p>
            <a:r>
              <a:rPr lang="en-US" dirty="0" smtClean="0"/>
              <a:t>In </a:t>
            </a:r>
            <a:r>
              <a:rPr lang="en-US" dirty="0"/>
              <a:t>React Router v4, since it only support synchronous component loading, we need to add a wrapper component (Bundle) and wrap it around the expected component that we want.</a:t>
            </a:r>
          </a:p>
          <a:p>
            <a:endParaRPr lang="en-US" dirty="0"/>
          </a:p>
          <a:p>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31124" y="1533295"/>
            <a:ext cx="4012276" cy="4345585"/>
          </a:xfrm>
          <a:prstGeom prst="rect">
            <a:avLst/>
          </a:prstGeom>
        </p:spPr>
      </p:pic>
      <p:pic>
        <p:nvPicPr>
          <p:cNvPr id="6" name="Picture 5"/>
          <p:cNvPicPr>
            <a:picLocks noChangeAspect="1"/>
          </p:cNvPicPr>
          <p:nvPr/>
        </p:nvPicPr>
        <p:blipFill>
          <a:blip r:embed="rId3"/>
          <a:stretch>
            <a:fillRect/>
          </a:stretch>
        </p:blipFill>
        <p:spPr>
          <a:xfrm>
            <a:off x="7620000" y="1828800"/>
            <a:ext cx="3862909" cy="3428060"/>
          </a:xfrm>
          <a:prstGeom prst="rect">
            <a:avLst/>
          </a:prstGeom>
        </p:spPr>
      </p:pic>
      <p:sp>
        <p:nvSpPr>
          <p:cNvPr id="7" name="Right Arrow 6"/>
          <p:cNvSpPr/>
          <p:nvPr/>
        </p:nvSpPr>
        <p:spPr>
          <a:xfrm>
            <a:off x="4724400" y="3048000"/>
            <a:ext cx="2514600" cy="6580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685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Application State Management - What is FLUX?</a:t>
            </a:r>
            <a:endParaRPr lang="en-US" dirty="0"/>
          </a:p>
        </p:txBody>
      </p:sp>
      <p:sp>
        <p:nvSpPr>
          <p:cNvPr id="4" name="Content Placeholder 3"/>
          <p:cNvSpPr>
            <a:spLocks noGrp="1"/>
          </p:cNvSpPr>
          <p:nvPr>
            <p:ph sz="quarter" idx="13"/>
          </p:nvPr>
        </p:nvSpPr>
        <p:spPr/>
        <p:txBody>
          <a:bodyPr/>
          <a:lstStyle/>
          <a:p>
            <a:endParaRPr lang="en-US"/>
          </a:p>
        </p:txBody>
      </p:sp>
      <p:pic>
        <p:nvPicPr>
          <p:cNvPr id="10242" name="Picture 2" descr="react.js interview questions"/>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81247" y="1905000"/>
            <a:ext cx="11446322" cy="252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130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 does </a:t>
            </a:r>
            <a:r>
              <a:rPr lang="en-US" dirty="0" err="1" smtClean="0"/>
              <a:t>Redux</a:t>
            </a:r>
            <a:r>
              <a:rPr lang="en-US" dirty="0" smtClean="0"/>
              <a:t> extend Flux?</a:t>
            </a:r>
            <a:endParaRPr lang="en-US" dirty="0"/>
          </a:p>
        </p:txBody>
      </p:sp>
      <p:sp>
        <p:nvSpPr>
          <p:cNvPr id="4" name="Content Placeholder 3"/>
          <p:cNvSpPr>
            <a:spLocks noGrp="1"/>
          </p:cNvSpPr>
          <p:nvPr>
            <p:ph sz="quarter" idx="13"/>
          </p:nvPr>
        </p:nvSpPr>
        <p:spPr/>
        <p:txBody>
          <a:bodyPr/>
          <a:lstStyle/>
          <a:p>
            <a:endParaRPr lang="en-US"/>
          </a:p>
        </p:txBody>
      </p:sp>
      <p:pic>
        <p:nvPicPr>
          <p:cNvPr id="13314" name="Picture 2" descr="https://cdn-images-1.medium.com/max/640/1*x-PwvnN0uR4zAX59MGaml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1"/>
            <a:ext cx="10972800" cy="49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51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Redux</a:t>
            </a:r>
            <a:r>
              <a:rPr lang="en-US" dirty="0" smtClean="0"/>
              <a:t> Actions and Messages</a:t>
            </a:r>
            <a:endParaRPr lang="en-US" dirty="0"/>
          </a:p>
        </p:txBody>
      </p:sp>
      <p:sp>
        <p:nvSpPr>
          <p:cNvPr id="3" name="Content Placeholder 2"/>
          <p:cNvSpPr>
            <a:spLocks noGrp="1"/>
          </p:cNvSpPr>
          <p:nvPr>
            <p:ph sz="quarter" idx="12"/>
          </p:nvPr>
        </p:nvSpPr>
        <p:spPr>
          <a:xfrm>
            <a:off x="304800" y="914401"/>
            <a:ext cx="4953000" cy="3890296"/>
          </a:xfrm>
        </p:spPr>
        <p:txBody>
          <a:bodyPr/>
          <a:lstStyle/>
          <a:p>
            <a:pPr marL="285750" indent="-285750">
              <a:buFont typeface="Arial" panose="020B0604020202020204" pitchFamily="34" charset="0"/>
              <a:buChar char="•"/>
            </a:pPr>
            <a:r>
              <a:rPr lang="en-US" dirty="0" smtClean="0"/>
              <a:t>All actions in </a:t>
            </a:r>
            <a:r>
              <a:rPr lang="en-US" dirty="0" err="1" smtClean="0"/>
              <a:t>Redux</a:t>
            </a:r>
            <a:r>
              <a:rPr lang="en-US" dirty="0" smtClean="0"/>
              <a:t> require an identifier (type) for each message that is dispatched.</a:t>
            </a:r>
          </a:p>
          <a:p>
            <a:pPr marL="285750" indent="-285750">
              <a:buFont typeface="Arial" panose="020B0604020202020204" pitchFamily="34" charset="0"/>
              <a:buChar char="•"/>
            </a:pPr>
            <a:r>
              <a:rPr lang="en-US" dirty="0" smtClean="0"/>
              <a:t>Use </a:t>
            </a:r>
            <a:r>
              <a:rPr lang="en-US" dirty="0" err="1" smtClean="0"/>
              <a:t>redux-thunk</a:t>
            </a:r>
            <a:r>
              <a:rPr lang="en-US" dirty="0" smtClean="0"/>
              <a:t> package to allow for asynchronous actions</a:t>
            </a:r>
          </a:p>
          <a:p>
            <a:pPr marL="285750" indent="-285750">
              <a:buFont typeface="Arial" panose="020B0604020202020204" pitchFamily="34" charset="0"/>
              <a:buChar char="•"/>
            </a:pPr>
            <a:r>
              <a:rPr lang="en-US" dirty="0" smtClean="0"/>
              <a:t>Use </a:t>
            </a:r>
            <a:r>
              <a:rPr lang="en-US" dirty="0" err="1" smtClean="0"/>
              <a:t>redux</a:t>
            </a:r>
            <a:r>
              <a:rPr lang="en-US" dirty="0" smtClean="0"/>
              <a:t>-logger package to track actions being emitted and see the previous and new state in your console log</a:t>
            </a:r>
          </a:p>
          <a:p>
            <a:pPr marL="285750" indent="-285750">
              <a:buFont typeface="Arial" panose="020B0604020202020204" pitchFamily="34" charset="0"/>
              <a:buChar char="•"/>
            </a:pPr>
            <a:r>
              <a:rPr lang="en-US" dirty="0" smtClean="0"/>
              <a:t>Multiple messages can be dispatched at a time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5533416" y="838200"/>
            <a:ext cx="6626720" cy="4953000"/>
          </a:xfrm>
          <a:prstGeom prst="rect">
            <a:avLst/>
          </a:prstGeom>
        </p:spPr>
      </p:pic>
    </p:spTree>
    <p:extLst>
      <p:ext uri="{BB962C8B-B14F-4D97-AF65-F5344CB8AC3E}">
        <p14:creationId xmlns:p14="http://schemas.microsoft.com/office/powerpoint/2010/main" val="150523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Redux</a:t>
            </a:r>
            <a:r>
              <a:rPr lang="en-US" dirty="0" smtClean="0"/>
              <a:t> Reducers</a:t>
            </a:r>
            <a:endParaRPr lang="en-US" dirty="0"/>
          </a:p>
        </p:txBody>
      </p:sp>
      <p:sp>
        <p:nvSpPr>
          <p:cNvPr id="3" name="Content Placeholder 2"/>
          <p:cNvSpPr>
            <a:spLocks noGrp="1"/>
          </p:cNvSpPr>
          <p:nvPr>
            <p:ph sz="quarter" idx="12"/>
          </p:nvPr>
        </p:nvSpPr>
        <p:spPr>
          <a:xfrm>
            <a:off x="304800" y="914401"/>
            <a:ext cx="5638800" cy="2462213"/>
          </a:xfrm>
        </p:spPr>
        <p:txBody>
          <a:bodyPr/>
          <a:lstStyle/>
          <a:p>
            <a:pPr marL="285750" indent="-285750">
              <a:buFont typeface="Arial" panose="020B0604020202020204" pitchFamily="34" charset="0"/>
              <a:buChar char="•"/>
            </a:pPr>
            <a:r>
              <a:rPr lang="en-US" dirty="0" smtClean="0"/>
              <a:t>Combine Reducers to create an object that tracks into your stores (</a:t>
            </a:r>
            <a:r>
              <a:rPr lang="en-US" dirty="0" err="1" smtClean="0"/>
              <a:t>combineReducers</a:t>
            </a:r>
            <a:r>
              <a:rPr lang="en-US" dirty="0"/>
              <a:t> </a:t>
            </a:r>
            <a:r>
              <a:rPr lang="en-US" dirty="0" smtClean="0"/>
              <a:t>is a </a:t>
            </a:r>
            <a:r>
              <a:rPr lang="en-US" dirty="0" err="1" smtClean="0"/>
              <a:t>redux</a:t>
            </a:r>
            <a:r>
              <a:rPr lang="en-US" dirty="0" smtClean="0"/>
              <a:t> function that allows you to build up your store.</a:t>
            </a:r>
          </a:p>
          <a:p>
            <a:pPr marL="285750" indent="-285750">
              <a:buFont typeface="Arial" panose="020B0604020202020204" pitchFamily="34" charset="0"/>
              <a:buChar char="•"/>
            </a:pPr>
            <a:r>
              <a:rPr lang="en-US" dirty="0" smtClean="0"/>
              <a:t>Reducers take the previous state and allow you to modify the previous state to generate your new application state</a:t>
            </a:r>
          </a:p>
          <a:p>
            <a:pPr marL="285750" indent="-285750">
              <a:buFont typeface="Arial" panose="020B0604020202020204" pitchFamily="34" charset="0"/>
              <a:buChar char="•"/>
            </a:pPr>
            <a:r>
              <a:rPr lang="en-US" dirty="0" smtClean="0"/>
              <a:t>Reducers can listen to as many actions as you want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DON’T FORGET: </a:t>
            </a:r>
            <a:r>
              <a:rPr lang="en-US" dirty="0" err="1" smtClean="0"/>
              <a:t>Redux</a:t>
            </a:r>
            <a:r>
              <a:rPr lang="en-US" dirty="0" smtClean="0"/>
              <a:t> is a Single Store solution.  </a:t>
            </a:r>
          </a:p>
          <a:p>
            <a:pPr marL="285750" indent="-28575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6539149" y="914400"/>
            <a:ext cx="5449189" cy="4952999"/>
          </a:xfrm>
          <a:prstGeom prst="rect">
            <a:avLst/>
          </a:prstGeom>
        </p:spPr>
      </p:pic>
    </p:spTree>
    <p:extLst>
      <p:ext uri="{BB962C8B-B14F-4D97-AF65-F5344CB8AC3E}">
        <p14:creationId xmlns:p14="http://schemas.microsoft.com/office/powerpoint/2010/main" val="3831336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Syncing your Component with </a:t>
            </a:r>
            <a:r>
              <a:rPr lang="en-US" dirty="0" err="1" smtClean="0"/>
              <a:t>Redux</a:t>
            </a:r>
            <a:endParaRPr lang="en-US" dirty="0"/>
          </a:p>
        </p:txBody>
      </p:sp>
      <p:sp>
        <p:nvSpPr>
          <p:cNvPr id="3" name="Content Placeholder 2"/>
          <p:cNvSpPr>
            <a:spLocks noGrp="1"/>
          </p:cNvSpPr>
          <p:nvPr>
            <p:ph sz="quarter" idx="12"/>
          </p:nvPr>
        </p:nvSpPr>
        <p:spPr>
          <a:xfrm>
            <a:off x="304800" y="914401"/>
            <a:ext cx="6019800" cy="4481227"/>
          </a:xfrm>
        </p:spPr>
        <p:txBody>
          <a:bodyPr/>
          <a:lstStyle/>
          <a:p>
            <a:r>
              <a:rPr lang="en-US" dirty="0" err="1" smtClean="0"/>
              <a:t>Redux</a:t>
            </a:r>
            <a:r>
              <a:rPr lang="en-US" dirty="0" smtClean="0"/>
              <a:t> exposes a Higher Order Component called connect which accepts two objects.  These objects map the application state (store) to your component and map your component properties to actions (functions).</a:t>
            </a:r>
          </a:p>
          <a:p>
            <a:endParaRPr lang="en-US" dirty="0" smtClean="0"/>
          </a:p>
          <a:p>
            <a:r>
              <a:rPr lang="en-US" dirty="0" smtClean="0"/>
              <a:t>If you do not map dispatch to properties, you will need to import your actions and wrap dispatch around them manually.  This is great for dispatching actions on component mounting or in the constructor.</a:t>
            </a:r>
          </a:p>
          <a:p>
            <a:endParaRPr lang="en-US" dirty="0"/>
          </a:p>
          <a:p>
            <a:r>
              <a:rPr lang="en-US" dirty="0" smtClean="0"/>
              <a:t>Every time you update a </a:t>
            </a:r>
            <a:r>
              <a:rPr lang="en-US" dirty="0" err="1" smtClean="0"/>
              <a:t>Redux</a:t>
            </a:r>
            <a:r>
              <a:rPr lang="en-US" dirty="0" smtClean="0"/>
              <a:t> state, the component itself will trigger </a:t>
            </a:r>
            <a:r>
              <a:rPr lang="en-US" dirty="0" err="1" smtClean="0"/>
              <a:t>componentWillRecieveProps</a:t>
            </a:r>
            <a:r>
              <a:rPr lang="en-US" dirty="0" smtClean="0"/>
              <a:t>, </a:t>
            </a:r>
            <a:r>
              <a:rPr lang="en-US" dirty="0" err="1" smtClean="0"/>
              <a:t>shouldComponentUpdate</a:t>
            </a:r>
            <a:r>
              <a:rPr lang="en-US" dirty="0" smtClean="0"/>
              <a:t>, </a:t>
            </a:r>
            <a:r>
              <a:rPr lang="en-US" dirty="0" err="1" smtClean="0"/>
              <a:t>componentWillUpdate</a:t>
            </a:r>
            <a:r>
              <a:rPr lang="en-US" dirty="0" smtClean="0"/>
              <a:t> and then render.   </a:t>
            </a:r>
          </a:p>
          <a:p>
            <a:endParaRPr lang="en-US" dirty="0"/>
          </a:p>
          <a:p>
            <a:r>
              <a:rPr lang="en-US" b="1" i="1" dirty="0" smtClean="0"/>
              <a:t>Only listen to stores that you KNOW your component needs to listen to.  If in doubt, use the React Component Lifecycle to filter these out</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858000" y="914400"/>
            <a:ext cx="5105400" cy="4266527"/>
          </a:xfrm>
          <a:prstGeom prst="rect">
            <a:avLst/>
          </a:prstGeom>
        </p:spPr>
      </p:pic>
    </p:spTree>
    <p:extLst>
      <p:ext uri="{BB962C8B-B14F-4D97-AF65-F5344CB8AC3E}">
        <p14:creationId xmlns:p14="http://schemas.microsoft.com/office/powerpoint/2010/main" val="3062837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Component Fundamentals – Things to know</a:t>
            </a:r>
            <a:endParaRPr lang="en-US" dirty="0"/>
          </a:p>
        </p:txBody>
      </p:sp>
      <p:sp>
        <p:nvSpPr>
          <p:cNvPr id="3" name="Content Placeholder 2"/>
          <p:cNvSpPr>
            <a:spLocks noGrp="1"/>
          </p:cNvSpPr>
          <p:nvPr>
            <p:ph sz="quarter" idx="12"/>
          </p:nvPr>
        </p:nvSpPr>
        <p:spPr>
          <a:xfrm>
            <a:off x="304800" y="914401"/>
            <a:ext cx="11658600" cy="2757678"/>
          </a:xfrm>
        </p:spPr>
        <p:txBody>
          <a:bodyPr/>
          <a:lstStyle/>
          <a:p>
            <a:pPr marL="342900" indent="-342900">
              <a:buFont typeface="+mj-lt"/>
              <a:buAutoNum type="arabicPeriod"/>
            </a:pPr>
            <a:r>
              <a:rPr lang="en-US" dirty="0" smtClean="0"/>
              <a:t>React is all about discrete building blocks, or components. </a:t>
            </a:r>
            <a:r>
              <a:rPr lang="en-US" dirty="0"/>
              <a:t>All components small or big </a:t>
            </a:r>
            <a:r>
              <a:rPr lang="en-US" dirty="0" smtClean="0"/>
              <a:t>should be </a:t>
            </a:r>
            <a:r>
              <a:rPr lang="en-US" dirty="0"/>
              <a:t>reusable, even across different projects</a:t>
            </a:r>
            <a:r>
              <a:rPr lang="en-US" dirty="0" smtClean="0"/>
              <a:t>.</a:t>
            </a:r>
            <a:endParaRPr lang="en-US" dirty="0"/>
          </a:p>
          <a:p>
            <a:pPr marL="342900" indent="-342900">
              <a:buFont typeface="+mj-lt"/>
              <a:buAutoNum type="arabicPeriod"/>
            </a:pPr>
            <a:r>
              <a:rPr lang="en-US" dirty="0" smtClean="0"/>
              <a:t>Uses JSX to combine HTML and </a:t>
            </a:r>
            <a:r>
              <a:rPr lang="en-US" dirty="0" err="1" smtClean="0"/>
              <a:t>Javascript</a:t>
            </a:r>
            <a:r>
              <a:rPr lang="en-US" dirty="0" smtClean="0"/>
              <a:t>, which is then </a:t>
            </a:r>
            <a:r>
              <a:rPr lang="en-US" dirty="0" err="1" smtClean="0"/>
              <a:t>transpiled</a:t>
            </a:r>
            <a:r>
              <a:rPr lang="en-US" dirty="0" smtClean="0"/>
              <a:t> into readable ES5 forms for browsers</a:t>
            </a:r>
          </a:p>
          <a:p>
            <a:pPr marL="342900" indent="-342900">
              <a:buFont typeface="+mj-lt"/>
              <a:buAutoNum type="arabicPeriod"/>
            </a:pPr>
            <a:r>
              <a:rPr lang="en-US" dirty="0" smtClean="0"/>
              <a:t>All React element attributes are in </a:t>
            </a:r>
            <a:r>
              <a:rPr lang="en-US" dirty="0" err="1" smtClean="0"/>
              <a:t>camelCase</a:t>
            </a:r>
            <a:r>
              <a:rPr lang="en-US" dirty="0" smtClean="0"/>
              <a:t> rather than lower case (to allow </a:t>
            </a:r>
            <a:r>
              <a:rPr lang="en-US" dirty="0" err="1" smtClean="0"/>
              <a:t>React’s</a:t>
            </a:r>
            <a:r>
              <a:rPr lang="en-US" dirty="0" smtClean="0"/>
              <a:t> own event handler to manage performance)</a:t>
            </a:r>
            <a:endParaRPr lang="en-US" dirty="0"/>
          </a:p>
          <a:p>
            <a:pPr marL="342900" indent="-342900">
              <a:buFont typeface="+mj-lt"/>
              <a:buAutoNum type="arabicPeriod"/>
            </a:pPr>
            <a:r>
              <a:rPr lang="en-US" dirty="0" smtClean="0"/>
              <a:t>Properties are immutable.  Properties represent how your component was initialized and should never be modified.</a:t>
            </a:r>
            <a:endParaRPr lang="en-US" dirty="0"/>
          </a:p>
          <a:p>
            <a:pPr marL="342900" indent="-342900">
              <a:buFont typeface="+mj-lt"/>
              <a:buAutoNum type="arabicPeriod"/>
            </a:pPr>
            <a:r>
              <a:rPr lang="en-US" dirty="0" smtClean="0"/>
              <a:t>State represents how your app changes over time and is expected to change (triggering re-render)</a:t>
            </a:r>
          </a:p>
          <a:p>
            <a:pPr marL="342900" indent="-342900">
              <a:buFont typeface="+mj-lt"/>
              <a:buAutoNum type="arabicPeriod"/>
            </a:pPr>
            <a:r>
              <a:rPr lang="en-US" dirty="0" smtClean="0"/>
              <a:t>The React Shadow Dom tracks previous renders vs current renders to determine if the output has changed (and then compute these changes into Dom operations)</a:t>
            </a:r>
          </a:p>
          <a:p>
            <a:pPr marL="342900" indent="-342900">
              <a:buFont typeface="+mj-lt"/>
              <a:buAutoNum type="arabicPeriod"/>
            </a:pP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87234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Planning your Application State</a:t>
            </a:r>
            <a:endParaRPr lang="en-US" dirty="0"/>
          </a:p>
        </p:txBody>
      </p:sp>
      <p:sp>
        <p:nvSpPr>
          <p:cNvPr id="3" name="Content Placeholder 2"/>
          <p:cNvSpPr>
            <a:spLocks noGrp="1"/>
          </p:cNvSpPr>
          <p:nvPr>
            <p:ph sz="quarter" idx="12"/>
          </p:nvPr>
        </p:nvSpPr>
        <p:spPr>
          <a:xfrm>
            <a:off x="304800" y="914401"/>
            <a:ext cx="5410200" cy="4087273"/>
          </a:xfrm>
        </p:spPr>
        <p:txBody>
          <a:bodyPr/>
          <a:lstStyle/>
          <a:p>
            <a:r>
              <a:rPr lang="en-US" dirty="0" smtClean="0"/>
              <a:t>Before building your app, it’s a good opportunity to think about what parts of your application need to be made available throughout and exist between various components.</a:t>
            </a:r>
          </a:p>
          <a:p>
            <a:endParaRPr lang="en-US" dirty="0"/>
          </a:p>
          <a:p>
            <a:pPr marL="285750" indent="-285750">
              <a:buFontTx/>
              <a:buChar char="-"/>
            </a:pPr>
            <a:r>
              <a:rPr lang="en-US" dirty="0" smtClean="0"/>
              <a:t>Current user data</a:t>
            </a:r>
            <a:endParaRPr lang="en-US" dirty="0"/>
          </a:p>
          <a:p>
            <a:pPr marL="285750" indent="-285750">
              <a:buFontTx/>
              <a:buChar char="-"/>
            </a:pPr>
            <a:r>
              <a:rPr lang="en-US" dirty="0" smtClean="0"/>
              <a:t>Application events that change the display (overlays? Data loading? Activities?) </a:t>
            </a:r>
            <a:endParaRPr lang="en-US" dirty="0"/>
          </a:p>
          <a:p>
            <a:pPr marL="285750" indent="-285750">
              <a:buFontTx/>
              <a:buChar char="-"/>
            </a:pPr>
            <a:r>
              <a:rPr lang="en-US" dirty="0" smtClean="0"/>
              <a:t>Data that reflects previous activities or that the user may go back to (Previously viewed items?)</a:t>
            </a:r>
          </a:p>
          <a:p>
            <a:pPr marL="285750" indent="-285750">
              <a:buFontTx/>
              <a:buChar char="-"/>
            </a:pPr>
            <a:endParaRPr lang="en-US" dirty="0"/>
          </a:p>
          <a:p>
            <a:r>
              <a:rPr lang="en-US" dirty="0" smtClean="0"/>
              <a:t>Then think about structure</a:t>
            </a:r>
          </a:p>
          <a:p>
            <a:r>
              <a:rPr lang="en-US" dirty="0"/>
              <a:t> </a:t>
            </a:r>
            <a:r>
              <a:rPr lang="en-US" dirty="0" smtClean="0"/>
              <a:t>- Shallow vs Deep comparison</a:t>
            </a:r>
          </a:p>
          <a:p>
            <a:r>
              <a:rPr lang="en-US" dirty="0"/>
              <a:t> </a:t>
            </a:r>
            <a:r>
              <a:rPr lang="en-US" dirty="0" smtClean="0"/>
              <a:t>- Grouping by domain gives you an easy way to monitor similar data and keep them localized together</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5867400" y="990600"/>
            <a:ext cx="5942857" cy="4857143"/>
          </a:xfrm>
          <a:prstGeom prst="rect">
            <a:avLst/>
          </a:prstGeom>
        </p:spPr>
      </p:pic>
    </p:spTree>
    <p:extLst>
      <p:ext uri="{BB962C8B-B14F-4D97-AF65-F5344CB8AC3E}">
        <p14:creationId xmlns:p14="http://schemas.microsoft.com/office/powerpoint/2010/main" val="903924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Server Side Rendering / Isomorphic Applications</a:t>
            </a:r>
          </a:p>
        </p:txBody>
      </p:sp>
      <p:sp>
        <p:nvSpPr>
          <p:cNvPr id="3" name="Content Placeholder 2"/>
          <p:cNvSpPr>
            <a:spLocks noGrp="1"/>
          </p:cNvSpPr>
          <p:nvPr>
            <p:ph sz="quarter" idx="12"/>
          </p:nvPr>
        </p:nvSpPr>
        <p:spPr>
          <a:xfrm>
            <a:off x="304800" y="914401"/>
            <a:ext cx="5334000" cy="5663089"/>
          </a:xfrm>
        </p:spPr>
        <p:txBody>
          <a:bodyPr/>
          <a:lstStyle/>
          <a:p>
            <a:r>
              <a:rPr lang="en-US" dirty="0" smtClean="0"/>
              <a:t>React is designed for a Client Side focus – why would we want to consider loading things on the server?  Gives us the same experience no matter how we use our app!</a:t>
            </a:r>
          </a:p>
          <a:p>
            <a:endParaRPr lang="en-US" dirty="0"/>
          </a:p>
          <a:p>
            <a:r>
              <a:rPr lang="en-US" dirty="0" smtClean="0"/>
              <a:t>SEO</a:t>
            </a:r>
          </a:p>
          <a:p>
            <a:r>
              <a:rPr lang="en-US" dirty="0" smtClean="0"/>
              <a:t>Initial Rendering Time on the client</a:t>
            </a:r>
          </a:p>
          <a:p>
            <a:r>
              <a:rPr lang="en-US" dirty="0" smtClean="0"/>
              <a:t>Static Content Generation</a:t>
            </a:r>
          </a:p>
          <a:p>
            <a:endParaRPr lang="en-US" dirty="0"/>
          </a:p>
          <a:p>
            <a:r>
              <a:rPr lang="en-US" dirty="0" smtClean="0"/>
              <a:t>React provides 2 such functions out of the box via the </a:t>
            </a:r>
            <a:r>
              <a:rPr lang="en-US" dirty="0" err="1" smtClean="0"/>
              <a:t>ReactDOMServer</a:t>
            </a:r>
            <a:r>
              <a:rPr lang="en-US" dirty="0" smtClean="0"/>
              <a:t> module</a:t>
            </a:r>
          </a:p>
          <a:p>
            <a:r>
              <a:rPr lang="en-US" dirty="0"/>
              <a:t> </a:t>
            </a:r>
            <a:r>
              <a:rPr lang="en-US" dirty="0" smtClean="0"/>
              <a:t>- </a:t>
            </a:r>
            <a:r>
              <a:rPr lang="en-US" dirty="0" err="1" smtClean="0"/>
              <a:t>renderToString</a:t>
            </a:r>
            <a:r>
              <a:rPr lang="en-US" dirty="0" smtClean="0"/>
              <a:t>: Renders the HTML on the server side, allowing the client side to pickup and use the output.  When render() is called, and the HTML is already present React will just attach its event handlers – SUPER performant experience.</a:t>
            </a:r>
          </a:p>
          <a:p>
            <a:r>
              <a:rPr lang="en-US" dirty="0"/>
              <a:t> </a:t>
            </a:r>
            <a:r>
              <a:rPr lang="en-US" dirty="0" smtClean="0"/>
              <a:t>- </a:t>
            </a:r>
            <a:r>
              <a:rPr lang="en-US" dirty="0" err="1" smtClean="0"/>
              <a:t>renderToStaticMarkup</a:t>
            </a:r>
            <a:r>
              <a:rPr lang="en-US" dirty="0" smtClean="0"/>
              <a:t>: Generates just the raw HTML without any attributes added via React (data-</a:t>
            </a:r>
            <a:r>
              <a:rPr lang="en-US" dirty="0" err="1" smtClean="0"/>
              <a:t>reactid</a:t>
            </a:r>
            <a:r>
              <a:rPr lang="en-US" dirty="0" smtClean="0"/>
              <a:t> </a:t>
            </a:r>
            <a:r>
              <a:rPr lang="en-US" dirty="0" err="1" smtClean="0"/>
              <a:t>etc</a:t>
            </a:r>
            <a:r>
              <a:rPr lang="en-US" dirty="0" smtClean="0"/>
              <a:t>).  Good for generating HTML content for things such as newsletters, emails etc.  </a:t>
            </a:r>
          </a:p>
          <a:p>
            <a:endParaRPr lang="en-US" dirty="0"/>
          </a:p>
          <a:p>
            <a:endParaRPr lang="en-US" dirty="0" smtClean="0"/>
          </a:p>
        </p:txBody>
      </p:sp>
      <p:sp>
        <p:nvSpPr>
          <p:cNvPr id="4" name="Content Placeholder 3"/>
          <p:cNvSpPr>
            <a:spLocks noGrp="1"/>
          </p:cNvSpPr>
          <p:nvPr>
            <p:ph sz="quarter" idx="13"/>
          </p:nvPr>
        </p:nvSpPr>
        <p:spPr/>
        <p:txBody>
          <a:bodyPr/>
          <a:lstStyle/>
          <a:p>
            <a:endParaRPr lang="en-US"/>
          </a:p>
        </p:txBody>
      </p:sp>
      <p:pic>
        <p:nvPicPr>
          <p:cNvPr id="7" name="Picture 6"/>
          <p:cNvPicPr>
            <a:picLocks noChangeAspect="1"/>
          </p:cNvPicPr>
          <p:nvPr/>
        </p:nvPicPr>
        <p:blipFill>
          <a:blip r:embed="rId2"/>
          <a:stretch>
            <a:fillRect/>
          </a:stretch>
        </p:blipFill>
        <p:spPr>
          <a:xfrm>
            <a:off x="5737746" y="918211"/>
            <a:ext cx="6225654" cy="3733800"/>
          </a:xfrm>
          <a:prstGeom prst="rect">
            <a:avLst/>
          </a:prstGeom>
        </p:spPr>
      </p:pic>
      <p:sp>
        <p:nvSpPr>
          <p:cNvPr id="8" name="TextBox 7"/>
          <p:cNvSpPr txBox="1"/>
          <p:nvPr/>
        </p:nvSpPr>
        <p:spPr>
          <a:xfrm>
            <a:off x="5688273" y="4953000"/>
            <a:ext cx="6275127" cy="646331"/>
          </a:xfrm>
          <a:prstGeom prst="rect">
            <a:avLst/>
          </a:prstGeom>
          <a:noFill/>
        </p:spPr>
        <p:txBody>
          <a:bodyPr wrap="square" rtlCol="0">
            <a:spAutoFit/>
          </a:bodyPr>
          <a:lstStyle/>
          <a:p>
            <a:r>
              <a:rPr lang="en-US" dirty="0" smtClean="0"/>
              <a:t>Look under server/render to find the middleware to integrate with </a:t>
            </a:r>
            <a:r>
              <a:rPr lang="en-US" dirty="0" err="1" smtClean="0"/>
              <a:t>Redux</a:t>
            </a:r>
            <a:r>
              <a:rPr lang="en-US" dirty="0" smtClean="0"/>
              <a:t>, React Router and generate this markup</a:t>
            </a:r>
            <a:endParaRPr lang="en-US" dirty="0"/>
          </a:p>
        </p:txBody>
      </p:sp>
    </p:spTree>
    <p:extLst>
      <p:ext uri="{BB962C8B-B14F-4D97-AF65-F5344CB8AC3E}">
        <p14:creationId xmlns:p14="http://schemas.microsoft.com/office/powerpoint/2010/main" val="1015055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Automated Testing and Development – Storybook and Jest</a:t>
            </a:r>
            <a:endParaRPr lang="en-US" dirty="0"/>
          </a:p>
        </p:txBody>
      </p:sp>
      <p:sp>
        <p:nvSpPr>
          <p:cNvPr id="3" name="Content Placeholder 2"/>
          <p:cNvSpPr>
            <a:spLocks noGrp="1"/>
          </p:cNvSpPr>
          <p:nvPr>
            <p:ph sz="quarter" idx="12"/>
          </p:nvPr>
        </p:nvSpPr>
        <p:spPr>
          <a:xfrm>
            <a:off x="319668" y="4707283"/>
            <a:ext cx="11658600" cy="492443"/>
          </a:xfrm>
        </p:spPr>
        <p:txBody>
          <a:bodyPr/>
          <a:lstStyle/>
          <a:p>
            <a:r>
              <a:rPr lang="en-US" dirty="0" smtClean="0"/>
              <a:t>Storybook provides a framework to not only develop our components and app, but integrate with our test runner and see our components, test our components and confirm via test runners that our components are valid.</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990600" y="966314"/>
            <a:ext cx="8933333" cy="3180952"/>
          </a:xfrm>
          <a:prstGeom prst="rect">
            <a:avLst/>
          </a:prstGeom>
        </p:spPr>
      </p:pic>
      <p:pic>
        <p:nvPicPr>
          <p:cNvPr id="6" name="Picture 5"/>
          <p:cNvPicPr>
            <a:picLocks noChangeAspect="1"/>
          </p:cNvPicPr>
          <p:nvPr/>
        </p:nvPicPr>
        <p:blipFill>
          <a:blip r:embed="rId3"/>
          <a:stretch>
            <a:fillRect/>
          </a:stretch>
        </p:blipFill>
        <p:spPr>
          <a:xfrm>
            <a:off x="6134100" y="2286000"/>
            <a:ext cx="4876190" cy="1609524"/>
          </a:xfrm>
          <a:prstGeom prst="rect">
            <a:avLst/>
          </a:prstGeom>
        </p:spPr>
      </p:pic>
    </p:spTree>
    <p:extLst>
      <p:ext uri="{BB962C8B-B14F-4D97-AF65-F5344CB8AC3E}">
        <p14:creationId xmlns:p14="http://schemas.microsoft.com/office/powerpoint/2010/main" val="4021154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Storybook – Interactive Development Environment for components</a:t>
            </a:r>
            <a:endParaRPr lang="en-US" dirty="0"/>
          </a:p>
        </p:txBody>
      </p:sp>
      <p:sp>
        <p:nvSpPr>
          <p:cNvPr id="3" name="Content Placeholder 2"/>
          <p:cNvSpPr>
            <a:spLocks noGrp="1"/>
          </p:cNvSpPr>
          <p:nvPr>
            <p:ph sz="quarter" idx="12"/>
          </p:nvPr>
        </p:nvSpPr>
        <p:spPr>
          <a:xfrm>
            <a:off x="304800" y="914401"/>
            <a:ext cx="11658600" cy="4776692"/>
          </a:xfrm>
        </p:spPr>
        <p:txBody>
          <a:bodyPr/>
          <a:lstStyle/>
          <a:p>
            <a:r>
              <a:rPr lang="en-US" dirty="0" smtClean="0"/>
              <a:t>Key point – a reusable component should be easily findable in your application.  Component explorers, like Storybook, allow for easy management and identification of components as well as ensuring documentation is available on how to use them.</a:t>
            </a:r>
          </a:p>
          <a:p>
            <a:endParaRPr lang="en-US" dirty="0" smtClean="0"/>
          </a:p>
          <a:p>
            <a:r>
              <a:rPr lang="en-US" dirty="0" smtClean="0"/>
              <a:t>Drives the component level focus of components as building blocks.  Build one component at a time.</a:t>
            </a:r>
            <a:endParaRPr lang="en-US" dirty="0"/>
          </a:p>
          <a:p>
            <a:endParaRPr lang="en-US" dirty="0" smtClean="0"/>
          </a:p>
          <a:p>
            <a:r>
              <a:rPr lang="en-US" dirty="0" smtClean="0"/>
              <a:t>The concept of a ‘story’ in Storybook, is to define the various states that a component may exist in, such as an open state, a selected state, user input being changed.</a:t>
            </a:r>
          </a:p>
          <a:p>
            <a:endParaRPr lang="en-US" dirty="0" smtClean="0"/>
          </a:p>
          <a:p>
            <a:pPr marL="285750" indent="-285750">
              <a:buFont typeface="Arial" panose="020B0604020202020204" pitchFamily="34" charset="0"/>
              <a:buChar char="•"/>
            </a:pPr>
            <a:r>
              <a:rPr lang="en-US" dirty="0" smtClean="0"/>
              <a:t>Support Hot Module Reloading – The ability for updates to your code to be automatically sent to your browser (HMR)</a:t>
            </a:r>
          </a:p>
          <a:p>
            <a:pPr marL="285750" indent="-285750">
              <a:buFont typeface="Arial" panose="020B0604020202020204" pitchFamily="34" charset="0"/>
              <a:buChar char="•"/>
            </a:pPr>
            <a:r>
              <a:rPr lang="en-US" dirty="0" smtClean="0"/>
              <a:t>Allows you to list all of your key components and manage their different states for testing.</a:t>
            </a:r>
          </a:p>
          <a:p>
            <a:pPr marL="285750" indent="-285750">
              <a:buFont typeface="Arial" panose="020B0604020202020204" pitchFamily="34" charset="0"/>
              <a:buChar char="•"/>
            </a:pPr>
            <a:r>
              <a:rPr lang="en-US" dirty="0" smtClean="0"/>
              <a:t>Integrate with a test runner, such as Jest, to check whether or not your component functions as expected (Check the </a:t>
            </a:r>
            <a:r>
              <a:rPr lang="en-US" dirty="0"/>
              <a:t>D</a:t>
            </a:r>
            <a:r>
              <a:rPr lang="en-US" dirty="0" smtClean="0"/>
              <a:t>om, check the state of your component, check if properties are changed)</a:t>
            </a:r>
          </a:p>
          <a:p>
            <a:pPr marL="285750" indent="-285750">
              <a:buFont typeface="Arial" panose="020B0604020202020204" pitchFamily="34" charset="0"/>
              <a:buChar char="•"/>
            </a:pPr>
            <a:r>
              <a:rPr lang="en-US" dirty="0" smtClean="0"/>
              <a:t>Real time running of tests means ever time you update your code, you see if your tests break</a:t>
            </a:r>
          </a:p>
          <a:p>
            <a:pPr marL="285750" indent="-285750">
              <a:buFont typeface="Arial" panose="020B0604020202020204" pitchFamily="34" charset="0"/>
              <a:buChar char="•"/>
            </a:pPr>
            <a:r>
              <a:rPr lang="en-US" dirty="0" smtClean="0"/>
              <a:t>Extensible </a:t>
            </a:r>
            <a:r>
              <a:rPr lang="en-US" dirty="0" err="1" smtClean="0"/>
              <a:t>addon</a:t>
            </a:r>
            <a:r>
              <a:rPr lang="en-US" dirty="0" smtClean="0"/>
              <a:t> library allowing for documentation (storybook-readme), test runners (specifications), dynamic Jest screenshots (</a:t>
            </a:r>
            <a:r>
              <a:rPr lang="en-US" dirty="0" err="1" smtClean="0"/>
              <a:t>storyshots</a:t>
            </a:r>
            <a:r>
              <a:rPr lang="en-US" dirty="0" smtClean="0"/>
              <a:t>), </a:t>
            </a:r>
            <a:r>
              <a:rPr lang="en-US" dirty="0" err="1" smtClean="0"/>
              <a:t>realtime</a:t>
            </a:r>
            <a:r>
              <a:rPr lang="en-US" dirty="0" smtClean="0"/>
              <a:t> screenshots (Screenshot) and more.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67129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Jest – Test Runner</a:t>
            </a:r>
            <a:endParaRPr lang="en-US" dirty="0"/>
          </a:p>
        </p:txBody>
      </p:sp>
      <p:sp>
        <p:nvSpPr>
          <p:cNvPr id="3" name="Content Placeholder 2"/>
          <p:cNvSpPr>
            <a:spLocks noGrp="1"/>
          </p:cNvSpPr>
          <p:nvPr>
            <p:ph sz="quarter" idx="12"/>
          </p:nvPr>
        </p:nvSpPr>
        <p:spPr>
          <a:xfrm>
            <a:off x="304800" y="914401"/>
            <a:ext cx="11658600" cy="2560701"/>
          </a:xfrm>
        </p:spPr>
        <p:txBody>
          <a:bodyPr/>
          <a:lstStyle/>
          <a:p>
            <a:r>
              <a:rPr lang="en-US" dirty="0" smtClean="0"/>
              <a:t>A test runner that allows for use of Enzyme for React component testing and any other </a:t>
            </a:r>
            <a:r>
              <a:rPr lang="en-US" dirty="0" err="1" smtClean="0"/>
              <a:t>javascript</a:t>
            </a:r>
            <a:r>
              <a:rPr lang="en-US" dirty="0" smtClean="0"/>
              <a:t> testing.</a:t>
            </a:r>
          </a:p>
          <a:p>
            <a:r>
              <a:rPr lang="en-US" dirty="0" smtClean="0"/>
              <a:t>Supports:</a:t>
            </a:r>
          </a:p>
          <a:p>
            <a:r>
              <a:rPr lang="en-US" dirty="0"/>
              <a:t> </a:t>
            </a:r>
            <a:r>
              <a:rPr lang="en-US" dirty="0" smtClean="0"/>
              <a:t>- Parallel test running (you got 8 cores? You run 8 tests at once!)</a:t>
            </a:r>
          </a:p>
          <a:p>
            <a:r>
              <a:rPr lang="en-US" dirty="0"/>
              <a:t> </a:t>
            </a:r>
            <a:r>
              <a:rPr lang="en-US" dirty="0" smtClean="0"/>
              <a:t>- Code coverage built in (right from the command line)</a:t>
            </a:r>
          </a:p>
          <a:p>
            <a:r>
              <a:rPr lang="en-US" dirty="0"/>
              <a:t> </a:t>
            </a:r>
            <a:r>
              <a:rPr lang="en-US" dirty="0" smtClean="0"/>
              <a:t>- Strong mocking (can mock functions, data and more)</a:t>
            </a:r>
          </a:p>
          <a:p>
            <a:r>
              <a:rPr lang="en-US" dirty="0"/>
              <a:t> </a:t>
            </a:r>
            <a:r>
              <a:rPr lang="en-US" dirty="0" smtClean="0"/>
              <a:t>- Extensive matchers list (equals, less than, object literals, exceptions, resolutions (promises!) and tracking how many times functions were called).</a:t>
            </a:r>
          </a:p>
          <a:p>
            <a:endParaRPr lang="en-US" dirty="0"/>
          </a:p>
          <a:p>
            <a:endParaRPr lang="en-US" dirty="0" smtClean="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476254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goes into writing a good test</a:t>
            </a:r>
            <a:endParaRPr lang="en-US" dirty="0"/>
          </a:p>
        </p:txBody>
      </p:sp>
      <p:sp>
        <p:nvSpPr>
          <p:cNvPr id="3" name="Content Placeholder 2"/>
          <p:cNvSpPr>
            <a:spLocks noGrp="1"/>
          </p:cNvSpPr>
          <p:nvPr>
            <p:ph sz="quarter" idx="12"/>
          </p:nvPr>
        </p:nvSpPr>
        <p:spPr>
          <a:xfrm>
            <a:off x="304800" y="914401"/>
            <a:ext cx="11658600" cy="4431983"/>
          </a:xfrm>
        </p:spPr>
        <p:txBody>
          <a:bodyPr/>
          <a:lstStyle/>
          <a:p>
            <a:r>
              <a:rPr lang="en-US" dirty="0" smtClean="0"/>
              <a:t>Tests are important in ensuring that our code continues to function as expected over time.</a:t>
            </a:r>
          </a:p>
          <a:p>
            <a:endParaRPr lang="en-US" dirty="0"/>
          </a:p>
          <a:p>
            <a:endParaRPr lang="en-US" dirty="0" smtClean="0"/>
          </a:p>
          <a:p>
            <a:endParaRPr lang="en-US" dirty="0"/>
          </a:p>
          <a:p>
            <a:endParaRPr lang="en-US" dirty="0" smtClean="0"/>
          </a:p>
          <a:p>
            <a:endParaRPr lang="en-US" dirty="0"/>
          </a:p>
          <a:p>
            <a:r>
              <a:rPr lang="en-US" dirty="0" smtClean="0"/>
              <a:t>To ensure that tests are deterministic, these are the considerations to keep in mind:</a:t>
            </a:r>
          </a:p>
          <a:p>
            <a:pPr marL="342900" indent="-342900">
              <a:buFont typeface="+mj-lt"/>
              <a:buAutoNum type="arabicPeriod"/>
            </a:pPr>
            <a:r>
              <a:rPr lang="en-US" dirty="0" smtClean="0"/>
              <a:t>Test data randomness (data that a test runs on should contain many variations and possibly be randomized for each instance of execution. Ensure that all scenarios can be covered and specific scenarios can be repeated.</a:t>
            </a:r>
          </a:p>
          <a:p>
            <a:pPr marL="342900" indent="-342900">
              <a:buFont typeface="+mj-lt"/>
              <a:buAutoNum type="arabicPeriod"/>
            </a:pPr>
            <a:r>
              <a:rPr lang="en-US" dirty="0" smtClean="0"/>
              <a:t>Consider the state of your system before each test.  If tests change the state of the system (say, a counter or a string value) and other tests depend on those values it is important that test execution order is maintained.  Another option is tear up and tear down (starting values).</a:t>
            </a:r>
          </a:p>
          <a:p>
            <a:pPr marL="342900" indent="-342900">
              <a:buFont typeface="+mj-lt"/>
              <a:buAutoNum type="arabicPeriod"/>
            </a:pPr>
            <a:r>
              <a:rPr lang="en-US" dirty="0" smtClean="0"/>
              <a:t>Dependence on external systems.  If a third party system, object or even component is required, we are assuming that they are working.  Our test should account for the fact that these may not be available or working as expected</a:t>
            </a:r>
          </a:p>
          <a:p>
            <a:pPr marL="342900" indent="-342900">
              <a:buFont typeface="+mj-lt"/>
              <a:buAutoNum type="arabicPeriod"/>
            </a:pPr>
            <a:r>
              <a:rPr lang="en-US" dirty="0" smtClean="0"/>
              <a:t>Documenting the outcomes.  For any situation where a test fails, we should be able to narrow down the component/feature/object/service with certainty.</a:t>
            </a:r>
            <a:endParaRPr lang="en-US" dirty="0"/>
          </a:p>
        </p:txBody>
      </p:sp>
      <p:sp>
        <p:nvSpPr>
          <p:cNvPr id="4" name="Content Placeholder 3"/>
          <p:cNvSpPr>
            <a:spLocks noGrp="1"/>
          </p:cNvSpPr>
          <p:nvPr>
            <p:ph sz="quarter" idx="13"/>
          </p:nvPr>
        </p:nvSpPr>
        <p:spPr/>
        <p:txBody>
          <a:bodyPr/>
          <a:lstStyle/>
          <a:p>
            <a:endParaRPr lang="en-US"/>
          </a:p>
        </p:txBody>
      </p:sp>
      <p:sp>
        <p:nvSpPr>
          <p:cNvPr id="5" name="TextBox 4"/>
          <p:cNvSpPr txBox="1"/>
          <p:nvPr/>
        </p:nvSpPr>
        <p:spPr>
          <a:xfrm>
            <a:off x="304800" y="1378135"/>
            <a:ext cx="114300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smtClean="0">
                <a:ln w="0"/>
                <a:effectLst>
                  <a:outerShdw blurRad="38100" dist="19050" dir="2700000" algn="tl" rotWithShape="0">
                    <a:schemeClr val="dk1">
                      <a:alpha val="40000"/>
                    </a:schemeClr>
                  </a:outerShdw>
                </a:effectLst>
              </a:rPr>
              <a:t>Tests should be deterministic – Success or failure should tell if the system is good or bad with confidence.</a:t>
            </a: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4058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So what does this look like to us as a developer?</a:t>
            </a:r>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1371600" y="710743"/>
            <a:ext cx="9025467" cy="4966642"/>
          </a:xfrm>
          <a:prstGeom prst="rect">
            <a:avLst/>
          </a:prstGeom>
        </p:spPr>
      </p:pic>
    </p:spTree>
    <p:extLst>
      <p:ext uri="{BB962C8B-B14F-4D97-AF65-F5344CB8AC3E}">
        <p14:creationId xmlns:p14="http://schemas.microsoft.com/office/powerpoint/2010/main" val="266266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lstStyle/>
          <a:p>
            <a:r>
              <a:rPr lang="en-US" dirty="0"/>
              <a:t>Component Fundamentals – </a:t>
            </a:r>
            <a:r>
              <a:rPr lang="en-US" dirty="0" smtClean="0"/>
              <a:t>What should I think about</a:t>
            </a:r>
            <a:endParaRPr lang="en-US" dirty="0"/>
          </a:p>
        </p:txBody>
      </p:sp>
      <p:sp>
        <p:nvSpPr>
          <p:cNvPr id="3" name="Content Placeholder 2"/>
          <p:cNvSpPr>
            <a:spLocks noGrp="1"/>
          </p:cNvSpPr>
          <p:nvPr>
            <p:ph sz="quarter" idx="12"/>
          </p:nvPr>
        </p:nvSpPr>
        <p:spPr>
          <a:xfrm>
            <a:off x="304800" y="914401"/>
            <a:ext cx="11658600" cy="2806922"/>
          </a:xfrm>
        </p:spPr>
        <p:txBody>
          <a:bodyPr/>
          <a:lstStyle/>
          <a:p>
            <a:r>
              <a:rPr lang="en-US" dirty="0" smtClean="0"/>
              <a:t>Should I even make it a component? </a:t>
            </a:r>
          </a:p>
          <a:p>
            <a:r>
              <a:rPr lang="en-US" dirty="0"/>
              <a:t> </a:t>
            </a:r>
            <a:r>
              <a:rPr lang="en-US" dirty="0" smtClean="0"/>
              <a:t>- Wrapping anything in React adds additional load and code to running it. </a:t>
            </a:r>
            <a:r>
              <a:rPr lang="en-US" dirty="0"/>
              <a:t>Wrapping HTML </a:t>
            </a:r>
            <a:r>
              <a:rPr lang="en-US" dirty="0" smtClean="0"/>
              <a:t>element is often overkill – think about what component lifecycle and properties you want and need</a:t>
            </a:r>
          </a:p>
          <a:p>
            <a:endParaRPr lang="en-US" dirty="0"/>
          </a:p>
          <a:p>
            <a:r>
              <a:rPr lang="en-US" dirty="0" smtClean="0"/>
              <a:t>Does my component require data to be loaded? Is this data shared between multiple components? </a:t>
            </a:r>
          </a:p>
          <a:p>
            <a:r>
              <a:rPr lang="en-US" dirty="0"/>
              <a:t> </a:t>
            </a:r>
            <a:r>
              <a:rPr lang="en-US" dirty="0" smtClean="0"/>
              <a:t>- Passing properties between components (especially parent to child) </a:t>
            </a:r>
          </a:p>
          <a:p>
            <a:endParaRPr lang="en-US" dirty="0"/>
          </a:p>
          <a:p>
            <a:r>
              <a:rPr lang="en-US" dirty="0" smtClean="0"/>
              <a:t>What is the minimum amount of properties my component needs to function</a:t>
            </a:r>
          </a:p>
          <a:p>
            <a:r>
              <a:rPr lang="en-US" dirty="0"/>
              <a:t> </a:t>
            </a:r>
            <a:r>
              <a:rPr lang="en-US" dirty="0" smtClean="0"/>
              <a:t>- Passing large objects down the tree stack adds a lot of overhead.  This can come in the form of type requirements, extra processing and unnecessary complexity.  A component should ONLY deal with the data it needs</a:t>
            </a: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4196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Component Lifecycle Management</a:t>
            </a:r>
            <a:endParaRPr lang="en-US" dirty="0"/>
          </a:p>
        </p:txBody>
      </p:sp>
      <p:sp>
        <p:nvSpPr>
          <p:cNvPr id="3" name="Content Placeholder 2"/>
          <p:cNvSpPr>
            <a:spLocks noGrp="1"/>
          </p:cNvSpPr>
          <p:nvPr>
            <p:ph sz="quarter" idx="12"/>
          </p:nvPr>
        </p:nvSpPr>
        <p:spPr>
          <a:xfrm>
            <a:off x="7543800" y="1050709"/>
            <a:ext cx="4419600" cy="3139321"/>
          </a:xfrm>
        </p:spPr>
        <p:txBody>
          <a:bodyPr/>
          <a:lstStyle/>
          <a:p>
            <a:r>
              <a:rPr lang="en-US" sz="1200" dirty="0" err="1" smtClean="0"/>
              <a:t>componentWillMount</a:t>
            </a:r>
            <a:r>
              <a:rPr lang="en-US" sz="1200" dirty="0" smtClean="0"/>
              <a:t>() {</a:t>
            </a:r>
          </a:p>
          <a:p>
            <a:r>
              <a:rPr lang="en-US" sz="1200" dirty="0" smtClean="0"/>
              <a:t>    // Triggered before any rendering takes place – good time to initialize data loading.  (NOTE – This function is called when Server Side Rendering)</a:t>
            </a:r>
            <a:endParaRPr lang="en-US" sz="1200" dirty="0"/>
          </a:p>
          <a:p>
            <a:r>
              <a:rPr lang="en-US" sz="1200" dirty="0" smtClean="0"/>
              <a:t>}</a:t>
            </a:r>
          </a:p>
          <a:p>
            <a:endParaRPr lang="en-US" sz="1200" dirty="0"/>
          </a:p>
          <a:p>
            <a:r>
              <a:rPr lang="en-US" sz="1200" dirty="0" err="1" smtClean="0"/>
              <a:t>componentDidMount</a:t>
            </a:r>
            <a:r>
              <a:rPr lang="en-US" sz="1200" dirty="0" smtClean="0"/>
              <a:t>() {</a:t>
            </a:r>
          </a:p>
          <a:p>
            <a:r>
              <a:rPr lang="en-US" sz="1200" dirty="0" smtClean="0"/>
              <a:t>    // Called once the component has completed rendering and the           DOM is available here</a:t>
            </a:r>
          </a:p>
          <a:p>
            <a:r>
              <a:rPr lang="en-US" sz="1200" dirty="0" smtClean="0"/>
              <a:t>}</a:t>
            </a:r>
          </a:p>
          <a:p>
            <a:endParaRPr lang="en-US" sz="1200" dirty="0"/>
          </a:p>
          <a:p>
            <a:r>
              <a:rPr lang="en-US" sz="1200" dirty="0" err="1" smtClean="0"/>
              <a:t>componentWillUnmount</a:t>
            </a:r>
            <a:r>
              <a:rPr lang="en-US" sz="1200" dirty="0" smtClean="0"/>
              <a:t>() {</a:t>
            </a:r>
          </a:p>
          <a:p>
            <a:r>
              <a:rPr lang="en-US" sz="1200" dirty="0" smtClean="0"/>
              <a:t>    // Cleanup function – Destroy listeners, refs, objects in memory </a:t>
            </a:r>
            <a:r>
              <a:rPr lang="en-US" sz="1200" dirty="0" err="1" smtClean="0"/>
              <a:t>etc</a:t>
            </a:r>
            <a:endParaRPr lang="en-US" sz="1200" dirty="0" smtClean="0"/>
          </a:p>
          <a:p>
            <a:r>
              <a:rPr lang="en-US" sz="1200" dirty="0" smtClean="0"/>
              <a:t>}</a:t>
            </a:r>
            <a:endParaRPr lang="en-US" sz="1200"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50709"/>
            <a:ext cx="3043667" cy="3212425"/>
          </a:xfrm>
          <a:prstGeom prst="rect">
            <a:avLst/>
          </a:prstGeom>
        </p:spPr>
      </p:pic>
      <p:sp>
        <p:nvSpPr>
          <p:cNvPr id="32" name="Content Placeholder 31"/>
          <p:cNvSpPr>
            <a:spLocks noGrp="1"/>
          </p:cNvSpPr>
          <p:nvPr>
            <p:ph sz="quarter" idx="13"/>
          </p:nvPr>
        </p:nvSpPr>
        <p:spPr/>
        <p:txBody>
          <a:bodyPr/>
          <a:lstStyle/>
          <a:p>
            <a:endParaRPr lang="en-US"/>
          </a:p>
        </p:txBody>
      </p:sp>
      <p:pic>
        <p:nvPicPr>
          <p:cNvPr id="12291" name="Picture 3" descr="https://cdn-images-1.medium.com/max/640/1*u0CoE_GHlUB4Ce-yZtgv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64148"/>
            <a:ext cx="2976133" cy="275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942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lstStyle/>
          <a:p>
            <a:r>
              <a:rPr lang="en-US" dirty="0"/>
              <a:t>Component Lifecycle Management - What When Where - HOW</a:t>
            </a:r>
          </a:p>
        </p:txBody>
      </p:sp>
      <p:sp>
        <p:nvSpPr>
          <p:cNvPr id="3" name="Content Placeholder 2"/>
          <p:cNvSpPr>
            <a:spLocks noGrp="1"/>
          </p:cNvSpPr>
          <p:nvPr>
            <p:ph sz="quarter" idx="12"/>
          </p:nvPr>
        </p:nvSpPr>
        <p:spPr>
          <a:xfrm>
            <a:off x="304800" y="914401"/>
            <a:ext cx="11658600" cy="5022914"/>
          </a:xfrm>
        </p:spPr>
        <p:txBody>
          <a:bodyPr/>
          <a:lstStyle/>
          <a:p>
            <a:pPr marL="285750" indent="-285750">
              <a:buFont typeface="Arial" panose="020B0604020202020204" pitchFamily="34" charset="0"/>
              <a:buChar char="•"/>
            </a:pPr>
            <a:r>
              <a:rPr lang="en-US" dirty="0" smtClean="0"/>
              <a:t>Components will re-render whenever the properties passed to them changes, or the internal state of a component is modified. </a:t>
            </a:r>
            <a:endParaRPr lang="en-US" dirty="0"/>
          </a:p>
          <a:p>
            <a:pPr marL="285750" indent="-285750">
              <a:buFont typeface="Arial" panose="020B0604020202020204" pitchFamily="34" charset="0"/>
              <a:buChar char="•"/>
            </a:pPr>
            <a:r>
              <a:rPr lang="en-US" dirty="0"/>
              <a:t>If either the state object or the passed-in props are changed, React has an important decision to do. Should the component be updated in the DOM? This is why it invokes another important lifecycle method here, </a:t>
            </a:r>
            <a:r>
              <a:rPr lang="en-US" dirty="0" err="1"/>
              <a:t>shouldComponentUpdate</a:t>
            </a:r>
            <a:r>
              <a:rPr lang="en-US" dirty="0"/>
              <a:t>. This method is an actual question, so if you need to customize or optimize the render process on your own, you have to answer that question by returning either true or false.</a:t>
            </a:r>
          </a:p>
          <a:p>
            <a:pPr marL="285750" indent="-285750">
              <a:buFont typeface="Arial" panose="020B0604020202020204" pitchFamily="34" charset="0"/>
              <a:buChar char="•"/>
            </a:pPr>
            <a:r>
              <a:rPr lang="en-US" dirty="0"/>
              <a:t>If there is no </a:t>
            </a:r>
            <a:r>
              <a:rPr lang="en-US" dirty="0" err="1" smtClean="0"/>
              <a:t>shouldComponentUpdate</a:t>
            </a:r>
            <a:r>
              <a:rPr lang="en-US" dirty="0" smtClean="0"/>
              <a:t> </a:t>
            </a:r>
            <a:r>
              <a:rPr lang="en-US" dirty="0"/>
              <a:t>specified, </a:t>
            </a:r>
            <a:r>
              <a:rPr lang="en-US" dirty="0" smtClean="0"/>
              <a:t>React runs it’s own “attempt” at this.</a:t>
            </a:r>
            <a:endParaRPr lang="en-US" dirty="0"/>
          </a:p>
          <a:p>
            <a:pPr marL="285750" indent="-285750">
              <a:buFont typeface="Arial" panose="020B0604020202020204" pitchFamily="34" charset="0"/>
              <a:buChar char="•"/>
            </a:pPr>
            <a:r>
              <a:rPr lang="en-US" dirty="0" smtClean="0"/>
              <a:t>To determine the changed output, React invokes </a:t>
            </a:r>
            <a:r>
              <a:rPr lang="en-US" dirty="0" err="1" smtClean="0"/>
              <a:t>componentWillUpdate</a:t>
            </a:r>
            <a:r>
              <a:rPr lang="en-US" dirty="0"/>
              <a:t> </a:t>
            </a:r>
            <a:r>
              <a:rPr lang="en-US" dirty="0" smtClean="0"/>
              <a:t>to determine </a:t>
            </a:r>
            <a:r>
              <a:rPr lang="en-US" dirty="0"/>
              <a:t> </a:t>
            </a:r>
            <a:r>
              <a:rPr lang="en-US" dirty="0" smtClean="0"/>
              <a:t>a true/false value.</a:t>
            </a:r>
            <a:endParaRPr lang="en-US" dirty="0"/>
          </a:p>
          <a:p>
            <a:pPr marL="285750" indent="-285750">
              <a:buFont typeface="Arial" panose="020B0604020202020204" pitchFamily="34" charset="0"/>
              <a:buChar char="•"/>
            </a:pPr>
            <a:r>
              <a:rPr lang="en-US" dirty="0"/>
              <a:t>If the rendered output </a:t>
            </a:r>
            <a:r>
              <a:rPr lang="en-US" dirty="0" smtClean="0"/>
              <a:t>is identical, no changes are pushed to the Dom.  If </a:t>
            </a:r>
            <a:r>
              <a:rPr lang="en-US" dirty="0"/>
              <a:t>there is a difference, React </a:t>
            </a:r>
            <a:r>
              <a:rPr lang="en-US" dirty="0" smtClean="0"/>
              <a:t>uses it’s Shadow Dom to modify on the browser.</a:t>
            </a:r>
            <a:endParaRPr lang="en-US" dirty="0"/>
          </a:p>
          <a:p>
            <a:pPr marL="285750" indent="-285750">
              <a:buFont typeface="Arial" panose="020B0604020202020204" pitchFamily="34" charset="0"/>
              <a:buChar char="•"/>
            </a:pPr>
            <a:r>
              <a:rPr lang="en-US" dirty="0" smtClean="0"/>
              <a:t>What an update does occur, React will invoke </a:t>
            </a:r>
            <a:r>
              <a:rPr lang="en-US" dirty="0" err="1" smtClean="0"/>
              <a:t>componentDidUpdate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Question – what is the different between a shallow compare and a deep compare? Which does React use by default? Why does this matter?</a:t>
            </a:r>
          </a:p>
          <a:p>
            <a:pPr marL="285750" indent="-285750">
              <a:buFont typeface="Arial" panose="020B0604020202020204" pitchFamily="34" charset="0"/>
              <a:buChar char="•"/>
            </a:pPr>
            <a:endParaRPr lang="en-US" dirty="0" smtClean="0"/>
          </a:p>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465813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Components – Statefull or Stateless?</a:t>
            </a:r>
            <a:endParaRPr lang="en-US" dirty="0"/>
          </a:p>
        </p:txBody>
      </p:sp>
      <p:sp>
        <p:nvSpPr>
          <p:cNvPr id="3" name="Content Placeholder 2"/>
          <p:cNvSpPr>
            <a:spLocks noGrp="1"/>
          </p:cNvSpPr>
          <p:nvPr>
            <p:ph sz="quarter" idx="12"/>
          </p:nvPr>
        </p:nvSpPr>
        <p:spPr>
          <a:xfrm>
            <a:off x="304800" y="914401"/>
            <a:ext cx="11658600" cy="5663089"/>
          </a:xfrm>
        </p:spPr>
        <p:txBody>
          <a:bodyPr/>
          <a:lstStyle/>
          <a:p>
            <a:r>
              <a:rPr lang="en-US" sz="2400" i="1" dirty="0" smtClean="0"/>
              <a:t>“Stateless Components are significantly faster than </a:t>
            </a:r>
            <a:r>
              <a:rPr lang="en-US" sz="2400" i="1" dirty="0"/>
              <a:t>S</a:t>
            </a:r>
            <a:r>
              <a:rPr lang="en-US" sz="2400" i="1" dirty="0" smtClean="0"/>
              <a:t>tatefull Components to mount/unmount and render” - Myth</a:t>
            </a:r>
            <a:r>
              <a:rPr lang="en-US" i="1" dirty="0" smtClean="0"/>
              <a:t/>
            </a:r>
            <a:br>
              <a:rPr lang="en-US" i="1" dirty="0" smtClean="0"/>
            </a:br>
            <a:endParaRPr lang="en-US" i="1" dirty="0" smtClean="0"/>
          </a:p>
          <a:p>
            <a:pPr marL="285750" indent="-285750">
              <a:buFont typeface="Arial" panose="020B0604020202020204" pitchFamily="34" charset="0"/>
              <a:buChar char="•"/>
            </a:pPr>
            <a:r>
              <a:rPr lang="en-US" dirty="0" smtClean="0"/>
              <a:t>Also considered a presentational component </a:t>
            </a:r>
          </a:p>
          <a:p>
            <a:pPr marL="285750" indent="-285750">
              <a:buFont typeface="Arial" panose="020B0604020202020204" pitchFamily="34" charset="0"/>
              <a:buChar char="•"/>
            </a:pPr>
            <a:r>
              <a:rPr lang="en-US" dirty="0"/>
              <a:t>Introduced as a design pattern to enable future optimizations.  </a:t>
            </a:r>
            <a:endParaRPr lang="en-US" dirty="0" smtClean="0"/>
          </a:p>
          <a:p>
            <a:pPr marL="285750" indent="-285750">
              <a:buFont typeface="Arial" panose="020B0604020202020204" pitchFamily="34" charset="0"/>
              <a:buChar char="•"/>
            </a:pPr>
            <a:r>
              <a:rPr lang="en-US" dirty="0" smtClean="0"/>
              <a:t>No smart logic – if any data changes the Stateless Component will re-render.   </a:t>
            </a:r>
          </a:p>
          <a:p>
            <a:pPr marL="285750" indent="-285750">
              <a:buFont typeface="Arial" panose="020B0604020202020204" pitchFamily="34" charset="0"/>
              <a:buChar char="•"/>
            </a:pPr>
            <a:r>
              <a:rPr lang="en-US" dirty="0" err="1" smtClean="0"/>
              <a:t>PureComponent</a:t>
            </a:r>
            <a:r>
              <a:rPr lang="en-US" dirty="0" smtClean="0"/>
              <a:t> (React 15.3) provides a shallow equal comparison on props to resolve differences and control updates</a:t>
            </a:r>
          </a:p>
          <a:p>
            <a:pPr marL="285750" indent="-285750">
              <a:buFont typeface="Arial" panose="020B0604020202020204" pitchFamily="34" charset="0"/>
              <a:buChar char="•"/>
            </a:pPr>
            <a:endParaRPr lang="en-US" dirty="0" smtClean="0"/>
          </a:p>
          <a:p>
            <a:r>
              <a:rPr lang="en-US" dirty="0" smtClean="0"/>
              <a:t>So should I use stateless components where possible? YES</a:t>
            </a:r>
          </a:p>
          <a:p>
            <a:r>
              <a:rPr lang="en-US" dirty="0"/>
              <a:t> </a:t>
            </a:r>
            <a:r>
              <a:rPr lang="en-US" dirty="0" smtClean="0"/>
              <a:t>- Easier to read</a:t>
            </a:r>
          </a:p>
          <a:p>
            <a:r>
              <a:rPr lang="en-US" dirty="0"/>
              <a:t> </a:t>
            </a:r>
            <a:r>
              <a:rPr lang="en-US" dirty="0" smtClean="0"/>
              <a:t>- Easier to write</a:t>
            </a:r>
          </a:p>
          <a:p>
            <a:r>
              <a:rPr lang="en-US" dirty="0"/>
              <a:t> </a:t>
            </a:r>
            <a:r>
              <a:rPr lang="en-US" dirty="0" smtClean="0"/>
              <a:t>- Easier to manage </a:t>
            </a:r>
          </a:p>
          <a:p>
            <a:r>
              <a:rPr lang="en-US" dirty="0"/>
              <a:t> </a:t>
            </a:r>
            <a:r>
              <a:rPr lang="en-US" dirty="0" smtClean="0"/>
              <a:t>- Encourages reuse</a:t>
            </a:r>
          </a:p>
          <a:p>
            <a:r>
              <a:rPr lang="en-US" dirty="0"/>
              <a:t> </a:t>
            </a:r>
            <a:r>
              <a:rPr lang="en-US" dirty="0" smtClean="0"/>
              <a:t>- Plenty of performance improvements to come</a:t>
            </a:r>
          </a:p>
          <a:p>
            <a:endParaRPr lang="en-US" dirty="0"/>
          </a:p>
          <a:p>
            <a:r>
              <a:rPr lang="en-US" dirty="0" smtClean="0"/>
              <a:t>Optimization: Call your Stateless Components as functions instead of React Components to have them run as dumb functions without any React overhead.  </a:t>
            </a:r>
          </a:p>
          <a:p>
            <a:pPr algn="ctr"/>
            <a:r>
              <a:rPr lang="en-US" b="1" dirty="0" smtClean="0"/>
              <a:t> {Component({</a:t>
            </a:r>
            <a:r>
              <a:rPr lang="en-US" b="1" dirty="0" err="1" smtClean="0"/>
              <a:t>param</a:t>
            </a:r>
            <a:r>
              <a:rPr lang="en-US" b="1" dirty="0" smtClean="0"/>
              <a:t>: ‘value’})} vs &lt;Component </a:t>
            </a:r>
            <a:r>
              <a:rPr lang="en-US" b="1" dirty="0" err="1" smtClean="0"/>
              <a:t>param</a:t>
            </a:r>
            <a:r>
              <a:rPr lang="en-US" b="1" dirty="0" smtClean="0"/>
              <a:t>=‘value’ /&gt;</a:t>
            </a:r>
          </a:p>
          <a:p>
            <a:endParaRPr lang="en-US" dirty="0" smtClean="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13041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Dom Manipulation</a:t>
            </a:r>
          </a:p>
        </p:txBody>
      </p:sp>
      <p:sp>
        <p:nvSpPr>
          <p:cNvPr id="3" name="Content Placeholder 2"/>
          <p:cNvSpPr>
            <a:spLocks noGrp="1"/>
          </p:cNvSpPr>
          <p:nvPr>
            <p:ph sz="quarter" idx="12"/>
          </p:nvPr>
        </p:nvSpPr>
        <p:spPr>
          <a:xfrm>
            <a:off x="304800" y="914401"/>
            <a:ext cx="6019800" cy="5022914"/>
          </a:xfrm>
        </p:spPr>
        <p:txBody>
          <a:bodyPr/>
          <a:lstStyle/>
          <a:p>
            <a:r>
              <a:rPr lang="en-US" dirty="0" smtClean="0"/>
              <a:t>Refs are used to interact with the Dom in React</a:t>
            </a:r>
          </a:p>
          <a:p>
            <a:endParaRPr lang="en-US" dirty="0"/>
          </a:p>
          <a:p>
            <a:r>
              <a:rPr lang="en-US" dirty="0" smtClean="0"/>
              <a:t>When you specify a Dom element, you call the “ref” property on the element and provide a function.  The function receives a reference to the Dom elemen</a:t>
            </a:r>
            <a:r>
              <a:rPr lang="en-US" dirty="0"/>
              <a:t>t</a:t>
            </a:r>
            <a:endParaRPr lang="en-US" dirty="0" smtClean="0"/>
          </a:p>
          <a:p>
            <a:endParaRPr lang="en-US" dirty="0"/>
          </a:p>
          <a:p>
            <a:r>
              <a:rPr lang="en-US" dirty="0" smtClean="0"/>
              <a:t>Use cases:</a:t>
            </a:r>
          </a:p>
          <a:p>
            <a:pPr marL="285750" indent="-285750">
              <a:buFont typeface="Arial" panose="020B0604020202020204" pitchFamily="34" charset="0"/>
              <a:buChar char="•"/>
            </a:pPr>
            <a:r>
              <a:rPr lang="en-US" dirty="0" smtClean="0"/>
              <a:t>Forms (Getting the value of a field)</a:t>
            </a:r>
          </a:p>
          <a:p>
            <a:pPr marL="285750" indent="-285750">
              <a:buFont typeface="Arial" panose="020B0604020202020204" pitchFamily="34" charset="0"/>
              <a:buChar char="•"/>
            </a:pPr>
            <a:r>
              <a:rPr lang="en-US" dirty="0" smtClean="0"/>
              <a:t>Changing the current browser interaction points (scroll to, field focus)</a:t>
            </a:r>
          </a:p>
          <a:p>
            <a:pPr marL="285750" indent="-285750">
              <a:buFont typeface="Arial" panose="020B0604020202020204" pitchFamily="34" charset="0"/>
              <a:buChar char="•"/>
            </a:pPr>
            <a:r>
              <a:rPr lang="en-US" dirty="0" smtClean="0"/>
              <a:t>Third party UI libraries (such as jQuery*)</a:t>
            </a:r>
          </a:p>
          <a:p>
            <a:endParaRPr lang="en-US" dirty="0"/>
          </a:p>
          <a:p>
            <a:r>
              <a:rPr lang="en-US" dirty="0" smtClean="0"/>
              <a:t>The ref is a pure Dom element (Low level </a:t>
            </a:r>
            <a:r>
              <a:rPr lang="en-US" dirty="0" err="1" smtClean="0"/>
              <a:t>javascript</a:t>
            </a:r>
            <a:r>
              <a:rPr lang="en-US" dirty="0" smtClean="0"/>
              <a:t>)</a:t>
            </a:r>
          </a:p>
          <a:p>
            <a:endParaRPr lang="en-US" dirty="0"/>
          </a:p>
          <a:p>
            <a:endParaRPr lang="en-US" dirty="0"/>
          </a:p>
          <a:p>
            <a:r>
              <a:rPr lang="en-US" dirty="0" smtClean="0"/>
              <a:t>* jQuery is usually discouraged with React applications – but is used for things like Bootstrap (</a:t>
            </a:r>
            <a:r>
              <a:rPr lang="en-US" dirty="0" err="1" smtClean="0"/>
              <a:t>ReactStrap</a:t>
            </a:r>
            <a:r>
              <a:rPr lang="en-US" dirty="0"/>
              <a:t> </a:t>
            </a:r>
            <a:r>
              <a:rPr lang="en-US" dirty="0" smtClean="0"/>
              <a:t>is a good example of managing this for you)</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418810" y="743994"/>
            <a:ext cx="5515495" cy="4907421"/>
          </a:xfrm>
          <a:prstGeom prst="rect">
            <a:avLst/>
          </a:prstGeom>
        </p:spPr>
      </p:pic>
    </p:spTree>
    <p:extLst>
      <p:ext uri="{BB962C8B-B14F-4D97-AF65-F5344CB8AC3E}">
        <p14:creationId xmlns:p14="http://schemas.microsoft.com/office/powerpoint/2010/main" val="1573881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Higher Order Functions (HOCs)</a:t>
            </a:r>
            <a:endParaRPr lang="en-US" dirty="0"/>
          </a:p>
        </p:txBody>
      </p:sp>
      <p:sp>
        <p:nvSpPr>
          <p:cNvPr id="3" name="Content Placeholder 2"/>
          <p:cNvSpPr>
            <a:spLocks noGrp="1"/>
          </p:cNvSpPr>
          <p:nvPr>
            <p:ph sz="quarter" idx="12"/>
          </p:nvPr>
        </p:nvSpPr>
        <p:spPr>
          <a:xfrm>
            <a:off x="304800" y="914401"/>
            <a:ext cx="11658600" cy="541687"/>
          </a:xfrm>
        </p:spPr>
        <p:txBody>
          <a:bodyPr/>
          <a:lstStyle/>
          <a:p>
            <a:r>
              <a:rPr lang="en-US" dirty="0" smtClean="0"/>
              <a:t>A way of extending React Components to provide reusability, extensibility and control</a:t>
            </a:r>
          </a:p>
          <a:p>
            <a:endParaRPr lang="en-US" dirty="0"/>
          </a:p>
        </p:txBody>
      </p:sp>
      <p:sp>
        <p:nvSpPr>
          <p:cNvPr id="4" name="Content Placeholder 3"/>
          <p:cNvSpPr>
            <a:spLocks noGrp="1"/>
          </p:cNvSpPr>
          <p:nvPr>
            <p:ph sz="quarter" idx="13"/>
          </p:nvPr>
        </p:nvSpPr>
        <p:spPr/>
        <p:txBody>
          <a:bodyPr/>
          <a:lstStyle/>
          <a:p>
            <a:endParaRPr lang="en-US"/>
          </a:p>
        </p:txBody>
      </p:sp>
      <p:sp>
        <p:nvSpPr>
          <p:cNvPr id="5" name="Rectangle 4"/>
          <p:cNvSpPr/>
          <p:nvPr/>
        </p:nvSpPr>
        <p:spPr>
          <a:xfrm>
            <a:off x="304800" y="1371600"/>
            <a:ext cx="11582400" cy="3139321"/>
          </a:xfrm>
          <a:prstGeom prst="rect">
            <a:avLst/>
          </a:prstGeom>
        </p:spPr>
        <p:txBody>
          <a:bodyPr wrap="square">
            <a:spAutoFit/>
          </a:bodyPr>
          <a:lstStyle/>
          <a:p>
            <a:r>
              <a:rPr lang="en-US" dirty="0">
                <a:solidFill>
                  <a:srgbClr val="1E1E1E"/>
                </a:solidFill>
              </a:rPr>
              <a:t>What can we achieve with a HOC?</a:t>
            </a:r>
          </a:p>
          <a:p>
            <a:r>
              <a:rPr lang="en-US" dirty="0">
                <a:solidFill>
                  <a:srgbClr val="1E1E1E"/>
                </a:solidFill>
              </a:rPr>
              <a:t> - Code re-use, logic and bootstrap abstraction</a:t>
            </a:r>
          </a:p>
          <a:p>
            <a:r>
              <a:rPr lang="en-US" dirty="0">
                <a:solidFill>
                  <a:srgbClr val="1E1E1E"/>
                </a:solidFill>
              </a:rPr>
              <a:t> - Modify and hijack the rendering of components </a:t>
            </a:r>
          </a:p>
          <a:p>
            <a:r>
              <a:rPr lang="en-US" dirty="0">
                <a:solidFill>
                  <a:srgbClr val="1E1E1E"/>
                </a:solidFill>
              </a:rPr>
              <a:t> - State abstraction and manipulation </a:t>
            </a:r>
          </a:p>
          <a:p>
            <a:r>
              <a:rPr lang="en-US" dirty="0">
                <a:solidFill>
                  <a:srgbClr val="1E1E1E"/>
                </a:solidFill>
              </a:rPr>
              <a:t> - Property </a:t>
            </a:r>
            <a:r>
              <a:rPr lang="en-US" dirty="0" smtClean="0">
                <a:solidFill>
                  <a:srgbClr val="1E1E1E"/>
                </a:solidFill>
              </a:rPr>
              <a:t>Manipulation</a:t>
            </a:r>
          </a:p>
          <a:p>
            <a:endParaRPr lang="en-US" dirty="0">
              <a:solidFill>
                <a:srgbClr val="1E1E1E"/>
              </a:solidFill>
            </a:endParaRPr>
          </a:p>
          <a:p>
            <a:r>
              <a:rPr lang="en-US" dirty="0" smtClean="0">
                <a:solidFill>
                  <a:srgbClr val="1E1E1E"/>
                </a:solidFill>
              </a:rPr>
              <a:t>Some popular examples of HOC include</a:t>
            </a:r>
          </a:p>
          <a:p>
            <a:r>
              <a:rPr lang="en-US" dirty="0">
                <a:solidFill>
                  <a:srgbClr val="1E1E1E"/>
                </a:solidFill>
              </a:rPr>
              <a:t> </a:t>
            </a:r>
            <a:r>
              <a:rPr lang="en-US" dirty="0" smtClean="0">
                <a:solidFill>
                  <a:srgbClr val="1E1E1E"/>
                </a:solidFill>
              </a:rPr>
              <a:t>- </a:t>
            </a:r>
            <a:r>
              <a:rPr lang="en-US" dirty="0" err="1" smtClean="0">
                <a:solidFill>
                  <a:srgbClr val="1E1E1E"/>
                </a:solidFill>
              </a:rPr>
              <a:t>Redux</a:t>
            </a:r>
            <a:r>
              <a:rPr lang="en-US" dirty="0" smtClean="0">
                <a:solidFill>
                  <a:srgbClr val="1E1E1E"/>
                </a:solidFill>
              </a:rPr>
              <a:t> (connect), which wraps your component with </a:t>
            </a:r>
            <a:r>
              <a:rPr lang="en-US" dirty="0" err="1" smtClean="0">
                <a:solidFill>
                  <a:srgbClr val="1E1E1E"/>
                </a:solidFill>
              </a:rPr>
              <a:t>Redux</a:t>
            </a:r>
            <a:r>
              <a:rPr lang="en-US" dirty="0" smtClean="0">
                <a:solidFill>
                  <a:srgbClr val="1E1E1E"/>
                </a:solidFill>
              </a:rPr>
              <a:t> listeners and passes back changes in state as properties</a:t>
            </a:r>
          </a:p>
          <a:p>
            <a:r>
              <a:rPr lang="en-US" dirty="0">
                <a:solidFill>
                  <a:srgbClr val="1E1E1E"/>
                </a:solidFill>
              </a:rPr>
              <a:t> </a:t>
            </a:r>
            <a:r>
              <a:rPr lang="en-US" dirty="0" smtClean="0">
                <a:solidFill>
                  <a:srgbClr val="1E1E1E"/>
                </a:solidFill>
              </a:rPr>
              <a:t>- </a:t>
            </a:r>
            <a:r>
              <a:rPr lang="en-US" dirty="0" err="1" smtClean="0">
                <a:solidFill>
                  <a:srgbClr val="1E1E1E"/>
                </a:solidFill>
              </a:rPr>
              <a:t>Redux</a:t>
            </a:r>
            <a:r>
              <a:rPr lang="en-US" dirty="0" smtClean="0">
                <a:solidFill>
                  <a:srgbClr val="1E1E1E"/>
                </a:solidFill>
              </a:rPr>
              <a:t> Form – adds </a:t>
            </a:r>
            <a:r>
              <a:rPr lang="en-US" dirty="0" err="1" smtClean="0">
                <a:solidFill>
                  <a:srgbClr val="1E1E1E"/>
                </a:solidFill>
              </a:rPr>
              <a:t>redux</a:t>
            </a:r>
            <a:r>
              <a:rPr lang="en-US" dirty="0" smtClean="0">
                <a:solidFill>
                  <a:srgbClr val="1E1E1E"/>
                </a:solidFill>
              </a:rPr>
              <a:t> listeners and component watchers, to track your fields</a:t>
            </a:r>
            <a:r>
              <a:rPr lang="en-US" dirty="0">
                <a:solidFill>
                  <a:srgbClr val="1E1E1E"/>
                </a:solidFill>
              </a:rPr>
              <a:t/>
            </a:r>
            <a:br>
              <a:rPr lang="en-US" dirty="0">
                <a:solidFill>
                  <a:srgbClr val="1E1E1E"/>
                </a:solidFill>
              </a:rPr>
            </a:br>
            <a:endParaRPr lang="en-US" dirty="0" smtClean="0">
              <a:solidFill>
                <a:srgbClr val="1E1E1E"/>
              </a:solidFill>
            </a:endParaRPr>
          </a:p>
        </p:txBody>
      </p:sp>
    </p:spTree>
    <p:extLst>
      <p:ext uri="{BB962C8B-B14F-4D97-AF65-F5344CB8AC3E}">
        <p14:creationId xmlns:p14="http://schemas.microsoft.com/office/powerpoint/2010/main" val="6105068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 id="{F77EC1CE-3806-42ED-96C4-03FB24B0D009}" vid="{49D8DD46-525D-4EBD-8C26-9910CD60FF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96833405B06C428144455CC21D98D4" ma:contentTypeVersion="5" ma:contentTypeDescription="Create a new document." ma:contentTypeScope="" ma:versionID="ed526559424646758ed2cfea8dbd0712">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94546f2971c1c6125529a45a01ad9216" ns1:_="" ns2:_="">
    <xsd:import namespace="http://schemas.microsoft.com/sharepoint/v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6599EA-CA77-4908-95F2-889B1D1668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69B803-6FFA-46C2-8849-64F0E401DC42}">
  <ds:schemaRefs>
    <ds:schemaRef ds:uri="http://www.w3.org/XML/1998/namespace"/>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schemas.microsoft.com/sharepoint/v4"/>
    <ds:schemaRef ds:uri="http://schemas.microsoft.com/sharepoint/v3"/>
    <ds:schemaRef ds:uri="http://purl.org/dc/dcmitype/"/>
  </ds:schemaRefs>
</ds:datastoreItem>
</file>

<file path=customXml/itemProps3.xml><?xml version="1.0" encoding="utf-8"?>
<ds:datastoreItem xmlns:ds="http://schemas.openxmlformats.org/officeDocument/2006/customXml" ds:itemID="{753443D7-7A41-4632-9EEE-F97EC6668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 - May 2 2017</Template>
  <TotalTime>0</TotalTime>
  <Words>3146</Words>
  <Application>Microsoft Office PowerPoint</Application>
  <PresentationFormat>Widescreen</PresentationFormat>
  <Paragraphs>331</Paragraphs>
  <Slides>36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Arial Rounded MT Bold</vt:lpstr>
      <vt:lpstr>Calibri</vt:lpstr>
      <vt:lpstr>Courier New</vt:lpstr>
      <vt:lpstr>Wingdings</vt:lpstr>
      <vt:lpstr>1_Agoda Content Page Background</vt:lpstr>
      <vt:lpstr>think-cell Slide</vt:lpstr>
      <vt:lpstr>React Training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2017-05-02T10:12:58Z</dcterms:created>
  <dcterms:modified xsi:type="dcterms:W3CDTF">2017-09-21T11:36:43Z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0x0101000696833405B06C428144455CC21D98D4</vt:lpwstr>
  </property>
</Properties>
</file>