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a8cc971c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a8cc971c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a8cc971c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a8cc971c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abbb648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aabbb648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abbb648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abbb648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abbb648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abbb648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abbb648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abbb648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abbb64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abbb64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a8cc971c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a8cc971c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a8cc971c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a8cc971c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a8cc971c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a8cc971c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a8cc971c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a8cc971c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a8cc971c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a8cc971c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a8cc971c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a8cc971c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a8cc971c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a8cc971c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Apresentação do Projeto:</a:t>
            </a:r>
            <a:br>
              <a:rPr lang="pt-BR"/>
            </a:br>
            <a:r>
              <a:rPr lang="pt-BR"/>
              <a:t>Egresso Preditivo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Feito por: Alberto Abravanel, Gabriel Ehar e Victor Della Rosa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Zoom do gráfico anterior</a:t>
            </a:r>
            <a:endParaRPr/>
          </a:p>
        </p:txBody>
      </p:sp>
      <p:pic>
        <p:nvPicPr>
          <p:cNvPr id="145" name="Google Shape;145;p22"/>
          <p:cNvPicPr preferRelativeResize="0"/>
          <p:nvPr/>
        </p:nvPicPr>
        <p:blipFill>
          <a:blip r:embed="rId3">
            <a:alphaModFix/>
          </a:blip>
          <a:stretch>
            <a:fillRect/>
          </a:stretch>
        </p:blipFill>
        <p:spPr>
          <a:xfrm>
            <a:off x="1281225" y="1088450"/>
            <a:ext cx="6581549" cy="399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Bolsa Auxílio x Setor da Empresa</a:t>
            </a:r>
            <a:endParaRPr/>
          </a:p>
        </p:txBody>
      </p:sp>
      <p:sp>
        <p:nvSpPr>
          <p:cNvPr id="151" name="Google Shape;151;p23"/>
          <p:cNvSpPr txBox="1"/>
          <p:nvPr>
            <p:ph idx="1" type="body"/>
          </p:nvPr>
        </p:nvSpPr>
        <p:spPr>
          <a:xfrm>
            <a:off x="729450" y="120762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Com o gráfico a seguir, temos a informação de que setor remunera melhor os Alunos da ESPM. Vale ressaltar que em todos os ranges de preço, o destaque são as </a:t>
            </a:r>
            <a:r>
              <a:rPr lang="pt-BR"/>
              <a:t>Instituições</a:t>
            </a:r>
            <a:r>
              <a:rPr lang="pt-BR"/>
              <a:t> de Serviço Financeiro.</a:t>
            </a:r>
            <a:endParaRPr/>
          </a:p>
        </p:txBody>
      </p:sp>
      <p:pic>
        <p:nvPicPr>
          <p:cNvPr id="152" name="Google Shape;152;p23"/>
          <p:cNvPicPr preferRelativeResize="0"/>
          <p:nvPr/>
        </p:nvPicPr>
        <p:blipFill>
          <a:blip r:embed="rId3">
            <a:alphaModFix/>
          </a:blip>
          <a:stretch>
            <a:fillRect/>
          </a:stretch>
        </p:blipFill>
        <p:spPr>
          <a:xfrm>
            <a:off x="6055675" y="553250"/>
            <a:ext cx="1915100" cy="443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7800" y="2304150"/>
            <a:ext cx="7688400" cy="5352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pt-BR" sz="2940"/>
              <a:t>2.  </a:t>
            </a:r>
            <a:r>
              <a:rPr lang="pt-BR" sz="2940"/>
              <a:t>Análise de Cluster</a:t>
            </a:r>
            <a:endParaRPr sz="29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2103763" y="504400"/>
            <a:ext cx="4936483" cy="2984850"/>
          </a:xfrm>
          <a:prstGeom prst="rect">
            <a:avLst/>
          </a:prstGeom>
          <a:noFill/>
          <a:ln>
            <a:noFill/>
          </a:ln>
        </p:spPr>
      </p:pic>
      <p:sp>
        <p:nvSpPr>
          <p:cNvPr id="163" name="Google Shape;163;p25"/>
          <p:cNvSpPr/>
          <p:nvPr/>
        </p:nvSpPr>
        <p:spPr>
          <a:xfrm>
            <a:off x="2687125" y="2280375"/>
            <a:ext cx="4250400" cy="1050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cxnSp>
        <p:nvCxnSpPr>
          <p:cNvPr id="164" name="Google Shape;164;p25"/>
          <p:cNvCxnSpPr/>
          <p:nvPr/>
        </p:nvCxnSpPr>
        <p:spPr>
          <a:xfrm flipH="1" rot="10800000">
            <a:off x="125" y="3648425"/>
            <a:ext cx="9233700" cy="162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25"/>
          <p:cNvSpPr txBox="1"/>
          <p:nvPr/>
        </p:nvSpPr>
        <p:spPr>
          <a:xfrm>
            <a:off x="48975" y="3648425"/>
            <a:ext cx="10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latin typeface="Lato"/>
                <a:ea typeface="Lato"/>
                <a:cs typeface="Lato"/>
                <a:sym typeface="Lato"/>
              </a:rPr>
              <a:t>Legendas:</a:t>
            </a:r>
            <a:r>
              <a:rPr lang="pt-BR">
                <a:latin typeface="Lato"/>
                <a:ea typeface="Lato"/>
                <a:cs typeface="Lato"/>
                <a:sym typeface="Lato"/>
              </a:rPr>
              <a:t> </a:t>
            </a:r>
            <a:endParaRPr>
              <a:latin typeface="Lato"/>
              <a:ea typeface="Lato"/>
              <a:cs typeface="Lato"/>
              <a:sym typeface="Lato"/>
            </a:endParaRPr>
          </a:p>
        </p:txBody>
      </p:sp>
      <p:sp>
        <p:nvSpPr>
          <p:cNvPr id="166" name="Google Shape;166;p25"/>
          <p:cNvSpPr txBox="1"/>
          <p:nvPr/>
        </p:nvSpPr>
        <p:spPr>
          <a:xfrm>
            <a:off x="48975" y="3882625"/>
            <a:ext cx="150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Sexo: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0 = Masculino </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1 = Feminino</a:t>
            </a:r>
            <a:endParaRPr>
              <a:latin typeface="Lato"/>
              <a:ea typeface="Lato"/>
              <a:cs typeface="Lato"/>
              <a:sym typeface="Lato"/>
            </a:endParaRPr>
          </a:p>
        </p:txBody>
      </p:sp>
      <p:sp>
        <p:nvSpPr>
          <p:cNvPr id="167" name="Google Shape;167;p25"/>
          <p:cNvSpPr txBox="1"/>
          <p:nvPr/>
        </p:nvSpPr>
        <p:spPr>
          <a:xfrm>
            <a:off x="1259950" y="3881950"/>
            <a:ext cx="150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Porte</a:t>
            </a:r>
            <a:r>
              <a:rPr lang="pt-BR">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1 = Pequeno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2 = Médio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3 = Grande</a:t>
            </a:r>
            <a:endParaRPr>
              <a:latin typeface="Lato"/>
              <a:ea typeface="Lato"/>
              <a:cs typeface="Lato"/>
              <a:sym typeface="Lato"/>
            </a:endParaRPr>
          </a:p>
        </p:txBody>
      </p:sp>
      <p:sp>
        <p:nvSpPr>
          <p:cNvPr id="168" name="Google Shape;168;p25"/>
          <p:cNvSpPr txBox="1"/>
          <p:nvPr/>
        </p:nvSpPr>
        <p:spPr>
          <a:xfrm>
            <a:off x="3537300" y="3883325"/>
            <a:ext cx="1726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Setor</a:t>
            </a:r>
            <a:r>
              <a:rPr lang="pt-BR">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1 = Serviços</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2 = Indústria</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3 = Comércio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4 = </a:t>
            </a:r>
            <a:r>
              <a:rPr lang="pt-BR">
                <a:latin typeface="Lato"/>
                <a:ea typeface="Lato"/>
                <a:cs typeface="Lato"/>
                <a:sym typeface="Lato"/>
              </a:rPr>
              <a:t>Terceiro Setor</a:t>
            </a:r>
            <a:endParaRPr>
              <a:latin typeface="Lato"/>
              <a:ea typeface="Lato"/>
              <a:cs typeface="Lato"/>
              <a:sym typeface="Lato"/>
            </a:endParaRPr>
          </a:p>
        </p:txBody>
      </p:sp>
      <p:sp>
        <p:nvSpPr>
          <p:cNvPr id="169" name="Google Shape;169;p25"/>
          <p:cNvSpPr txBox="1"/>
          <p:nvPr/>
        </p:nvSpPr>
        <p:spPr>
          <a:xfrm>
            <a:off x="4681700" y="4100100"/>
            <a:ext cx="158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5 = Adm Pública</a:t>
            </a:r>
            <a:endParaRPr>
              <a:latin typeface="Lato"/>
              <a:ea typeface="Lato"/>
              <a:cs typeface="Lato"/>
              <a:sym typeface="Lato"/>
            </a:endParaRPr>
          </a:p>
        </p:txBody>
      </p:sp>
      <p:sp>
        <p:nvSpPr>
          <p:cNvPr id="170" name="Google Shape;170;p25"/>
          <p:cNvSpPr txBox="1"/>
          <p:nvPr/>
        </p:nvSpPr>
        <p:spPr>
          <a:xfrm>
            <a:off x="6313800" y="3881938"/>
            <a:ext cx="150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Curso</a:t>
            </a:r>
            <a:r>
              <a:rPr lang="pt-BR">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1 = PP</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2 = ADM</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3 = RI</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4 = DESIGN</a:t>
            </a:r>
            <a:endParaRPr>
              <a:latin typeface="Lato"/>
              <a:ea typeface="Lato"/>
              <a:cs typeface="Lato"/>
              <a:sym typeface="Lato"/>
            </a:endParaRPr>
          </a:p>
        </p:txBody>
      </p:sp>
      <p:sp>
        <p:nvSpPr>
          <p:cNvPr id="171" name="Google Shape;171;p25"/>
          <p:cNvSpPr txBox="1"/>
          <p:nvPr/>
        </p:nvSpPr>
        <p:spPr>
          <a:xfrm>
            <a:off x="7353725" y="4098713"/>
            <a:ext cx="164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5</a:t>
            </a:r>
            <a:r>
              <a:rPr lang="pt-BR">
                <a:latin typeface="Lato"/>
                <a:ea typeface="Lato"/>
                <a:cs typeface="Lato"/>
                <a:sym typeface="Lato"/>
              </a:rPr>
              <a:t> = JORNALISMO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6 = CISO</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7 = TECH</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8 = CINE</a:t>
            </a:r>
            <a:endParaRPr>
              <a:latin typeface="Lato"/>
              <a:ea typeface="Lato"/>
              <a:cs typeface="Lato"/>
              <a:sym typeface="Lato"/>
            </a:endParaRPr>
          </a:p>
        </p:txBody>
      </p:sp>
      <p:sp>
        <p:nvSpPr>
          <p:cNvPr id="172" name="Google Shape;172;p25"/>
          <p:cNvSpPr txBox="1"/>
          <p:nvPr/>
        </p:nvSpPr>
        <p:spPr>
          <a:xfrm>
            <a:off x="2440575" y="3882625"/>
            <a:ext cx="150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Bolsa</a:t>
            </a:r>
            <a:r>
              <a:rPr lang="pt-BR">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0 = &lt;2000 </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1 = &gt;2000</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title="3"/>
          <p:cNvSpPr txBox="1"/>
          <p:nvPr>
            <p:ph type="title"/>
          </p:nvPr>
        </p:nvSpPr>
        <p:spPr>
          <a:xfrm>
            <a:off x="727800" y="2304150"/>
            <a:ext cx="7688400" cy="5352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pt-BR" sz="2940"/>
              <a:t>3.  Modelo de Predição</a:t>
            </a:r>
            <a:endParaRPr sz="29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7"/>
          <p:cNvPicPr preferRelativeResize="0"/>
          <p:nvPr/>
        </p:nvPicPr>
        <p:blipFill>
          <a:blip r:embed="rId3">
            <a:alphaModFix/>
          </a:blip>
          <a:stretch>
            <a:fillRect/>
          </a:stretch>
        </p:blipFill>
        <p:spPr>
          <a:xfrm>
            <a:off x="2350975" y="1282013"/>
            <a:ext cx="4301525" cy="2579475"/>
          </a:xfrm>
          <a:prstGeom prst="rect">
            <a:avLst/>
          </a:prstGeom>
          <a:noFill/>
          <a:ln>
            <a:noFill/>
          </a:ln>
        </p:spPr>
      </p:pic>
      <p:pic>
        <p:nvPicPr>
          <p:cNvPr id="183" name="Google Shape;183;p27"/>
          <p:cNvPicPr preferRelativeResize="0"/>
          <p:nvPr/>
        </p:nvPicPr>
        <p:blipFill>
          <a:blip r:embed="rId4">
            <a:alphaModFix/>
          </a:blip>
          <a:stretch>
            <a:fillRect/>
          </a:stretch>
        </p:blipFill>
        <p:spPr>
          <a:xfrm>
            <a:off x="1123675" y="3566925"/>
            <a:ext cx="1576575" cy="1576575"/>
          </a:xfrm>
          <a:prstGeom prst="rect">
            <a:avLst/>
          </a:prstGeom>
          <a:noFill/>
          <a:ln>
            <a:noFill/>
          </a:ln>
        </p:spPr>
      </p:pic>
      <p:sp>
        <p:nvSpPr>
          <p:cNvPr id="184" name="Google Shape;184;p27"/>
          <p:cNvSpPr txBox="1"/>
          <p:nvPr/>
        </p:nvSpPr>
        <p:spPr>
          <a:xfrm>
            <a:off x="171125" y="4039600"/>
            <a:ext cx="1245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900">
                <a:latin typeface="Lato"/>
                <a:ea typeface="Lato"/>
                <a:cs typeface="Lato"/>
                <a:sym typeface="Lato"/>
              </a:rPr>
              <a:t>92,6%</a:t>
            </a:r>
            <a:endParaRPr b="1" sz="2900">
              <a:latin typeface="Lato"/>
              <a:ea typeface="Lato"/>
              <a:cs typeface="Lato"/>
              <a:sym typeface="Lato"/>
            </a:endParaRPr>
          </a:p>
        </p:txBody>
      </p:sp>
      <p:sp>
        <p:nvSpPr>
          <p:cNvPr id="185" name="Google Shape;185;p27"/>
          <p:cNvSpPr/>
          <p:nvPr/>
        </p:nvSpPr>
        <p:spPr>
          <a:xfrm>
            <a:off x="2931400" y="2793375"/>
            <a:ext cx="3623400" cy="49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txBox="1"/>
          <p:nvPr/>
        </p:nvSpPr>
        <p:spPr>
          <a:xfrm>
            <a:off x="7637700" y="4273413"/>
            <a:ext cx="150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Lato"/>
                <a:ea typeface="Lato"/>
                <a:cs typeface="Lato"/>
                <a:sym typeface="Lato"/>
              </a:rPr>
              <a:t>Bolsa:</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0 = &lt;2000 </a:t>
            </a:r>
            <a:endParaRPr>
              <a:latin typeface="Lato"/>
              <a:ea typeface="Lato"/>
              <a:cs typeface="Lato"/>
              <a:sym typeface="Lato"/>
            </a:endParaRPr>
          </a:p>
          <a:p>
            <a:pPr indent="0" lvl="0" marL="0" rtl="0" algn="l">
              <a:spcBef>
                <a:spcPts val="0"/>
              </a:spcBef>
              <a:spcAft>
                <a:spcPts val="0"/>
              </a:spcAft>
              <a:buNone/>
            </a:pPr>
            <a:r>
              <a:rPr lang="pt-BR">
                <a:latin typeface="Lato"/>
                <a:ea typeface="Lato"/>
                <a:cs typeface="Lato"/>
                <a:sym typeface="Lato"/>
              </a:rPr>
              <a:t>1 = &gt;2000</a:t>
            </a:r>
            <a:endParaRPr>
              <a:latin typeface="Lato"/>
              <a:ea typeface="Lato"/>
              <a:cs typeface="Lato"/>
              <a:sym typeface="Lato"/>
            </a:endParaRPr>
          </a:p>
        </p:txBody>
      </p:sp>
      <p:sp>
        <p:nvSpPr>
          <p:cNvPr id="187" name="Google Shape;187;p27"/>
          <p:cNvSpPr/>
          <p:nvPr/>
        </p:nvSpPr>
        <p:spPr>
          <a:xfrm>
            <a:off x="7051500" y="3941475"/>
            <a:ext cx="2206500" cy="131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nvSpPr>
        <p:spPr>
          <a:xfrm>
            <a:off x="7141075" y="4006600"/>
            <a:ext cx="12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latin typeface="Lato"/>
                <a:ea typeface="Lato"/>
                <a:cs typeface="Lato"/>
                <a:sym typeface="Lato"/>
              </a:rPr>
              <a:t>Legenda:</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2304150"/>
            <a:ext cx="7688400" cy="535200"/>
          </a:xfrm>
          <a:prstGeom prst="rect">
            <a:avLst/>
          </a:prstGeom>
        </p:spPr>
        <p:txBody>
          <a:bodyPr anchorCtr="0" anchor="t" bIns="91425" lIns="91425" spcFirstLastPara="1" rIns="91425" wrap="square" tIns="91425">
            <a:noAutofit/>
          </a:bodyPr>
          <a:lstStyle/>
          <a:p>
            <a:pPr indent="-415290" lvl="0" marL="457200" rtl="0" algn="ctr">
              <a:spcBef>
                <a:spcPts val="0"/>
              </a:spcBef>
              <a:spcAft>
                <a:spcPts val="0"/>
              </a:spcAft>
              <a:buSzPts val="2940"/>
              <a:buAutoNum type="arabicPeriod"/>
            </a:pPr>
            <a:r>
              <a:rPr lang="pt-BR" sz="2940"/>
              <a:t>Análise Exploratória</a:t>
            </a:r>
            <a:endParaRPr sz="29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585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Análise Exploratória, feita no Tableau</a:t>
            </a:r>
            <a:endParaRPr/>
          </a:p>
        </p:txBody>
      </p:sp>
      <p:sp>
        <p:nvSpPr>
          <p:cNvPr id="98" name="Google Shape;98;p15"/>
          <p:cNvSpPr txBox="1"/>
          <p:nvPr>
            <p:ph idx="1" type="body"/>
          </p:nvPr>
        </p:nvSpPr>
        <p:spPr>
          <a:xfrm>
            <a:off x="7294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Nosso objetivo com essa parte do projeto era entender mais sobre as informações da base de dados que nos foi concedida. O objetivo era ir </a:t>
            </a:r>
            <a:r>
              <a:rPr lang="pt-BR"/>
              <a:t>a fundo</a:t>
            </a:r>
            <a:r>
              <a:rPr lang="pt-BR"/>
              <a:t> dos dados, juntando as informações que resultaram em insights. A seguir, vamos mostrar os resultados: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Quant. Alunos x Empresa</a:t>
            </a:r>
            <a:endParaRPr/>
          </a:p>
        </p:txBody>
      </p:sp>
      <p:sp>
        <p:nvSpPr>
          <p:cNvPr id="104" name="Google Shape;104;p16"/>
          <p:cNvSpPr txBox="1"/>
          <p:nvPr>
            <p:ph idx="1" type="body"/>
          </p:nvPr>
        </p:nvSpPr>
        <p:spPr>
          <a:xfrm>
            <a:off x="492625" y="122242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Com uma análise </a:t>
            </a:r>
            <a:r>
              <a:rPr lang="pt-BR"/>
              <a:t>inicial,</a:t>
            </a:r>
            <a:r>
              <a:rPr lang="pt-BR"/>
              <a:t> achamos </a:t>
            </a:r>
            <a:r>
              <a:rPr lang="pt-BR"/>
              <a:t>interessante</a:t>
            </a:r>
            <a:r>
              <a:rPr lang="pt-BR"/>
              <a:t> buscar entender quais são as principais </a:t>
            </a:r>
            <a:r>
              <a:rPr lang="pt-BR"/>
              <a:t>empresas</a:t>
            </a:r>
            <a:r>
              <a:rPr lang="pt-BR"/>
              <a:t> </a:t>
            </a:r>
            <a:r>
              <a:rPr lang="pt-BR"/>
              <a:t>responsáveis</a:t>
            </a:r>
            <a:r>
              <a:rPr lang="pt-BR"/>
              <a:t> por contratar os alunos da ESPM.</a:t>
            </a:r>
            <a:endParaRPr/>
          </a:p>
          <a:p>
            <a:pPr indent="0" lvl="0" marL="0" rtl="0" algn="l">
              <a:spcBef>
                <a:spcPts val="1200"/>
              </a:spcBef>
              <a:spcAft>
                <a:spcPts val="0"/>
              </a:spcAft>
              <a:buNone/>
            </a:pPr>
            <a:r>
              <a:rPr lang="pt-BR"/>
              <a:t>Insight: </a:t>
            </a:r>
            <a:r>
              <a:rPr lang="pt-BR"/>
              <a:t>Itaú</a:t>
            </a:r>
            <a:r>
              <a:rPr lang="pt-BR"/>
              <a:t> e Espm são as empresas que mais contrataram.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4159200" y="1088450"/>
            <a:ext cx="4767251" cy="295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Bolsa Auxílio x Quant. Aluno x Curso</a:t>
            </a:r>
            <a:endParaRPr/>
          </a:p>
        </p:txBody>
      </p:sp>
      <p:sp>
        <p:nvSpPr>
          <p:cNvPr id="111" name="Google Shape;111;p17"/>
          <p:cNvSpPr txBox="1"/>
          <p:nvPr>
            <p:ph idx="1" type="body"/>
          </p:nvPr>
        </p:nvSpPr>
        <p:spPr>
          <a:xfrm>
            <a:off x="729450" y="1207625"/>
            <a:ext cx="3533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Por esse gráfico, nós entendemos quantos alunos recebem um valor determinado de bolsa auxílio, separados pelo curso que fazem.</a:t>
            </a:r>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4407025" y="1088450"/>
            <a:ext cx="4680000" cy="2815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Bolsa Auxílio x Sexo dos Alunos</a:t>
            </a:r>
            <a:endParaRPr/>
          </a:p>
        </p:txBody>
      </p:sp>
      <p:sp>
        <p:nvSpPr>
          <p:cNvPr id="118" name="Google Shape;118;p18"/>
          <p:cNvSpPr txBox="1"/>
          <p:nvPr>
            <p:ph idx="1" type="body"/>
          </p:nvPr>
        </p:nvSpPr>
        <p:spPr>
          <a:xfrm>
            <a:off x="729450" y="120762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 objetivo desse gráfico foi nos dar a informação da diferença salarial entre os alunos dependendo do gênero deles</a:t>
            </a:r>
            <a:endParaRPr/>
          </a:p>
          <a:p>
            <a:pPr indent="0" lvl="0" marL="0" rtl="0" algn="l">
              <a:spcBef>
                <a:spcPts val="120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5534878" y="925600"/>
            <a:ext cx="2883273" cy="405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Setor da Empresa x Sexo</a:t>
            </a:r>
            <a:endParaRPr/>
          </a:p>
        </p:txBody>
      </p:sp>
      <p:sp>
        <p:nvSpPr>
          <p:cNvPr id="125" name="Google Shape;125;p19"/>
          <p:cNvSpPr txBox="1"/>
          <p:nvPr>
            <p:ph idx="1" type="body"/>
          </p:nvPr>
        </p:nvSpPr>
        <p:spPr>
          <a:xfrm>
            <a:off x="729450" y="120762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Com o gráfico a seguir, nós temos a visão de qual setor seria mais atraente para cada sexo dos alunos. Com ele, podemos entender onde está mais concentrado os gêneros dos alunos em determinado setor pela contagem dos alunos.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4572150" y="1088450"/>
            <a:ext cx="4392826" cy="340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Zoom do gráfico anterior</a:t>
            </a:r>
            <a:endParaRPr/>
          </a:p>
        </p:txBody>
      </p:sp>
      <p:pic>
        <p:nvPicPr>
          <p:cNvPr id="132" name="Google Shape;132;p20"/>
          <p:cNvPicPr preferRelativeResize="0"/>
          <p:nvPr/>
        </p:nvPicPr>
        <p:blipFill>
          <a:blip r:embed="rId3">
            <a:alphaModFix/>
          </a:blip>
          <a:stretch>
            <a:fillRect/>
          </a:stretch>
        </p:blipFill>
        <p:spPr>
          <a:xfrm>
            <a:off x="2136025" y="1088450"/>
            <a:ext cx="4875550" cy="3894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553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Setor da Empresa x Curso</a:t>
            </a:r>
            <a:endParaRPr/>
          </a:p>
          <a:p>
            <a:pPr indent="0" lvl="0" marL="0" rtl="0" algn="l">
              <a:spcBef>
                <a:spcPts val="0"/>
              </a:spcBef>
              <a:spcAft>
                <a:spcPts val="0"/>
              </a:spcAft>
              <a:buNone/>
            </a:pPr>
            <a:r>
              <a:t/>
            </a:r>
            <a:endParaRPr/>
          </a:p>
        </p:txBody>
      </p:sp>
      <p:sp>
        <p:nvSpPr>
          <p:cNvPr id="138" name="Google Shape;138;p21"/>
          <p:cNvSpPr txBox="1"/>
          <p:nvPr>
            <p:ph idx="1" type="body"/>
          </p:nvPr>
        </p:nvSpPr>
        <p:spPr>
          <a:xfrm>
            <a:off x="729450" y="120762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Nós quisemos entender se existe algum tipo de setor de empresa que atraia mais alunos de um determinado curso do que outros setores. Com ele, </a:t>
            </a:r>
            <a:r>
              <a:rPr lang="pt-BR"/>
              <a:t>entendemos onde</a:t>
            </a:r>
            <a:r>
              <a:rPr lang="pt-BR"/>
              <a:t> estão concentrados os alunos dos cursos que a ESPM oferece. </a:t>
            </a:r>
            <a:endParaRPr/>
          </a:p>
        </p:txBody>
      </p:sp>
      <p:pic>
        <p:nvPicPr>
          <p:cNvPr id="139" name="Google Shape;139;p21"/>
          <p:cNvPicPr preferRelativeResize="0"/>
          <p:nvPr/>
        </p:nvPicPr>
        <p:blipFill>
          <a:blip r:embed="rId3">
            <a:alphaModFix/>
          </a:blip>
          <a:stretch>
            <a:fillRect/>
          </a:stretch>
        </p:blipFill>
        <p:spPr>
          <a:xfrm>
            <a:off x="4529125" y="1088450"/>
            <a:ext cx="4498749" cy="273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