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HOBrkJcVNdbev3eIqldRrkROw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FA02BB-16A9-4300-A6DB-5161F779DA8E}">
  <a:tblStyle styleId="{FBFA02BB-16A9-4300-A6DB-5161F779DA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AB1178D-CE92-4BAA-80B9-1DAF6F33B6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3FD8D88-5E2A-4730-B37E-DD5B61407EF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39e7c8e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39e7c8e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39e7c8ef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37abde62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37abde6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37abde62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37abde62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37abde62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637abde62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65ac0e8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65ac0e8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65ac0e89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37abde62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37abde62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37abde62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65ac0e89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65ac0e89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a65ac0e89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37abde62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37abde62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37abde623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Title Body Slide">
  <p:cSld name="Single Title Body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79921" y="528390"/>
            <a:ext cx="10794530" cy="678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3733"/>
              <a:buFont typeface="Avenir"/>
              <a:buNone/>
              <a:defRPr b="1" sz="3733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679921" y="1641766"/>
            <a:ext cx="10794530" cy="4271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67"/>
              <a:buNone/>
              <a:defRPr sz="1867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7154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67"/>
              <a:buChar char="•"/>
              <a:defRPr sz="1867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7154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67"/>
              <a:buChar char="•"/>
              <a:defRPr sz="1867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7154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67"/>
              <a:buChar char="•"/>
              <a:defRPr sz="1867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7154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67"/>
              <a:buChar char="•"/>
              <a:defRPr sz="1867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/>
          <p:nvPr/>
        </p:nvSpPr>
        <p:spPr>
          <a:xfrm rot="-5400000">
            <a:off x="505837" y="816933"/>
            <a:ext cx="348176" cy="34066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ingle Title Body Slide">
  <p:cSld name="1_Single Title Body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679921" y="528390"/>
            <a:ext cx="10794530" cy="678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3733"/>
              <a:buFont typeface="Avenir"/>
              <a:buNone/>
              <a:defRPr b="1" sz="3733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679921" y="1641766"/>
            <a:ext cx="10794530" cy="4271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>
                <a:latin typeface="Avenir"/>
                <a:ea typeface="Avenir"/>
                <a:cs typeface="Avenir"/>
                <a:sym typeface="Avenir"/>
              </a:defRPr>
            </a:lvl1pPr>
            <a:lvl2pPr indent="-347154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>
                <a:latin typeface="Avenir"/>
                <a:ea typeface="Avenir"/>
                <a:cs typeface="Avenir"/>
                <a:sym typeface="Avenir"/>
              </a:defRPr>
            </a:lvl2pPr>
            <a:lvl3pPr indent="-347154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>
                <a:latin typeface="Avenir"/>
                <a:ea typeface="Avenir"/>
                <a:cs typeface="Avenir"/>
                <a:sym typeface="Avenir"/>
              </a:defRPr>
            </a:lvl3pPr>
            <a:lvl4pPr indent="-347154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>
                <a:latin typeface="Avenir"/>
                <a:ea typeface="Avenir"/>
                <a:cs typeface="Avenir"/>
                <a:sym typeface="Avenir"/>
              </a:defRPr>
            </a:lvl4pPr>
            <a:lvl5pPr indent="-347154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/>
          <p:nvPr/>
        </p:nvSpPr>
        <p:spPr>
          <a:xfrm rot="-5400000">
            <a:off x="505837" y="816933"/>
            <a:ext cx="348176" cy="34066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 PLACEHOLDER-01.jpg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6777732" y="4620449"/>
            <a:ext cx="4691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https://letslearnindia.in/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308433" y="1152177"/>
            <a:ext cx="18045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2A98D8"/>
                </a:solidFill>
                <a:latin typeface="Avenir"/>
                <a:ea typeface="Avenir"/>
                <a:cs typeface="Avenir"/>
                <a:sym typeface="Avenir"/>
              </a:rPr>
              <a:t>SEO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308433" y="1778001"/>
            <a:ext cx="255331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Progress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308421" y="3224550"/>
            <a:ext cx="21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November </a:t>
            </a:r>
            <a:r>
              <a:rPr b="0" i="0" lang="en-IN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2023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9340" y="2064127"/>
            <a:ext cx="2320847" cy="232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g2639e7c8eff_0_0"/>
          <p:cNvGraphicFramePr/>
          <p:nvPr/>
        </p:nvGraphicFramePr>
        <p:xfrm>
          <a:off x="519138" y="160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{9AB1178D-CE92-4BAA-80B9-1DAF6F33B6E4}</a:tableStyleId>
              </a:tblPr>
              <a:tblGrid>
                <a:gridCol w="1667550"/>
                <a:gridCol w="1667550"/>
                <a:gridCol w="1667550"/>
                <a:gridCol w="1667550"/>
                <a:gridCol w="1667550"/>
                <a:gridCol w="1667550"/>
              </a:tblGrid>
              <a:tr h="6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SEO Result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chemeClr val="dk1"/>
                          </a:solidFill>
                        </a:rPr>
                        <a:t>July 2023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Aug 2023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Sep 2023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Oct </a:t>
                      </a:r>
                      <a:r>
                        <a:rPr b="1" lang="en-IN"/>
                        <a:t>2023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Nov 2023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6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Total Session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1,318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5,119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5,430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4,802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3,900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Organic Search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660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2,292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2,426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1,941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1,576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Google Ads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0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Direct Session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380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1,176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1,659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1,891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1,197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6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Referral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980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1,267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969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176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3" name="Google Shape;163;g2639e7c8eff_0_0"/>
          <p:cNvSpPr txBox="1"/>
          <p:nvPr/>
        </p:nvSpPr>
        <p:spPr>
          <a:xfrm>
            <a:off x="817275" y="319800"/>
            <a:ext cx="10926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3200"/>
              <a:buFont typeface="Avenir"/>
              <a:buNone/>
            </a:pPr>
            <a:r>
              <a:rPr b="1" lang="en-IN" sz="32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M</a:t>
            </a:r>
            <a:r>
              <a:rPr b="1" lang="en-IN" sz="36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onthly </a:t>
            </a:r>
            <a:r>
              <a:rPr b="1" lang="en-IN" sz="32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1" lang="en-IN" sz="36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ll traffic – </a:t>
            </a:r>
            <a:r>
              <a:rPr b="1" lang="en-IN" sz="32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OVERVIEW </a:t>
            </a:r>
            <a:r>
              <a:rPr b="1" lang="en-IN" sz="36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(</a:t>
            </a:r>
            <a:r>
              <a:rPr b="1" lang="en-IN" sz="32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July 2023- Nov 2023)</a:t>
            </a:r>
            <a:endParaRPr b="1" sz="3200" cap="small">
              <a:solidFill>
                <a:srgbClr val="44536A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637abde623_0_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50" y="1200625"/>
            <a:ext cx="8572500" cy="5300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637abde623_0_0"/>
          <p:cNvSpPr txBox="1"/>
          <p:nvPr/>
        </p:nvSpPr>
        <p:spPr>
          <a:xfrm>
            <a:off x="1581250" y="195425"/>
            <a:ext cx="98427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2500"/>
              <a:buFont typeface="Avenir"/>
              <a:buNone/>
            </a:pPr>
            <a:r>
              <a:rPr b="1" lang="en-IN" sz="25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Monthly ALL traffic – </a:t>
            </a:r>
            <a:r>
              <a:rPr b="1" lang="en-IN" sz="2500" u="sng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 July  2023- Nov 2023 </a:t>
            </a:r>
            <a:r>
              <a:rPr b="1" lang="en-IN" sz="25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OVERVIEW</a:t>
            </a:r>
            <a:endParaRPr b="1" sz="2500">
              <a:solidFill>
                <a:srgbClr val="44536A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637abde623_0_0"/>
          <p:cNvSpPr txBox="1"/>
          <p:nvPr/>
        </p:nvSpPr>
        <p:spPr>
          <a:xfrm>
            <a:off x="6715875" y="2345225"/>
            <a:ext cx="2061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637abde623_0_0"/>
          <p:cNvSpPr txBox="1"/>
          <p:nvPr/>
        </p:nvSpPr>
        <p:spPr>
          <a:xfrm>
            <a:off x="3517825" y="1812225"/>
            <a:ext cx="2061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637abde623_0_0"/>
          <p:cNvSpPr txBox="1"/>
          <p:nvPr/>
        </p:nvSpPr>
        <p:spPr>
          <a:xfrm>
            <a:off x="2700550" y="4548300"/>
            <a:ext cx="1190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1,318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637abde623_0_0"/>
          <p:cNvSpPr txBox="1"/>
          <p:nvPr/>
        </p:nvSpPr>
        <p:spPr>
          <a:xfrm>
            <a:off x="4157450" y="2238625"/>
            <a:ext cx="1030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5,119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637abde623_0_0"/>
          <p:cNvSpPr txBox="1"/>
          <p:nvPr/>
        </p:nvSpPr>
        <p:spPr>
          <a:xfrm>
            <a:off x="5596550" y="2007650"/>
            <a:ext cx="1030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5,430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637abde623_0_0"/>
          <p:cNvSpPr txBox="1"/>
          <p:nvPr/>
        </p:nvSpPr>
        <p:spPr>
          <a:xfrm>
            <a:off x="7035675" y="2451825"/>
            <a:ext cx="10305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4,802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637abde623_0_0"/>
          <p:cNvSpPr txBox="1"/>
          <p:nvPr/>
        </p:nvSpPr>
        <p:spPr>
          <a:xfrm>
            <a:off x="8332650" y="3002600"/>
            <a:ext cx="1030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3,900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37abde623_0_17"/>
          <p:cNvSpPr txBox="1"/>
          <p:nvPr/>
        </p:nvSpPr>
        <p:spPr>
          <a:xfrm>
            <a:off x="1581250" y="195425"/>
            <a:ext cx="98427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Organic </a:t>
            </a:r>
            <a:r>
              <a:rPr b="1" lang="en-IN" sz="25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Monthly ALL traffic – </a:t>
            </a:r>
            <a:r>
              <a:rPr b="1" lang="en-IN" sz="2500" u="sng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 Jul 2023- Nov 2023 </a:t>
            </a:r>
            <a:r>
              <a:rPr b="1" lang="en-IN" sz="2500" cap="small">
                <a:solidFill>
                  <a:srgbClr val="44536A"/>
                </a:solidFill>
                <a:latin typeface="Avenir"/>
                <a:ea typeface="Avenir"/>
                <a:cs typeface="Avenir"/>
                <a:sym typeface="Avenir"/>
              </a:rPr>
              <a:t>OVERVIEW</a:t>
            </a:r>
            <a:endParaRPr b="1" sz="2500">
              <a:solidFill>
                <a:srgbClr val="44536A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637abde623_0_17"/>
          <p:cNvSpPr txBox="1"/>
          <p:nvPr/>
        </p:nvSpPr>
        <p:spPr>
          <a:xfrm>
            <a:off x="6715875" y="2345225"/>
            <a:ext cx="2061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637abde623_0_17"/>
          <p:cNvSpPr txBox="1"/>
          <p:nvPr/>
        </p:nvSpPr>
        <p:spPr>
          <a:xfrm>
            <a:off x="3517825" y="1812225"/>
            <a:ext cx="2061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2637abde623_0_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22" y="1066025"/>
            <a:ext cx="9367104" cy="579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637abde623_0_17"/>
          <p:cNvSpPr txBox="1"/>
          <p:nvPr/>
        </p:nvSpPr>
        <p:spPr>
          <a:xfrm>
            <a:off x="6431600" y="2220850"/>
            <a:ext cx="2345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637abde623_0_17"/>
          <p:cNvSpPr txBox="1"/>
          <p:nvPr/>
        </p:nvSpPr>
        <p:spPr>
          <a:xfrm>
            <a:off x="3393475" y="1794450"/>
            <a:ext cx="20610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637abde623_0_17"/>
          <p:cNvSpPr txBox="1"/>
          <p:nvPr/>
        </p:nvSpPr>
        <p:spPr>
          <a:xfrm>
            <a:off x="2540650" y="4654900"/>
            <a:ext cx="977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660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637abde623_0_17"/>
          <p:cNvSpPr txBox="1"/>
          <p:nvPr/>
        </p:nvSpPr>
        <p:spPr>
          <a:xfrm>
            <a:off x="4068600" y="1918825"/>
            <a:ext cx="799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2,292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637abde623_0_17"/>
          <p:cNvSpPr txBox="1"/>
          <p:nvPr/>
        </p:nvSpPr>
        <p:spPr>
          <a:xfrm>
            <a:off x="5507725" y="1758925"/>
            <a:ext cx="977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</a:rPr>
              <a:t>2,426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637abde623_0_17"/>
          <p:cNvSpPr txBox="1"/>
          <p:nvPr/>
        </p:nvSpPr>
        <p:spPr>
          <a:xfrm>
            <a:off x="6929075" y="2540650"/>
            <a:ext cx="1208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chemeClr val="dk1"/>
                </a:solidFill>
              </a:rPr>
              <a:t>1,941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637abde623_0_17"/>
          <p:cNvSpPr txBox="1"/>
          <p:nvPr/>
        </p:nvSpPr>
        <p:spPr>
          <a:xfrm>
            <a:off x="8545850" y="3109200"/>
            <a:ext cx="977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1,576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-02.jpg"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4660350" y="3044250"/>
            <a:ext cx="646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Domain </a:t>
            </a:r>
            <a:r>
              <a:rPr b="0" i="0" lang="en-I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Authority Score</a:t>
            </a:r>
            <a:endParaRPr b="0" i="0" sz="4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" name="Google Shape;200;p12"/>
          <p:cNvSpPr txBox="1"/>
          <p:nvPr>
            <p:ph idx="1" type="subTitle"/>
          </p:nvPr>
        </p:nvSpPr>
        <p:spPr>
          <a:xfrm>
            <a:off x="4104150" y="4210750"/>
            <a:ext cx="70179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</a:pPr>
            <a:r>
              <a:rPr b="1" lang="en-IN" sz="3200">
                <a:solidFill>
                  <a:schemeClr val="accent6"/>
                </a:solidFill>
              </a:rPr>
              <a:t>July 2023- NOVEMBER</a:t>
            </a:r>
            <a:r>
              <a:rPr b="1" lang="en-IN" sz="3200">
                <a:solidFill>
                  <a:schemeClr val="accent6"/>
                </a:solidFill>
              </a:rPr>
              <a:t> 2023</a:t>
            </a:r>
            <a:endParaRPr/>
          </a:p>
        </p:txBody>
      </p:sp>
      <p:cxnSp>
        <p:nvCxnSpPr>
          <p:cNvPr id="201" name="Google Shape;201;p12"/>
          <p:cNvCxnSpPr/>
          <p:nvPr/>
        </p:nvCxnSpPr>
        <p:spPr>
          <a:xfrm flipH="1" rot="10800000">
            <a:off x="166260" y="1371600"/>
            <a:ext cx="2646218" cy="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65ac0e893_0_0"/>
          <p:cNvSpPr txBox="1"/>
          <p:nvPr>
            <p:ph type="title"/>
          </p:nvPr>
        </p:nvSpPr>
        <p:spPr>
          <a:xfrm>
            <a:off x="679921" y="528390"/>
            <a:ext cx="10794600" cy="6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entury Gothic"/>
              <a:buNone/>
            </a:pPr>
            <a:r>
              <a:rPr lang="en-IN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 AUTHORITY – OVERVIEW (July 2023- NOVEMBER 2023)</a:t>
            </a:r>
            <a:endParaRPr/>
          </a:p>
        </p:txBody>
      </p:sp>
      <p:graphicFrame>
        <p:nvGraphicFramePr>
          <p:cNvPr id="208" name="Google Shape;208;g2a65ac0e893_0_0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{9AB1178D-CE92-4BAA-80B9-1DAF6F33B6E4}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solidFill>
                            <a:schemeClr val="lt1"/>
                          </a:solidFill>
                        </a:rPr>
                        <a:t>Month 2023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solidFill>
                            <a:schemeClr val="lt1"/>
                          </a:solidFill>
                        </a:rPr>
                        <a:t>Domain </a:t>
                      </a:r>
                      <a:r>
                        <a:rPr b="1" lang="en-IN" sz="1700">
                          <a:solidFill>
                            <a:schemeClr val="lt1"/>
                          </a:solidFill>
                        </a:rPr>
                        <a:t>Authority Score 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July 2023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Aug 2023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 2023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Oct 2023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Nov 2023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37abde623_0_28"/>
          <p:cNvSpPr txBox="1"/>
          <p:nvPr>
            <p:ph type="title"/>
          </p:nvPr>
        </p:nvSpPr>
        <p:spPr>
          <a:xfrm>
            <a:off x="679921" y="528390"/>
            <a:ext cx="10794600" cy="6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IN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 AUTHORITY= July 2023- Nov 2023 </a:t>
            </a:r>
            <a:endParaRPr/>
          </a:p>
        </p:txBody>
      </p:sp>
      <p:pic>
        <p:nvPicPr>
          <p:cNvPr id="215" name="Google Shape;215;g2637abde623_0_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00" y="1382750"/>
            <a:ext cx="10485099" cy="53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637abde623_0_28"/>
          <p:cNvSpPr txBox="1"/>
          <p:nvPr/>
        </p:nvSpPr>
        <p:spPr>
          <a:xfrm>
            <a:off x="3837625" y="1989875"/>
            <a:ext cx="1901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637abde623_0_28"/>
          <p:cNvSpPr txBox="1"/>
          <p:nvPr/>
        </p:nvSpPr>
        <p:spPr>
          <a:xfrm>
            <a:off x="2167550" y="2665025"/>
            <a:ext cx="1225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637abde623_0_28"/>
          <p:cNvSpPr txBox="1"/>
          <p:nvPr/>
        </p:nvSpPr>
        <p:spPr>
          <a:xfrm>
            <a:off x="3997550" y="2363000"/>
            <a:ext cx="1065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637abde623_0_28"/>
          <p:cNvSpPr txBox="1"/>
          <p:nvPr/>
        </p:nvSpPr>
        <p:spPr>
          <a:xfrm>
            <a:off x="5845300" y="2522900"/>
            <a:ext cx="1065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637abde623_0_28"/>
          <p:cNvSpPr txBox="1"/>
          <p:nvPr/>
        </p:nvSpPr>
        <p:spPr>
          <a:xfrm>
            <a:off x="7621975" y="2736100"/>
            <a:ext cx="10659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637abde623_0_28"/>
          <p:cNvSpPr txBox="1"/>
          <p:nvPr/>
        </p:nvSpPr>
        <p:spPr>
          <a:xfrm>
            <a:off x="9185450" y="2522900"/>
            <a:ext cx="977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-02.jpg"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68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4954137" y="2636798"/>
            <a:ext cx="48313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Website Backlinks</a:t>
            </a:r>
            <a:endParaRPr b="0" i="0" sz="4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3944253" y="3406250"/>
            <a:ext cx="5264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</a:pPr>
            <a:r>
              <a:rPr b="1" lang="en-IN" sz="3200">
                <a:solidFill>
                  <a:schemeClr val="accent6"/>
                </a:solidFill>
              </a:rPr>
              <a:t>July 2023- NOVEMBER </a:t>
            </a:r>
            <a:r>
              <a:rPr b="1" lang="en-IN" sz="3200">
                <a:solidFill>
                  <a:schemeClr val="accent6"/>
                </a:solidFill>
              </a:rPr>
              <a:t>2023</a:t>
            </a:r>
            <a:endParaRPr/>
          </a:p>
        </p:txBody>
      </p:sp>
      <p:cxnSp>
        <p:nvCxnSpPr>
          <p:cNvPr id="229" name="Google Shape;229;p14"/>
          <p:cNvCxnSpPr/>
          <p:nvPr/>
        </p:nvCxnSpPr>
        <p:spPr>
          <a:xfrm flipH="1" rot="10800000">
            <a:off x="166260" y="1371600"/>
            <a:ext cx="2646218" cy="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65ac0e893_0_7"/>
          <p:cNvSpPr txBox="1"/>
          <p:nvPr>
            <p:ph type="title"/>
          </p:nvPr>
        </p:nvSpPr>
        <p:spPr>
          <a:xfrm>
            <a:off x="679921" y="528390"/>
            <a:ext cx="10794600" cy="6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IN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 BACKLINKS – OVERVIEW (July 2023 -NOVEMBER 2023)</a:t>
            </a:r>
            <a:endParaRPr/>
          </a:p>
        </p:txBody>
      </p:sp>
      <p:graphicFrame>
        <p:nvGraphicFramePr>
          <p:cNvPr id="236" name="Google Shape;236;g2a65ac0e893_0_7"/>
          <p:cNvGraphicFramePr/>
          <p:nvPr/>
        </p:nvGraphicFramePr>
        <p:xfrm>
          <a:off x="95250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{9AB1178D-CE92-4BAA-80B9-1DAF6F33B6E4}</a:tableStyleId>
              </a:tblPr>
              <a:tblGrid>
                <a:gridCol w="4283250"/>
                <a:gridCol w="502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Month 2023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No of Backlink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July 2023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580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Aug 2023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563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Sep 2023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Oct 2023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509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Nov 2023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510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37abde623_0_37"/>
          <p:cNvSpPr txBox="1"/>
          <p:nvPr>
            <p:ph type="title"/>
          </p:nvPr>
        </p:nvSpPr>
        <p:spPr>
          <a:xfrm>
            <a:off x="679921" y="528390"/>
            <a:ext cx="10794600" cy="67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entury Gothic"/>
              <a:buNone/>
            </a:pPr>
            <a:r>
              <a:rPr lang="en-IN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 BACKLINKS – OVERVIEW ( October 2023- NOVEMBER 2023)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2637abde623_0_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00" y="1206990"/>
            <a:ext cx="8572500" cy="530066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637abde623_0_37"/>
          <p:cNvSpPr txBox="1"/>
          <p:nvPr/>
        </p:nvSpPr>
        <p:spPr>
          <a:xfrm>
            <a:off x="6751400" y="2078725"/>
            <a:ext cx="1652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637abde623_0_37"/>
          <p:cNvSpPr txBox="1"/>
          <p:nvPr/>
        </p:nvSpPr>
        <p:spPr>
          <a:xfrm>
            <a:off x="3677725" y="2114250"/>
            <a:ext cx="1581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637abde623_0_37"/>
          <p:cNvSpPr txBox="1"/>
          <p:nvPr/>
        </p:nvSpPr>
        <p:spPr>
          <a:xfrm>
            <a:off x="2682800" y="1776675"/>
            <a:ext cx="1208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637abde623_0_37"/>
          <p:cNvSpPr txBox="1"/>
          <p:nvPr/>
        </p:nvSpPr>
        <p:spPr>
          <a:xfrm>
            <a:off x="4228500" y="1972125"/>
            <a:ext cx="1030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637abde623_0_37"/>
          <p:cNvSpPr txBox="1"/>
          <p:nvPr/>
        </p:nvSpPr>
        <p:spPr>
          <a:xfrm>
            <a:off x="5632100" y="2185325"/>
            <a:ext cx="1048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637abde623_0_37"/>
          <p:cNvSpPr txBox="1"/>
          <p:nvPr/>
        </p:nvSpPr>
        <p:spPr>
          <a:xfrm>
            <a:off x="6893525" y="2203100"/>
            <a:ext cx="1119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637abde623_0_37"/>
          <p:cNvSpPr txBox="1"/>
          <p:nvPr/>
        </p:nvSpPr>
        <p:spPr>
          <a:xfrm>
            <a:off x="8457025" y="2220850"/>
            <a:ext cx="10839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-02.jpg" id="255" name="Google Shape;2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" y="22762"/>
            <a:ext cx="12191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 txBox="1"/>
          <p:nvPr/>
        </p:nvSpPr>
        <p:spPr>
          <a:xfrm>
            <a:off x="4954137" y="2636798"/>
            <a:ext cx="48313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WHATS NEXT?</a:t>
            </a:r>
            <a:endParaRPr b="0" i="0" sz="4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4883110" y="3520588"/>
            <a:ext cx="3677555" cy="5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</a:pPr>
            <a:r>
              <a:rPr b="1" lang="en-IN" sz="3200">
                <a:solidFill>
                  <a:schemeClr val="accent6"/>
                </a:solidFill>
              </a:rPr>
              <a:t>December</a:t>
            </a:r>
            <a:r>
              <a:rPr b="1" lang="en-IN" sz="3200">
                <a:solidFill>
                  <a:schemeClr val="accent6"/>
                </a:solidFill>
              </a:rPr>
              <a:t> 2023</a:t>
            </a:r>
            <a:endParaRPr/>
          </a:p>
        </p:txBody>
      </p:sp>
      <p:cxnSp>
        <p:nvCxnSpPr>
          <p:cNvPr id="258" name="Google Shape;258;p16"/>
          <p:cNvCxnSpPr/>
          <p:nvPr/>
        </p:nvCxnSpPr>
        <p:spPr>
          <a:xfrm flipH="1" rot="10800000">
            <a:off x="166260" y="1371600"/>
            <a:ext cx="2646218" cy="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644769" y="1321033"/>
            <a:ext cx="1107830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 ON-PAGE WORKS –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 OFF-PAGE WORKS –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 ALL TRAFFIC TO THE WEBSITE – OVERVIEW ( July 2023- Nov 2023 )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MONTHLY ORGANIC TRAFFIC – OVERVIEW </a:t>
            </a:r>
            <a:r>
              <a:rPr lang="en-I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July 2023- Nov 2023 )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DOMAIN AUTHORITY – OVERVIEW </a:t>
            </a:r>
            <a:r>
              <a:rPr lang="en-I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July 2023- Nov 2023 )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 BACKLINKS – OVERVIEW ( </a:t>
            </a:r>
            <a:r>
              <a:rPr lang="en-I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July 2023- Nov 2023 )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NEXT MONTH </a:t>
            </a:r>
            <a:r>
              <a:rPr lang="en-IN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DECEMBER </a:t>
            </a:r>
            <a:r>
              <a:rPr b="0" i="0" lang="en-IN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2023 PLAN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679921" y="528390"/>
            <a:ext cx="10794530" cy="678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3700"/>
              <a:buFont typeface="Avenir"/>
              <a:buNone/>
            </a:pPr>
            <a:r>
              <a:rPr lang="en-IN" cap="small"/>
              <a:t>TABEL OF CONTENT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679921" y="528390"/>
            <a:ext cx="10794530" cy="678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3600"/>
              <a:buFont typeface="Avenir"/>
              <a:buNone/>
            </a:pPr>
            <a:r>
              <a:rPr lang="en-IN" sz="3600"/>
              <a:t>Dec</a:t>
            </a:r>
            <a:r>
              <a:rPr lang="en-IN" sz="3600"/>
              <a:t> 2023 ACTION PLAN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870016" y="1182118"/>
            <a:ext cx="10303681" cy="6272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2200"/>
              <a:buFont typeface="Avenir"/>
              <a:buNone/>
            </a:pPr>
            <a:r>
              <a:t/>
            </a:r>
            <a:endParaRPr b="1" i="0" sz="2200" u="none" cap="none" strike="noStrike">
              <a:solidFill>
                <a:srgbClr val="44536A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65" name="Google Shape;265;p17"/>
          <p:cNvGraphicFramePr/>
          <p:nvPr/>
        </p:nvGraphicFramePr>
        <p:xfrm>
          <a:off x="666880" y="1351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{C3FD8D88-5E2A-4730-B37E-DD5B61407EF3}</a:tableStyleId>
              </a:tblPr>
              <a:tblGrid>
                <a:gridCol w="925950"/>
                <a:gridCol w="9958475"/>
              </a:tblGrid>
              <a:tr h="53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Sr. No.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SEO ACTIVITY PLANS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</a:tr>
              <a:tr h="74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SEO On-Page: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We’ll be doing follow up with the tech team and suggesting implementations for new pages and categories, Website Speed, and Schema Implementation.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solidFill>
                      <a:srgbClr val="EDEDED"/>
                    </a:solidFill>
                  </a:tcPr>
                </a:tc>
              </a:tr>
              <a:tr h="6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 Keywords: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All keywords will be our targeting keywords but our primary focus will be on top 5 faculty keywords and top 5 generic keywords.</a:t>
                      </a:r>
                      <a:endParaRPr sz="1800"/>
                    </a:p>
                  </a:txBody>
                  <a:tcPr marT="19050" marB="19050" marR="28575" marL="28575" anchor="ctr">
                    <a:solidFill>
                      <a:srgbClr val="EDEDED"/>
                    </a:solidFill>
                  </a:tcPr>
                </a:tc>
              </a:tr>
              <a:tr h="6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Content Marketing:</a:t>
                      </a:r>
                      <a:r>
                        <a:rPr b="0" lang="en-IN" sz="1800" u="none" cap="none" strike="noStrike"/>
                        <a:t> We would be required Articles, Quora Answers and Website Blogs.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solidFill>
                      <a:srgbClr val="EDEDED"/>
                    </a:solidFill>
                  </a:tcPr>
                </a:tc>
              </a:tr>
              <a:tr h="6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DA Sites Submissions: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Submitting sites on the High DA sites and creating backlinks from there.</a:t>
                      </a:r>
                      <a:endParaRPr b="0" sz="1800" u="none" cap="none" strike="noStrike"/>
                    </a:p>
                  </a:txBody>
                  <a:tcPr marT="19050" marB="19050" marR="28575" marL="28575" anchor="ctr">
                    <a:solidFill>
                      <a:srgbClr val="EDEDED"/>
                    </a:solidFill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2.0 Submissions: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Creating Subdomain Sites and getting backlinks from there.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solidFill>
                      <a:srgbClr val="EDEDED"/>
                    </a:solidFill>
                  </a:tcPr>
                </a:tc>
              </a:tr>
              <a:tr h="6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Broken Backlinks Reach out: 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Reaching out to the broken links admins.</a:t>
                      </a:r>
                      <a:endParaRPr b="0" sz="1800" u="none" cap="none" strike="noStrike"/>
                    </a:p>
                  </a:txBody>
                  <a:tcPr marT="19050" marB="19050" marR="28575" marL="28575" anchor="ctr">
                    <a:solidFill>
                      <a:srgbClr val="EDEDED"/>
                    </a:solidFill>
                  </a:tcPr>
                </a:tc>
              </a:tr>
              <a:tr h="61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Keywords Base Competitors Referring Domains Submissions:</a:t>
                      </a: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Spying on the ranking sites and creating backlinks from there too.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ctr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-03.jpg"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" y="0"/>
            <a:ext cx="1219168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5131" y="2057579"/>
            <a:ext cx="3480182" cy="16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-02.jpg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3098043" y="2659559"/>
            <a:ext cx="86253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SEO ON-PAGE</a:t>
            </a:r>
            <a:endParaRPr b="0" i="0" sz="4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flipH="1" rot="10800000">
            <a:off x="166260" y="1371600"/>
            <a:ext cx="2646218" cy="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5128406" y="3429000"/>
            <a:ext cx="4564657" cy="5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</a:pPr>
            <a:r>
              <a:rPr b="1" lang="en-IN" sz="2500">
                <a:solidFill>
                  <a:schemeClr val="accent6"/>
                </a:solidFill>
              </a:rPr>
              <a:t>(November 2023)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4"/>
          <p:cNvGraphicFramePr/>
          <p:nvPr/>
        </p:nvGraphicFramePr>
        <p:xfrm>
          <a:off x="679921" y="1206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{FBFA02BB-16A9-4300-A6DB-5161F779DA8E}</a:tableStyleId>
              </a:tblPr>
              <a:tblGrid>
                <a:gridCol w="4857425"/>
                <a:gridCol w="1599650"/>
                <a:gridCol w="1539675"/>
                <a:gridCol w="2689425"/>
              </a:tblGrid>
              <a:tr h="54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Phases and Activities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B&amp;P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LLI  Tech Team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</a:tr>
              <a:tr h="5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 Tag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</a:t>
                      </a: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Not </a:t>
                      </a: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 Speed 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</a:t>
                      </a: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</a:t>
                      </a: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Schema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www. to www. Redirection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Canonical Tag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0"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Done in a proper way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 Instruction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78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 Tags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Very 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0"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one is missing meta’s (https://letslearnindia.in/cs-professional?cid=23)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Faculty Pages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0"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Done in a proper way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4"/>
          <p:cNvSpPr txBox="1"/>
          <p:nvPr>
            <p:ph type="title"/>
          </p:nvPr>
        </p:nvSpPr>
        <p:spPr>
          <a:xfrm>
            <a:off x="679921" y="466044"/>
            <a:ext cx="10794530" cy="604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"/>
              <a:buNone/>
            </a:pPr>
            <a:r>
              <a:rPr lang="en-IN" sz="2800">
                <a:solidFill>
                  <a:srgbClr val="595959"/>
                </a:solidFill>
              </a:rPr>
              <a:t>MONTHLY OFF-PAGE WORKS – OVERVIEW </a:t>
            </a:r>
            <a:r>
              <a:rPr lang="en-IN" sz="2800" cap="small"/>
              <a:t>(NOVEMBER 2023)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5"/>
          <p:cNvGraphicFramePr/>
          <p:nvPr/>
        </p:nvGraphicFramePr>
        <p:xfrm>
          <a:off x="679921" y="1206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{FBFA02BB-16A9-4300-A6DB-5161F779DA8E}</a:tableStyleId>
              </a:tblPr>
              <a:tblGrid>
                <a:gridCol w="4906675"/>
                <a:gridCol w="1463125"/>
                <a:gridCol w="1592825"/>
                <a:gridCol w="2831900"/>
              </a:tblGrid>
              <a:tr h="51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Phases and Activities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B&amp;P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IN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LLI  Tech Team</a:t>
                      </a:r>
                      <a:endParaRPr sz="1400" u="none" cap="none" strike="noStrike"/>
                    </a:p>
                  </a:txBody>
                  <a:tcPr marT="15250" marB="15250" marR="22850" marL="22850" anchor="ctr">
                    <a:solidFill>
                      <a:schemeClr val="dk2"/>
                    </a:solidFill>
                  </a:tcPr>
                </a:tc>
              </a:tr>
              <a:tr h="5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Pages are Missing Courses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Deactivated from backend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3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 Page Creation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Done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Blog Section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WIP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 Tags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are Done. Some are Not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Graph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Done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Schemas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1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Breadcrumb Schemas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Image Alt Tags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N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Screenshots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  <a:tr h="5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 Speed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n-IN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Pending</a:t>
                      </a:r>
                      <a:endParaRPr b="0"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5250" marB="15250" marR="22850" marL="22850" anchor="b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5"/>
          <p:cNvSpPr txBox="1"/>
          <p:nvPr>
            <p:ph type="title"/>
          </p:nvPr>
        </p:nvSpPr>
        <p:spPr>
          <a:xfrm>
            <a:off x="679921" y="476435"/>
            <a:ext cx="10794530" cy="6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"/>
              <a:buNone/>
            </a:pPr>
            <a:r>
              <a:rPr lang="en-IN" sz="2800">
                <a:solidFill>
                  <a:srgbClr val="595959"/>
                </a:solidFill>
              </a:rPr>
              <a:t>MONTHLY OFF-PAGE WORKS – OVERVIEW </a:t>
            </a:r>
            <a:r>
              <a:rPr lang="en-IN" sz="2800" cap="small"/>
              <a:t>(NOVEMBER 2023)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-02.jpg"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3098043" y="2659559"/>
            <a:ext cx="86253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SEO OFF-PAGE</a:t>
            </a:r>
            <a:endParaRPr b="0" i="0" sz="4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4" name="Google Shape;134;p6"/>
          <p:cNvCxnSpPr/>
          <p:nvPr/>
        </p:nvCxnSpPr>
        <p:spPr>
          <a:xfrm flipH="1" rot="10800000">
            <a:off x="166260" y="1371600"/>
            <a:ext cx="2646218" cy="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6"/>
          <p:cNvSpPr txBox="1"/>
          <p:nvPr>
            <p:ph idx="1" type="subTitle"/>
          </p:nvPr>
        </p:nvSpPr>
        <p:spPr>
          <a:xfrm>
            <a:off x="5110569" y="3429000"/>
            <a:ext cx="4564657" cy="5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</a:pPr>
            <a:r>
              <a:rPr b="1" lang="en-IN" sz="2500">
                <a:solidFill>
                  <a:schemeClr val="accent6"/>
                </a:solidFill>
              </a:rPr>
              <a:t>(November  2023)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7"/>
          <p:cNvGraphicFramePr/>
          <p:nvPr/>
        </p:nvGraphicFramePr>
        <p:xfrm>
          <a:off x="732650" y="831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{FBFA02BB-16A9-4300-A6DB-5161F779DA8E}</a:tableStyleId>
              </a:tblPr>
              <a:tblGrid>
                <a:gridCol w="812050"/>
                <a:gridCol w="4307775"/>
                <a:gridCol w="2591525"/>
                <a:gridCol w="2684650"/>
              </a:tblGrid>
              <a:tr h="46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Sr. No.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SEO Off-Page Activities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Submission Category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Submissions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A8D08C"/>
                    </a:solidFill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Link Submission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Off-Page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44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Free Guest Post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Off-Page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05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</a:tr>
              <a:tr h="51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Profile Creation 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Off-Page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</a:tr>
              <a:tr h="51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Social Bookmarking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Off-Page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22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</a:tr>
              <a:tr h="51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</a:rPr>
                        <a:t>Classified Ads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Off-Page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10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Quora Answer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Off-Page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0</a:t>
                      </a:r>
                      <a:r>
                        <a:rPr b="0" i="0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</a:tr>
              <a:tr h="51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 7</a:t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SEO Article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500">
                          <a:solidFill>
                            <a:schemeClr val="dk1"/>
                          </a:solidFill>
                        </a:rPr>
                        <a:t>Off-Page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                    02</a:t>
                      </a:r>
                      <a:endParaRPr/>
                    </a:p>
                  </a:txBody>
                  <a:tcPr marT="7625" marB="0" marR="7625" marL="7625" anchor="ctr">
                    <a:solidFill>
                      <a:srgbClr val="F2F2F2"/>
                    </a:solidFill>
                  </a:tcPr>
                </a:tc>
              </a:tr>
              <a:tr h="5295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TOTAL: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solidFill>
                      <a:srgbClr val="92D050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7"/>
          <p:cNvSpPr txBox="1"/>
          <p:nvPr>
            <p:ph type="title"/>
          </p:nvPr>
        </p:nvSpPr>
        <p:spPr>
          <a:xfrm>
            <a:off x="732650" y="162873"/>
            <a:ext cx="10937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venir"/>
              <a:buNone/>
            </a:pPr>
            <a:r>
              <a:rPr lang="en-IN" sz="2800">
                <a:solidFill>
                  <a:srgbClr val="595959"/>
                </a:solidFill>
              </a:rPr>
              <a:t>MONTHLY OFF-PAGE WORKS – OVERVIEW </a:t>
            </a:r>
            <a:r>
              <a:rPr lang="en-IN" sz="2800" cap="small"/>
              <a:t>(NOVEMBER 2023)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&amp;P_REPORT LAYOUT-02.jpg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3098043" y="2659559"/>
            <a:ext cx="862538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Monthly All Traffic to the Website</a:t>
            </a:r>
            <a:endParaRPr b="0" i="0" sz="4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 flipH="1" rot="10800000">
            <a:off x="166260" y="1371600"/>
            <a:ext cx="2646218" cy="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8"/>
          <p:cNvSpPr txBox="1"/>
          <p:nvPr>
            <p:ph idx="1" type="subTitle"/>
          </p:nvPr>
        </p:nvSpPr>
        <p:spPr>
          <a:xfrm>
            <a:off x="4895741" y="3578469"/>
            <a:ext cx="4564657" cy="5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</a:pPr>
            <a:r>
              <a:rPr b="1" lang="en-IN" sz="2500">
                <a:solidFill>
                  <a:schemeClr val="accent6"/>
                </a:solidFill>
              </a:rPr>
              <a:t>(July 2023- November 2023)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679921" y="528390"/>
            <a:ext cx="10794530" cy="678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2000"/>
              <a:buFont typeface="Avenir"/>
              <a:buNone/>
            </a:pPr>
            <a:r>
              <a:rPr lang="en-IN" sz="2000" cap="small"/>
              <a:t>M</a:t>
            </a:r>
            <a:r>
              <a:rPr lang="en-IN" sz="2400" cap="small"/>
              <a:t>onthly </a:t>
            </a:r>
            <a:r>
              <a:rPr lang="en-IN" sz="2000" cap="small"/>
              <a:t>ORGANIC</a:t>
            </a:r>
            <a:r>
              <a:rPr lang="en-IN" sz="2400" cap="small"/>
              <a:t> </a:t>
            </a:r>
            <a:r>
              <a:rPr lang="en-IN" sz="2000" cap="small"/>
              <a:t>A</a:t>
            </a:r>
            <a:r>
              <a:rPr lang="en-IN" sz="2400" cap="small"/>
              <a:t>ll traffic – </a:t>
            </a:r>
            <a:r>
              <a:rPr lang="en-IN" sz="2000" cap="small"/>
              <a:t>OVERVIEW </a:t>
            </a:r>
            <a:r>
              <a:rPr lang="en-IN" sz="2400" cap="small"/>
              <a:t>(</a:t>
            </a:r>
            <a:r>
              <a:rPr lang="en-IN" sz="2000" cap="small"/>
              <a:t> NOVEMBER</a:t>
            </a:r>
            <a:r>
              <a:rPr lang="en-IN" sz="2400" cap="small"/>
              <a:t> </a:t>
            </a:r>
            <a:r>
              <a:rPr lang="en-IN" sz="2000" cap="small"/>
              <a:t>2023)</a:t>
            </a:r>
            <a:endParaRPr sz="2400" u="sng"/>
          </a:p>
        </p:txBody>
      </p:sp>
      <p:sp>
        <p:nvSpPr>
          <p:cNvPr id="155" name="Google Shape;155;p11"/>
          <p:cNvSpPr/>
          <p:nvPr/>
        </p:nvSpPr>
        <p:spPr>
          <a:xfrm>
            <a:off x="679921" y="6329610"/>
            <a:ext cx="4940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850" y="1359284"/>
            <a:ext cx="8646122" cy="48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2020-01-21T14:01:00Z</dcterms:created>
  <dc:creator>Priya Thevar</dc:creator>
</cp:coreProperties>
</file>