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0" r:id="rId1"/>
  </p:sldMasterIdLst>
  <p:sldIdLst>
    <p:sldId id="256" r:id="rId2"/>
    <p:sldId id="267" r:id="rId3"/>
    <p:sldId id="268" r:id="rId4"/>
    <p:sldId id="258" r:id="rId5"/>
    <p:sldId id="261" r:id="rId6"/>
    <p:sldId id="262" r:id="rId7"/>
    <p:sldId id="266"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5" d="100"/>
          <a:sy n="75" d="100"/>
        </p:scale>
        <p:origin x="540"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EE76B65-66C0-4BC2-9AF9-33B3608BF891}" type="datetimeFigureOut">
              <a:rPr kumimoji="1" lang="ja-JP" altLang="en-US" smtClean="0"/>
              <a:t>2018/5/23</a:t>
            </a:fld>
            <a:endParaRPr kumimoji="1" lang="ja-JP" altLang="en-US"/>
          </a:p>
        </p:txBody>
      </p:sp>
      <p:sp>
        <p:nvSpPr>
          <p:cNvPr id="5" name="Footer Placeholder 4"/>
          <p:cNvSpPr>
            <a:spLocks noGrp="1"/>
          </p:cNvSpPr>
          <p:nvPr>
            <p:ph type="ftr" sz="quarter" idx="11"/>
          </p:nvPr>
        </p:nvSpPr>
        <p:spPr>
          <a:xfrm>
            <a:off x="2692397" y="5037663"/>
            <a:ext cx="5214635" cy="279400"/>
          </a:xfrm>
        </p:spPr>
        <p:txBody>
          <a:bodyPr/>
          <a:lstStyle/>
          <a:p>
            <a:endParaRPr kumimoji="1" lang="ja-JP" altLang="en-US"/>
          </a:p>
        </p:txBody>
      </p:sp>
      <p:sp>
        <p:nvSpPr>
          <p:cNvPr id="6" name="Slide Number Placeholder 5"/>
          <p:cNvSpPr>
            <a:spLocks noGrp="1"/>
          </p:cNvSpPr>
          <p:nvPr>
            <p:ph type="sldNum" sz="quarter" idx="12"/>
          </p:nvPr>
        </p:nvSpPr>
        <p:spPr>
          <a:xfrm>
            <a:off x="8956900" y="5037663"/>
            <a:ext cx="551167" cy="279400"/>
          </a:xfrm>
        </p:spPr>
        <p:txBody>
          <a:bodyPr/>
          <a:lstStyle/>
          <a:p>
            <a:fld id="{E265C1C2-865E-417E-93A6-F78B53FEA5CC}" type="slidenum">
              <a:rPr kumimoji="1" lang="ja-JP" altLang="en-US" smtClean="0"/>
              <a:t>‹#›</a:t>
            </a:fld>
            <a:endParaRPr kumimoji="1" lang="ja-JP" alt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1329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EE76B65-66C0-4BC2-9AF9-33B3608BF891}" type="datetimeFigureOut">
              <a:rPr kumimoji="1" lang="ja-JP" altLang="en-US" smtClean="0"/>
              <a:t>2018/5/23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265C1C2-865E-417E-93A6-F78B53FEA5CC}" type="slidenum">
              <a:rPr kumimoji="1" lang="ja-JP" altLang="en-US" smtClean="0"/>
              <a:t>‹#›</a:t>
            </a:fld>
            <a:endParaRPr kumimoji="1" lang="ja-JP" altLang="en-US"/>
          </a:p>
        </p:txBody>
      </p:sp>
    </p:spTree>
    <p:extLst>
      <p:ext uri="{BB962C8B-B14F-4D97-AF65-F5344CB8AC3E}">
        <p14:creationId xmlns:p14="http://schemas.microsoft.com/office/powerpoint/2010/main" val="2324668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EE76B65-66C0-4BC2-9AF9-33B3608BF891}" type="datetimeFigureOut">
              <a:rPr kumimoji="1" lang="ja-JP" altLang="en-US" smtClean="0"/>
              <a:t>2018/5/23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265C1C2-865E-417E-93A6-F78B53FEA5CC}" type="slidenum">
              <a:rPr kumimoji="1" lang="ja-JP" altLang="en-US" smtClean="0"/>
              <a:t>‹#›</a:t>
            </a:fld>
            <a:endParaRPr kumimoji="1" lang="ja-JP" alt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385093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ja-JP" altLang="en-US"/>
              <a:t>マスター タイトルの書式設定</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EE76B65-66C0-4BC2-9AF9-33B3608BF891}" type="datetimeFigureOut">
              <a:rPr kumimoji="1" lang="ja-JP" altLang="en-US" smtClean="0"/>
              <a:t>2018/5/23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265C1C2-865E-417E-93A6-F78B53FEA5CC}" type="slidenum">
              <a:rPr kumimoji="1" lang="ja-JP" altLang="en-US" smtClean="0"/>
              <a:t>‹#›</a:t>
            </a:fld>
            <a:endParaRPr kumimoji="1" lang="ja-JP" alt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4928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EE76B65-66C0-4BC2-9AF9-33B3608BF891}" type="datetimeFigureOut">
              <a:rPr kumimoji="1" lang="ja-JP" altLang="en-US" smtClean="0"/>
              <a:t>2018/5/23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265C1C2-865E-417E-93A6-F78B53FEA5CC}" type="slidenum">
              <a:rPr kumimoji="1" lang="ja-JP" altLang="en-US" smtClean="0"/>
              <a:t>‹#›</a:t>
            </a:fld>
            <a:endParaRPr kumimoji="1" lang="ja-JP" altLang="en-US"/>
          </a:p>
        </p:txBody>
      </p:sp>
    </p:spTree>
    <p:extLst>
      <p:ext uri="{BB962C8B-B14F-4D97-AF65-F5344CB8AC3E}">
        <p14:creationId xmlns:p14="http://schemas.microsoft.com/office/powerpoint/2010/main" val="26750422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ja-JP" altLang="en-US"/>
              <a:t>マスター タイトルの書式設定</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EE76B65-66C0-4BC2-9AF9-33B3608BF891}" type="datetimeFigureOut">
              <a:rPr kumimoji="1" lang="ja-JP" altLang="en-US" smtClean="0"/>
              <a:t>2018/5/23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265C1C2-865E-417E-93A6-F78B53FEA5CC}" type="slidenum">
              <a:rPr kumimoji="1" lang="ja-JP" altLang="en-US" smtClean="0"/>
              <a:t>‹#›</a:t>
            </a:fld>
            <a:endParaRPr kumimoji="1" lang="ja-JP" alt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87163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ja-JP" altLang="en-US"/>
              <a:t>マスター タイトルの書式設定</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EE76B65-66C0-4BC2-9AF9-33B3608BF891}" type="datetimeFigureOut">
              <a:rPr kumimoji="1" lang="ja-JP" altLang="en-US" smtClean="0"/>
              <a:t>2018/5/23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265C1C2-865E-417E-93A6-F78B53FEA5CC}" type="slidenum">
              <a:rPr kumimoji="1" lang="ja-JP" altLang="en-US" smtClean="0"/>
              <a:t>‹#›</a:t>
            </a:fld>
            <a:endParaRPr kumimoji="1" lang="ja-JP" alt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007614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EE76B65-66C0-4BC2-9AF9-33B3608BF891}" type="datetimeFigureOut">
              <a:rPr kumimoji="1" lang="ja-JP" altLang="en-US" smtClean="0"/>
              <a:t>2018/5/23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265C1C2-865E-417E-93A6-F78B53FEA5CC}" type="slidenum">
              <a:rPr kumimoji="1" lang="ja-JP" altLang="en-US" smtClean="0"/>
              <a:t>‹#›</a:t>
            </a:fld>
            <a:endParaRPr kumimoji="1" lang="ja-JP"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40759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EE76B65-66C0-4BC2-9AF9-33B3608BF891}" type="datetimeFigureOut">
              <a:rPr kumimoji="1" lang="ja-JP" altLang="en-US" smtClean="0"/>
              <a:t>2018/5/23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265C1C2-865E-417E-93A6-F78B53FEA5CC}" type="slidenum">
              <a:rPr kumimoji="1" lang="ja-JP" altLang="en-US" smtClean="0"/>
              <a:t>‹#›</a:t>
            </a:fld>
            <a:endParaRPr kumimoji="1" lang="ja-JP" alt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67003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EE76B65-66C0-4BC2-9AF9-33B3608BF891}" type="datetimeFigureOut">
              <a:rPr kumimoji="1" lang="ja-JP" altLang="en-US" smtClean="0"/>
              <a:t>2018/5/23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265C1C2-865E-417E-93A6-F78B53FEA5CC}" type="slidenum">
              <a:rPr kumimoji="1" lang="ja-JP" altLang="en-US" smtClean="0"/>
              <a:t>‹#›</a:t>
            </a:fld>
            <a:endParaRPr kumimoji="1" lang="ja-JP" altLang="en-US"/>
          </a:p>
        </p:txBody>
      </p:sp>
    </p:spTree>
    <p:extLst>
      <p:ext uri="{BB962C8B-B14F-4D97-AF65-F5344CB8AC3E}">
        <p14:creationId xmlns:p14="http://schemas.microsoft.com/office/powerpoint/2010/main" val="2129781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EE76B65-66C0-4BC2-9AF9-33B3608BF891}" type="datetimeFigureOut">
              <a:rPr kumimoji="1" lang="ja-JP" altLang="en-US" smtClean="0"/>
              <a:t>2018/5/23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265C1C2-865E-417E-93A6-F78B53FEA5CC}" type="slidenum">
              <a:rPr kumimoji="1" lang="ja-JP" altLang="en-US" smtClean="0"/>
              <a:t>‹#›</a:t>
            </a:fld>
            <a:endParaRPr kumimoji="1" lang="ja-JP" alt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68412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EE76B65-66C0-4BC2-9AF9-33B3608BF891}" type="datetimeFigureOut">
              <a:rPr kumimoji="1" lang="ja-JP" altLang="en-US" smtClean="0"/>
              <a:t>2018/5/23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265C1C2-865E-417E-93A6-F78B53FEA5CC}" type="slidenum">
              <a:rPr kumimoji="1" lang="ja-JP" altLang="en-US" smtClean="0"/>
              <a:t>‹#›</a:t>
            </a:fld>
            <a:endParaRPr kumimoji="1" lang="ja-JP" altLang="en-US"/>
          </a:p>
        </p:txBody>
      </p:sp>
    </p:spTree>
    <p:extLst>
      <p:ext uri="{BB962C8B-B14F-4D97-AF65-F5344CB8AC3E}">
        <p14:creationId xmlns:p14="http://schemas.microsoft.com/office/powerpoint/2010/main" val="3404043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4EE76B65-66C0-4BC2-9AF9-33B3608BF891}" type="datetimeFigureOut">
              <a:rPr kumimoji="1" lang="ja-JP" altLang="en-US" smtClean="0"/>
              <a:t>2018/5/23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265C1C2-865E-417E-93A6-F78B53FEA5CC}" type="slidenum">
              <a:rPr kumimoji="1" lang="ja-JP" altLang="en-US" smtClean="0"/>
              <a:t>‹#›</a:t>
            </a:fld>
            <a:endParaRPr kumimoji="1" lang="ja-JP" alt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90460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4EE76B65-66C0-4BC2-9AF9-33B3608BF891}" type="datetimeFigureOut">
              <a:rPr kumimoji="1" lang="ja-JP" altLang="en-US" smtClean="0"/>
              <a:t>2018/5/23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265C1C2-865E-417E-93A6-F78B53FEA5CC}" type="slidenum">
              <a:rPr kumimoji="1" lang="ja-JP" altLang="en-US" smtClean="0"/>
              <a:t>‹#›</a:t>
            </a:fld>
            <a:endParaRPr kumimoji="1" lang="ja-JP"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61590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E76B65-66C0-4BC2-9AF9-33B3608BF891}" type="datetimeFigureOut">
              <a:rPr kumimoji="1" lang="ja-JP" altLang="en-US" smtClean="0"/>
              <a:t>2018/5/23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265C1C2-865E-417E-93A6-F78B53FEA5CC}" type="slidenum">
              <a:rPr kumimoji="1" lang="ja-JP" altLang="en-US" smtClean="0"/>
              <a:t>‹#›</a:t>
            </a:fld>
            <a:endParaRPr kumimoji="1" lang="ja-JP" altLang="en-US"/>
          </a:p>
        </p:txBody>
      </p:sp>
    </p:spTree>
    <p:extLst>
      <p:ext uri="{BB962C8B-B14F-4D97-AF65-F5344CB8AC3E}">
        <p14:creationId xmlns:p14="http://schemas.microsoft.com/office/powerpoint/2010/main" val="4116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ja-JP" altLang="en-US"/>
              <a:t>マスター タイトルの書式設定</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EE76B65-66C0-4BC2-9AF9-33B3608BF891}" type="datetimeFigureOut">
              <a:rPr kumimoji="1" lang="ja-JP" altLang="en-US" smtClean="0"/>
              <a:t>2018/5/23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265C1C2-865E-417E-93A6-F78B53FEA5CC}" type="slidenum">
              <a:rPr kumimoji="1" lang="ja-JP" altLang="en-US" smtClean="0"/>
              <a:t>‹#›</a:t>
            </a:fld>
            <a:endParaRPr kumimoji="1" lang="ja-JP" alt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73878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ja-JP" altLang="en-US"/>
              <a:t>マスター タイトルの書式設定</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EE76B65-66C0-4BC2-9AF9-33B3608BF891}" type="datetimeFigureOut">
              <a:rPr kumimoji="1" lang="ja-JP" altLang="en-US" smtClean="0"/>
              <a:t>2018/5/23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265C1C2-865E-417E-93A6-F78B53FEA5CC}" type="slidenum">
              <a:rPr kumimoji="1" lang="ja-JP" altLang="en-US" smtClean="0"/>
              <a:t>‹#›</a:t>
            </a:fld>
            <a:endParaRPr kumimoji="1" lang="ja-JP" altLang="en-US"/>
          </a:p>
        </p:txBody>
      </p:sp>
    </p:spTree>
    <p:extLst>
      <p:ext uri="{BB962C8B-B14F-4D97-AF65-F5344CB8AC3E}">
        <p14:creationId xmlns:p14="http://schemas.microsoft.com/office/powerpoint/2010/main" val="2321385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EE76B65-66C0-4BC2-9AF9-33B3608BF891}" type="datetimeFigureOut">
              <a:rPr kumimoji="1" lang="ja-JP" altLang="en-US" smtClean="0"/>
              <a:t>2018/5/23</a:t>
            </a:fld>
            <a:endParaRPr kumimoji="1" lang="ja-JP" alt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kumimoji="1" lang="ja-JP" alt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265C1C2-865E-417E-93A6-F78B53FEA5CC}" type="slidenum">
              <a:rPr kumimoji="1" lang="ja-JP" altLang="en-US" smtClean="0"/>
              <a:t>‹#›</a:t>
            </a:fld>
            <a:endParaRPr kumimoji="1" lang="ja-JP" altLang="en-US"/>
          </a:p>
        </p:txBody>
      </p:sp>
    </p:spTree>
    <p:extLst>
      <p:ext uri="{BB962C8B-B14F-4D97-AF65-F5344CB8AC3E}">
        <p14:creationId xmlns:p14="http://schemas.microsoft.com/office/powerpoint/2010/main" val="4248616679"/>
      </p:ext>
    </p:extLst>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 id="2147483912" r:id="rId12"/>
    <p:sldLayoutId id="2147483913" r:id="rId13"/>
    <p:sldLayoutId id="2147483914" r:id="rId14"/>
    <p:sldLayoutId id="2147483915" r:id="rId15"/>
    <p:sldLayoutId id="2147483916" r:id="rId16"/>
    <p:sldLayoutId id="2147483917" r:id="rId17"/>
  </p:sldLayoutIdLst>
  <p:txStyles>
    <p:titleStyle>
      <a:lvl1pPr algn="ctr" defTabSz="457200" rtl="0" eaLnBrk="1" latinLnBrk="0" hangingPunct="1">
        <a:spcBef>
          <a:spcPct val="0"/>
        </a:spcBef>
        <a:buNone/>
        <a:defRPr kumimoji="1" sz="4400" kern="1200" cap="none">
          <a:ln w="3175" cmpd="sng">
            <a:noFill/>
          </a:ln>
          <a:solidFill>
            <a:schemeClr val="tx1">
              <a:lumMod val="85000"/>
              <a:lumOff val="15000"/>
            </a:schemeClr>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kumimoji="1"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kumimoji="1"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kumimoji="1"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kumimoji="1"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C5106E-90F8-4FB6-80E9-9234C21EE14F}"/>
              </a:ext>
            </a:extLst>
          </p:cNvPr>
          <p:cNvSpPr>
            <a:spLocks noGrp="1"/>
          </p:cNvSpPr>
          <p:nvPr>
            <p:ph type="ctrTitle"/>
          </p:nvPr>
        </p:nvSpPr>
        <p:spPr/>
        <p:txBody>
          <a:bodyPr/>
          <a:lstStyle/>
          <a:p>
            <a:r>
              <a:rPr kumimoji="1" lang="ja-JP" altLang="en-US" sz="6600" dirty="0"/>
              <a:t>課題報告</a:t>
            </a:r>
          </a:p>
        </p:txBody>
      </p:sp>
      <p:sp>
        <p:nvSpPr>
          <p:cNvPr id="3" name="字幕 2">
            <a:extLst>
              <a:ext uri="{FF2B5EF4-FFF2-40B4-BE49-F238E27FC236}">
                <a16:creationId xmlns:a16="http://schemas.microsoft.com/office/drawing/2014/main" id="{FB38E1F5-5C1B-49D6-90EC-B1F2C45007FA}"/>
              </a:ext>
            </a:extLst>
          </p:cNvPr>
          <p:cNvSpPr>
            <a:spLocks noGrp="1"/>
          </p:cNvSpPr>
          <p:nvPr>
            <p:ph type="subTitle" idx="1"/>
          </p:nvPr>
        </p:nvSpPr>
        <p:spPr/>
        <p:txBody>
          <a:bodyPr>
            <a:normAutofit/>
          </a:bodyPr>
          <a:lstStyle/>
          <a:p>
            <a:r>
              <a:rPr kumimoji="1" lang="ja-JP" altLang="en-US" sz="3600" dirty="0"/>
              <a:t>グループ１８</a:t>
            </a:r>
            <a:endParaRPr kumimoji="1" lang="en-US" altLang="ja-JP" sz="3600" dirty="0"/>
          </a:p>
          <a:p>
            <a:r>
              <a:rPr lang="ja-JP" altLang="en-US" sz="2800" dirty="0"/>
              <a:t>大垣・川崎・岸</a:t>
            </a:r>
            <a:endParaRPr kumimoji="1" lang="ja-JP" altLang="en-US" sz="2800" dirty="0"/>
          </a:p>
        </p:txBody>
      </p:sp>
    </p:spTree>
    <p:extLst>
      <p:ext uri="{BB962C8B-B14F-4D97-AF65-F5344CB8AC3E}">
        <p14:creationId xmlns:p14="http://schemas.microsoft.com/office/powerpoint/2010/main" val="4261010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26F7C4-CD16-49FC-B712-9F4214464270}"/>
              </a:ext>
            </a:extLst>
          </p:cNvPr>
          <p:cNvSpPr>
            <a:spLocks noGrp="1"/>
          </p:cNvSpPr>
          <p:nvPr>
            <p:ph type="title"/>
          </p:nvPr>
        </p:nvSpPr>
        <p:spPr/>
        <p:txBody>
          <a:bodyPr/>
          <a:lstStyle/>
          <a:p>
            <a:r>
              <a:rPr kumimoji="1" lang="ja-JP" altLang="en-US" dirty="0"/>
              <a:t>インフレ</a:t>
            </a:r>
            <a:r>
              <a:rPr kumimoji="1" lang="en-US" altLang="ja-JP" dirty="0"/>
              <a:t>2</a:t>
            </a:r>
            <a:r>
              <a:rPr kumimoji="1" lang="ja-JP" altLang="en-US" dirty="0"/>
              <a:t>％実現できてない要因</a:t>
            </a:r>
          </a:p>
        </p:txBody>
      </p:sp>
      <p:sp>
        <p:nvSpPr>
          <p:cNvPr id="3" name="コンテンツ プレースホルダー 2">
            <a:extLst>
              <a:ext uri="{FF2B5EF4-FFF2-40B4-BE49-F238E27FC236}">
                <a16:creationId xmlns:a16="http://schemas.microsoft.com/office/drawing/2014/main" id="{B546EAC5-2314-4B23-B98A-5C0E243B3BEE}"/>
              </a:ext>
            </a:extLst>
          </p:cNvPr>
          <p:cNvSpPr>
            <a:spLocks noGrp="1"/>
          </p:cNvSpPr>
          <p:nvPr>
            <p:ph idx="1"/>
          </p:nvPr>
        </p:nvSpPr>
        <p:spPr/>
        <p:txBody>
          <a:bodyPr>
            <a:normAutofit lnSpcReduction="10000"/>
          </a:bodyPr>
          <a:lstStyle/>
          <a:p>
            <a:pPr marL="0" indent="0">
              <a:buNone/>
            </a:pPr>
            <a:endParaRPr kumimoji="1" lang="en-US" altLang="ja-JP" dirty="0"/>
          </a:p>
          <a:p>
            <a:pPr marL="0" indent="0">
              <a:buNone/>
            </a:pPr>
            <a:r>
              <a:rPr kumimoji="1" lang="ja-JP" altLang="en-US" dirty="0"/>
              <a:t>①　原油価格の下落</a:t>
            </a:r>
            <a:endParaRPr kumimoji="1" lang="en-US" altLang="ja-JP" dirty="0"/>
          </a:p>
          <a:p>
            <a:pPr marL="0" indent="0">
              <a:buNone/>
            </a:pPr>
            <a:endParaRPr kumimoji="1" lang="en-US" altLang="ja-JP" dirty="0"/>
          </a:p>
          <a:p>
            <a:pPr marL="0" indent="0">
              <a:buNone/>
            </a:pPr>
            <a:r>
              <a:rPr lang="ja-JP" altLang="en-US" dirty="0"/>
              <a:t>②　消費税引き上げ後の需要の弱さ</a:t>
            </a:r>
            <a:endParaRPr lang="en-US" altLang="ja-JP" dirty="0"/>
          </a:p>
          <a:p>
            <a:pPr marL="0" indent="0">
              <a:buNone/>
            </a:pPr>
            <a:endParaRPr lang="en-US" altLang="ja-JP" dirty="0"/>
          </a:p>
          <a:p>
            <a:pPr marL="0" indent="0" algn="just">
              <a:buNone/>
            </a:pPr>
            <a:r>
              <a:rPr lang="ja-JP" altLang="en-US" dirty="0"/>
              <a:t>③　新興国経済の減速とそのもとでの国際金融市場の不安定な</a:t>
            </a:r>
            <a:endParaRPr lang="en-US" altLang="ja-JP" dirty="0"/>
          </a:p>
          <a:p>
            <a:pPr marL="0" indent="0" algn="just">
              <a:buNone/>
            </a:pPr>
            <a:r>
              <a:rPr lang="ja-JP" altLang="en-US" dirty="0"/>
              <a:t>　　動きなどによる物価上昇率の低下</a:t>
            </a:r>
            <a:endParaRPr kumimoji="1" lang="en-US" altLang="ja-JP" dirty="0"/>
          </a:p>
        </p:txBody>
      </p:sp>
    </p:spTree>
    <p:extLst>
      <p:ext uri="{BB962C8B-B14F-4D97-AF65-F5344CB8AC3E}">
        <p14:creationId xmlns:p14="http://schemas.microsoft.com/office/powerpoint/2010/main" val="3864649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F946CF-1053-4152-8959-228AD2A5BCD9}"/>
              </a:ext>
            </a:extLst>
          </p:cNvPr>
          <p:cNvSpPr>
            <a:spLocks noGrp="1"/>
          </p:cNvSpPr>
          <p:nvPr>
            <p:ph type="title"/>
          </p:nvPr>
        </p:nvSpPr>
        <p:spPr/>
        <p:txBody>
          <a:bodyPr/>
          <a:lstStyle/>
          <a:p>
            <a:r>
              <a:rPr kumimoji="1" lang="ja-JP" altLang="en-US" dirty="0"/>
              <a:t>必要な政策の方向性</a:t>
            </a:r>
          </a:p>
        </p:txBody>
      </p:sp>
      <p:sp>
        <p:nvSpPr>
          <p:cNvPr id="3" name="コンテンツ プレースホルダー 2">
            <a:extLst>
              <a:ext uri="{FF2B5EF4-FFF2-40B4-BE49-F238E27FC236}">
                <a16:creationId xmlns:a16="http://schemas.microsoft.com/office/drawing/2014/main" id="{73470C74-8F79-47C7-9D7A-925A107FE689}"/>
              </a:ext>
            </a:extLst>
          </p:cNvPr>
          <p:cNvSpPr>
            <a:spLocks noGrp="1"/>
          </p:cNvSpPr>
          <p:nvPr>
            <p:ph idx="1"/>
          </p:nvPr>
        </p:nvSpPr>
        <p:spPr>
          <a:xfrm>
            <a:off x="838200" y="2692399"/>
            <a:ext cx="10515600" cy="3484563"/>
          </a:xfrm>
        </p:spPr>
        <p:txBody>
          <a:bodyPr>
            <a:normAutofit/>
          </a:bodyPr>
          <a:lstStyle/>
          <a:p>
            <a:pPr marL="0" indent="0">
              <a:buNone/>
            </a:pPr>
            <a:endParaRPr kumimoji="1" lang="en-US" altLang="ja-JP" sz="2800" dirty="0"/>
          </a:p>
          <a:p>
            <a:pPr marL="0" indent="0">
              <a:buNone/>
            </a:pPr>
            <a:r>
              <a:rPr kumimoji="1" lang="ja-JP" altLang="en-US" sz="2800" dirty="0"/>
              <a:t>○マネタリーベースの長期的な増加のコミットすること</a:t>
            </a:r>
            <a:endParaRPr kumimoji="1" lang="en-US" altLang="ja-JP" sz="2800" dirty="0"/>
          </a:p>
          <a:p>
            <a:pPr marL="0" indent="0">
              <a:buNone/>
            </a:pPr>
            <a:endParaRPr kumimoji="1" lang="en-US" altLang="ja-JP" sz="2800" dirty="0"/>
          </a:p>
          <a:p>
            <a:pPr marL="0" indent="0">
              <a:buNone/>
            </a:pPr>
            <a:r>
              <a:rPr kumimoji="1" lang="ja-JP" altLang="en-US" sz="2800" dirty="0"/>
              <a:t>○マイナス金利と国債買い入れを適切に組み合わせることで　</a:t>
            </a:r>
            <a:r>
              <a:rPr lang="ja-JP" altLang="en-US" sz="2800" dirty="0"/>
              <a:t>　　　　　　　　　　　　　</a:t>
            </a:r>
            <a:r>
              <a:rPr kumimoji="1" lang="ja-JP" altLang="en-US" sz="2800" dirty="0"/>
              <a:t>イールドカーブ全般に影響を与えること</a:t>
            </a:r>
          </a:p>
        </p:txBody>
      </p:sp>
    </p:spTree>
    <p:extLst>
      <p:ext uri="{BB962C8B-B14F-4D97-AF65-F5344CB8AC3E}">
        <p14:creationId xmlns:p14="http://schemas.microsoft.com/office/powerpoint/2010/main" val="62011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6483D2-E3C7-4015-9131-A8ED5FD97D85}"/>
              </a:ext>
            </a:extLst>
          </p:cNvPr>
          <p:cNvSpPr>
            <a:spLocks noGrp="1"/>
          </p:cNvSpPr>
          <p:nvPr>
            <p:ph type="title"/>
          </p:nvPr>
        </p:nvSpPr>
        <p:spPr/>
        <p:txBody>
          <a:bodyPr/>
          <a:lstStyle/>
          <a:p>
            <a:r>
              <a:rPr kumimoji="1" lang="ja-JP" altLang="en-US" dirty="0"/>
              <a:t>日本銀行による金融緩和政策</a:t>
            </a:r>
          </a:p>
        </p:txBody>
      </p:sp>
      <p:sp>
        <p:nvSpPr>
          <p:cNvPr id="3" name="コンテンツ プレースホルダー 2">
            <a:extLst>
              <a:ext uri="{FF2B5EF4-FFF2-40B4-BE49-F238E27FC236}">
                <a16:creationId xmlns:a16="http://schemas.microsoft.com/office/drawing/2014/main" id="{9B0CBC9A-C667-43C3-A6D3-5E8B0CD22655}"/>
              </a:ext>
            </a:extLst>
          </p:cNvPr>
          <p:cNvSpPr>
            <a:spLocks noGrp="1"/>
          </p:cNvSpPr>
          <p:nvPr>
            <p:ph idx="1"/>
          </p:nvPr>
        </p:nvSpPr>
        <p:spPr>
          <a:xfrm>
            <a:off x="1295402" y="2463800"/>
            <a:ext cx="10020293" cy="3682999"/>
          </a:xfrm>
        </p:spPr>
        <p:txBody>
          <a:bodyPr>
            <a:normAutofit fontScale="62500" lnSpcReduction="20000"/>
          </a:bodyPr>
          <a:lstStyle/>
          <a:p>
            <a:pPr marL="0" indent="0">
              <a:buNone/>
            </a:pPr>
            <a:r>
              <a:rPr kumimoji="1" lang="ja-JP" altLang="en-US" sz="4400" dirty="0"/>
              <a:t>　</a:t>
            </a:r>
            <a:r>
              <a:rPr kumimoji="1" lang="en-US" altLang="ja-JP" sz="4400" dirty="0"/>
              <a:t>2013</a:t>
            </a:r>
            <a:r>
              <a:rPr kumimoji="1" lang="ja-JP" altLang="en-US" sz="4400" dirty="0"/>
              <a:t>年</a:t>
            </a:r>
            <a:r>
              <a:rPr lang="en-US" altLang="ja-JP" sz="4400" dirty="0"/>
              <a:t>4</a:t>
            </a:r>
            <a:r>
              <a:rPr lang="ja-JP" altLang="en-US" sz="4400" dirty="0"/>
              <a:t>月</a:t>
            </a:r>
            <a:r>
              <a:rPr kumimoji="1" lang="ja-JP" altLang="en-US" sz="4400" dirty="0"/>
              <a:t>「量的・質的金融緩和」の導入</a:t>
            </a:r>
            <a:endParaRPr kumimoji="1" lang="en-US" altLang="ja-JP" sz="4400" dirty="0"/>
          </a:p>
          <a:p>
            <a:pPr marL="0" indent="0" algn="ctr">
              <a:buNone/>
            </a:pPr>
            <a:endParaRPr kumimoji="1" lang="en-US" altLang="ja-JP" sz="4400" dirty="0"/>
          </a:p>
          <a:p>
            <a:pPr marL="0" indent="0">
              <a:buNone/>
            </a:pPr>
            <a:endParaRPr lang="en-US" altLang="ja-JP" dirty="0"/>
          </a:p>
          <a:p>
            <a:pPr marL="0" indent="0">
              <a:buNone/>
            </a:pPr>
            <a:r>
              <a:rPr kumimoji="1" lang="ja-JP" altLang="en-US" sz="4400" dirty="0"/>
              <a:t>　</a:t>
            </a:r>
            <a:r>
              <a:rPr kumimoji="1" lang="en-US" altLang="ja-JP" sz="4400" dirty="0"/>
              <a:t>2016</a:t>
            </a:r>
            <a:r>
              <a:rPr kumimoji="1" lang="ja-JP" altLang="en-US" sz="4400" dirty="0"/>
              <a:t>年</a:t>
            </a:r>
            <a:r>
              <a:rPr kumimoji="1" lang="en-US" altLang="ja-JP" sz="4400" dirty="0"/>
              <a:t>9</a:t>
            </a:r>
            <a:r>
              <a:rPr kumimoji="1" lang="ja-JP" altLang="en-US" sz="4400" dirty="0"/>
              <a:t>月「長短金利操作付き</a:t>
            </a:r>
            <a:r>
              <a:rPr lang="ja-JP" altLang="en-US" sz="4400" dirty="0">
                <a:solidFill>
                  <a:prstClr val="black"/>
                </a:solidFill>
              </a:rPr>
              <a:t>量的・質的金融緩和」導入</a:t>
            </a:r>
            <a:endParaRPr lang="en-US" altLang="ja-JP" sz="4400" dirty="0">
              <a:solidFill>
                <a:prstClr val="black"/>
              </a:solidFill>
            </a:endParaRPr>
          </a:p>
          <a:p>
            <a:pPr marL="0" indent="0">
              <a:buNone/>
            </a:pPr>
            <a:endParaRPr kumimoji="1" lang="en-US" altLang="ja-JP" sz="4400" dirty="0">
              <a:solidFill>
                <a:prstClr val="black"/>
              </a:solidFill>
            </a:endParaRPr>
          </a:p>
          <a:p>
            <a:pPr marL="0" indent="0" algn="just">
              <a:buNone/>
            </a:pPr>
            <a:r>
              <a:rPr kumimoji="1" lang="ja-JP" altLang="en-US" sz="4400" dirty="0">
                <a:solidFill>
                  <a:prstClr val="black"/>
                </a:solidFill>
              </a:rPr>
              <a:t>　　　　①イールドカープ・コントロール</a:t>
            </a:r>
            <a:endParaRPr lang="en-US" altLang="ja-JP" sz="4400" dirty="0">
              <a:solidFill>
                <a:prstClr val="black"/>
              </a:solidFill>
            </a:endParaRPr>
          </a:p>
          <a:p>
            <a:pPr marL="0" indent="0" algn="just">
              <a:buNone/>
            </a:pPr>
            <a:r>
              <a:rPr kumimoji="1" lang="ja-JP" altLang="en-US" sz="4400" dirty="0">
                <a:solidFill>
                  <a:prstClr val="black"/>
                </a:solidFill>
              </a:rPr>
              <a:t>　　　　②オーバーシュート型コミットメント</a:t>
            </a:r>
            <a:endParaRPr kumimoji="1" lang="en-US" altLang="ja-JP" sz="4400" dirty="0"/>
          </a:p>
        </p:txBody>
      </p:sp>
      <p:sp>
        <p:nvSpPr>
          <p:cNvPr id="4" name="矢印: 下 3">
            <a:extLst>
              <a:ext uri="{FF2B5EF4-FFF2-40B4-BE49-F238E27FC236}">
                <a16:creationId xmlns:a16="http://schemas.microsoft.com/office/drawing/2014/main" id="{6AD2538B-833E-495B-805E-19A25DF77CD2}"/>
              </a:ext>
            </a:extLst>
          </p:cNvPr>
          <p:cNvSpPr/>
          <p:nvPr/>
        </p:nvSpPr>
        <p:spPr>
          <a:xfrm>
            <a:off x="5248188" y="3036673"/>
            <a:ext cx="484632" cy="3923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875998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B4F858-C228-4A32-9248-146B689D2965}"/>
              </a:ext>
            </a:extLst>
          </p:cNvPr>
          <p:cNvSpPr>
            <a:spLocks noGrp="1"/>
          </p:cNvSpPr>
          <p:nvPr>
            <p:ph type="title"/>
          </p:nvPr>
        </p:nvSpPr>
        <p:spPr/>
        <p:txBody>
          <a:bodyPr/>
          <a:lstStyle/>
          <a:p>
            <a:r>
              <a:rPr kumimoji="1" lang="ja-JP" altLang="en-US" dirty="0"/>
              <a:t>①イールドカーブ・コントロール</a:t>
            </a:r>
          </a:p>
        </p:txBody>
      </p:sp>
      <p:sp>
        <p:nvSpPr>
          <p:cNvPr id="3" name="コンテンツ プレースホルダー 2">
            <a:extLst>
              <a:ext uri="{FF2B5EF4-FFF2-40B4-BE49-F238E27FC236}">
                <a16:creationId xmlns:a16="http://schemas.microsoft.com/office/drawing/2014/main" id="{E21EC6A0-73DC-4347-8A70-42C0F0F5D480}"/>
              </a:ext>
            </a:extLst>
          </p:cNvPr>
          <p:cNvSpPr>
            <a:spLocks noGrp="1"/>
          </p:cNvSpPr>
          <p:nvPr>
            <p:ph idx="1"/>
          </p:nvPr>
        </p:nvSpPr>
        <p:spPr/>
        <p:txBody>
          <a:bodyPr/>
          <a:lstStyle/>
          <a:p>
            <a:pPr marL="0" indent="0">
              <a:buNone/>
            </a:pPr>
            <a:r>
              <a:rPr kumimoji="1" lang="en-US" altLang="ja-JP" dirty="0"/>
              <a:t>2013</a:t>
            </a:r>
            <a:r>
              <a:rPr kumimoji="1" lang="ja-JP" altLang="en-US" dirty="0"/>
              <a:t>年</a:t>
            </a:r>
            <a:r>
              <a:rPr kumimoji="1" lang="en-US" altLang="ja-JP" dirty="0"/>
              <a:t>4</a:t>
            </a:r>
            <a:r>
              <a:rPr kumimoji="1" lang="ja-JP" altLang="en-US" dirty="0"/>
              <a:t>月</a:t>
            </a:r>
            <a:r>
              <a:rPr lang="ja-JP" altLang="en-US" dirty="0"/>
              <a:t>「量的・質的金融緩和」は、実質金利低下によって経済と物価の好転をもたらし物価の持続的な下落という意味でのデフレではなくなった。</a:t>
            </a:r>
            <a:endParaRPr lang="en-US" altLang="ja-JP" dirty="0"/>
          </a:p>
          <a:p>
            <a:pPr marL="0" indent="0">
              <a:buNone/>
            </a:pPr>
            <a:r>
              <a:rPr kumimoji="1" lang="ja-JP" altLang="en-US" dirty="0"/>
              <a:t>これをふまえ、実質金利低下の効果を長短金利の操作による「</a:t>
            </a:r>
            <a:r>
              <a:rPr kumimoji="1" lang="ja-JP" altLang="en-US" b="1" dirty="0"/>
              <a:t>イールドカーブ・コントロール</a:t>
            </a:r>
            <a:r>
              <a:rPr kumimoji="1" lang="ja-JP" altLang="en-US" dirty="0"/>
              <a:t>」を新たな枠組みの中心に据えることにした</a:t>
            </a:r>
            <a:r>
              <a:rPr lang="ja-JP" altLang="en-US" dirty="0"/>
              <a:t>。</a:t>
            </a:r>
            <a:endParaRPr lang="en-US" altLang="ja-JP" dirty="0"/>
          </a:p>
          <a:p>
            <a:pPr marL="0" indent="0">
              <a:buNone/>
            </a:pPr>
            <a:r>
              <a:rPr kumimoji="1" lang="ja-JP" altLang="en-US" dirty="0"/>
              <a:t>さらに長短金利操作を円滑に行うための新しい手段として</a:t>
            </a:r>
            <a:r>
              <a:rPr kumimoji="1" lang="ja-JP" altLang="en-US" b="1" dirty="0"/>
              <a:t>指値オペ</a:t>
            </a:r>
            <a:r>
              <a:rPr kumimoji="1" lang="ja-JP" altLang="en-US" dirty="0"/>
              <a:t>の導入した。</a:t>
            </a:r>
            <a:endParaRPr kumimoji="1" lang="en-US" altLang="ja-JP" dirty="0"/>
          </a:p>
        </p:txBody>
      </p:sp>
    </p:spTree>
    <p:extLst>
      <p:ext uri="{BB962C8B-B14F-4D97-AF65-F5344CB8AC3E}">
        <p14:creationId xmlns:p14="http://schemas.microsoft.com/office/powerpoint/2010/main" val="2636686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2CC235-8922-455A-ACF0-3B06B6DFE16A}"/>
              </a:ext>
            </a:extLst>
          </p:cNvPr>
          <p:cNvSpPr>
            <a:spLocks noGrp="1"/>
          </p:cNvSpPr>
          <p:nvPr>
            <p:ph type="title"/>
          </p:nvPr>
        </p:nvSpPr>
        <p:spPr>
          <a:xfrm>
            <a:off x="1295402" y="969432"/>
            <a:ext cx="9601196" cy="1303867"/>
          </a:xfrm>
        </p:spPr>
        <p:txBody>
          <a:bodyPr>
            <a:normAutofit fontScale="90000"/>
          </a:bodyPr>
          <a:lstStyle/>
          <a:p>
            <a:r>
              <a:rPr kumimoji="1" lang="ja-JP" altLang="en-US" dirty="0"/>
              <a:t>②オーバーシュート型コミットメント</a:t>
            </a:r>
          </a:p>
        </p:txBody>
      </p:sp>
      <p:sp>
        <p:nvSpPr>
          <p:cNvPr id="3" name="コンテンツ プレースホルダー 2">
            <a:extLst>
              <a:ext uri="{FF2B5EF4-FFF2-40B4-BE49-F238E27FC236}">
                <a16:creationId xmlns:a16="http://schemas.microsoft.com/office/drawing/2014/main" id="{F9901641-53AD-42BB-B67B-411BF1E562CC}"/>
              </a:ext>
            </a:extLst>
          </p:cNvPr>
          <p:cNvSpPr>
            <a:spLocks noGrp="1"/>
          </p:cNvSpPr>
          <p:nvPr>
            <p:ph idx="1"/>
          </p:nvPr>
        </p:nvSpPr>
        <p:spPr/>
        <p:txBody>
          <a:bodyPr/>
          <a:lstStyle/>
          <a:p>
            <a:pPr marL="0" indent="0">
              <a:buNone/>
            </a:pPr>
            <a:endParaRPr lang="en-US" altLang="ja-JP" dirty="0"/>
          </a:p>
          <a:p>
            <a:pPr marL="0" indent="0">
              <a:buNone/>
            </a:pPr>
            <a:r>
              <a:rPr kumimoji="1" lang="ja-JP" altLang="en-US" dirty="0"/>
              <a:t>生鮮食品を除く消費者物価指数の前年比上昇率の実質値が安定的に２％を超えるまで、マネタリーベースの拡大方針を継続するという「</a:t>
            </a:r>
            <a:r>
              <a:rPr kumimoji="1" lang="ja-JP" altLang="en-US" b="1" dirty="0"/>
              <a:t>オーバーシュート型コミットメント</a:t>
            </a:r>
            <a:r>
              <a:rPr kumimoji="1" lang="ja-JP" altLang="en-US" dirty="0"/>
              <a:t>」を導入。</a:t>
            </a:r>
            <a:endParaRPr kumimoji="1" lang="en-US" altLang="ja-JP" dirty="0"/>
          </a:p>
          <a:p>
            <a:pPr marL="0" indent="0">
              <a:buNone/>
            </a:pPr>
            <a:endParaRPr kumimoji="1" lang="en-US" altLang="ja-JP" dirty="0"/>
          </a:p>
          <a:p>
            <a:pPr marL="0" indent="0">
              <a:buNone/>
            </a:pPr>
            <a:r>
              <a:rPr lang="ja-JP" altLang="en-US" dirty="0"/>
              <a:t>これにより２％の「物価安定の目標」の実現に対する人々の信を高めることが狙い。</a:t>
            </a:r>
            <a:endParaRPr kumimoji="1" lang="ja-JP" altLang="en-US" dirty="0"/>
          </a:p>
        </p:txBody>
      </p:sp>
    </p:spTree>
    <p:extLst>
      <p:ext uri="{BB962C8B-B14F-4D97-AF65-F5344CB8AC3E}">
        <p14:creationId xmlns:p14="http://schemas.microsoft.com/office/powerpoint/2010/main" val="3830648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8D95CC-59B7-4BA2-A4DC-C13EBCDC139E}"/>
              </a:ext>
            </a:extLst>
          </p:cNvPr>
          <p:cNvSpPr>
            <a:spLocks noGrp="1"/>
          </p:cNvSpPr>
          <p:nvPr>
            <p:ph type="title"/>
          </p:nvPr>
        </p:nvSpPr>
        <p:spPr>
          <a:xfrm>
            <a:off x="838200" y="3669957"/>
            <a:ext cx="10515600" cy="801002"/>
          </a:xfrm>
        </p:spPr>
        <p:txBody>
          <a:bodyPr>
            <a:normAutofit fontScale="90000"/>
          </a:bodyPr>
          <a:lstStyle/>
          <a:p>
            <a:r>
              <a:rPr lang="en-US" altLang="ja-JP" dirty="0"/>
              <a:t>〈</a:t>
            </a:r>
            <a:r>
              <a:rPr lang="ja-JP" altLang="en-US" dirty="0"/>
              <a:t>参考文献</a:t>
            </a:r>
            <a:r>
              <a:rPr lang="en-US" altLang="ja-JP" dirty="0"/>
              <a:t>〉</a:t>
            </a:r>
            <a:br>
              <a:rPr lang="en-US" altLang="ja-JP" dirty="0"/>
            </a:br>
            <a:br>
              <a:rPr lang="en-US" altLang="ja-JP" dirty="0"/>
            </a:br>
            <a:r>
              <a:rPr lang="ja-JP" altLang="en-US" dirty="0"/>
              <a:t>日本銀行</a:t>
            </a:r>
            <a:r>
              <a:rPr lang="en-US" altLang="ja-JP" dirty="0"/>
              <a:t>HP</a:t>
            </a:r>
            <a:r>
              <a:rPr lang="ja-JP" altLang="en-US" dirty="0"/>
              <a:t>：金融政策（</a:t>
            </a:r>
            <a:r>
              <a:rPr lang="en-US" altLang="ja-JP" dirty="0"/>
              <a:t>http://www.boj.or.jp/mopo/outline/qqe.htm/</a:t>
            </a:r>
            <a:br>
              <a:rPr lang="en-US" altLang="ja-JP" dirty="0"/>
            </a:br>
            <a:r>
              <a:rPr lang="ja-JP" altLang="en-US" dirty="0"/>
              <a:t>　　　　　　　　　　　　</a:t>
            </a:r>
            <a:r>
              <a:rPr lang="en-US" altLang="ja-JP" dirty="0"/>
              <a:t>2018</a:t>
            </a:r>
            <a:r>
              <a:rPr lang="ja-JP" altLang="en-US" dirty="0"/>
              <a:t>年</a:t>
            </a:r>
            <a:r>
              <a:rPr lang="en-US" altLang="ja-JP" dirty="0"/>
              <a:t>5</a:t>
            </a:r>
            <a:r>
              <a:rPr lang="ja-JP" altLang="en-US" dirty="0"/>
              <a:t>月</a:t>
            </a:r>
            <a:r>
              <a:rPr lang="en-US" altLang="ja-JP" dirty="0"/>
              <a:t>22</a:t>
            </a:r>
            <a:r>
              <a:rPr lang="ja-JP" altLang="en-US" dirty="0"/>
              <a:t>日）</a:t>
            </a:r>
            <a:endParaRPr kumimoji="1" lang="ja-JP" altLang="en-US" dirty="0"/>
          </a:p>
        </p:txBody>
      </p:sp>
    </p:spTree>
    <p:extLst>
      <p:ext uri="{BB962C8B-B14F-4D97-AF65-F5344CB8AC3E}">
        <p14:creationId xmlns:p14="http://schemas.microsoft.com/office/powerpoint/2010/main" val="12381476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オーガニック">
  <a:themeElements>
    <a:clrScheme name="オーガニック">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オーガニック">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324</TotalTime>
  <Words>216</Words>
  <Application>Microsoft Office PowerPoint</Application>
  <PresentationFormat>ワイド画面</PresentationFormat>
  <Paragraphs>34</Paragraphs>
  <Slides>7</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7</vt:i4>
      </vt:variant>
    </vt:vector>
  </HeadingPairs>
  <TitlesOfParts>
    <vt:vector size="11" baseType="lpstr">
      <vt:lpstr>游ゴシック</vt:lpstr>
      <vt:lpstr>游ゴシック Light</vt:lpstr>
      <vt:lpstr>Arial</vt:lpstr>
      <vt:lpstr>オーガニック</vt:lpstr>
      <vt:lpstr>課題報告</vt:lpstr>
      <vt:lpstr>インフレ2％実現できてない要因</vt:lpstr>
      <vt:lpstr>必要な政策の方向性</vt:lpstr>
      <vt:lpstr>日本銀行による金融緩和政策</vt:lpstr>
      <vt:lpstr>①イールドカーブ・コントロール</vt:lpstr>
      <vt:lpstr>②オーバーシュート型コミットメント</vt:lpstr>
      <vt:lpstr>〈参考文献〉  日本銀行HP：金融政策（http://www.boj.or.jp/mopo/outline/qqe.htm/ 　　　　　　　　　　　　2018年5月22日）</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川崎広夢</dc:creator>
  <cp:lastModifiedBy>川崎広夢</cp:lastModifiedBy>
  <cp:revision>20</cp:revision>
  <dcterms:created xsi:type="dcterms:W3CDTF">2018-05-22T00:53:48Z</dcterms:created>
  <dcterms:modified xsi:type="dcterms:W3CDTF">2018-05-23T03:26:33Z</dcterms:modified>
</cp:coreProperties>
</file>