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7" r:id="rId4"/>
    <p:sldId id="263" r:id="rId5"/>
    <p:sldId id="264" r:id="rId6"/>
    <p:sldId id="258" r:id="rId7"/>
    <p:sldId id="259" r:id="rId8"/>
    <p:sldId id="260" r:id="rId9"/>
    <p:sldId id="261"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144"/>
    </p:cViewPr>
  </p:notesTextViewPr>
  <p:notesViewPr>
    <p:cSldViewPr snapToGrid="0">
      <p:cViewPr varScale="1">
        <p:scale>
          <a:sx n="55" d="100"/>
          <a:sy n="55"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86AB5-FF01-4ED5-86AE-4D69A8149C24}" type="datetimeFigureOut">
              <a:rPr kumimoji="1" lang="ja-JP" altLang="en-US" smtClean="0"/>
              <a:t>2018/5/22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CEF46-89E4-450D-8021-DDD310CBB20F}" type="slidenum">
              <a:rPr kumimoji="1" lang="ja-JP" altLang="en-US" smtClean="0"/>
              <a:t>‹#›</a:t>
            </a:fld>
            <a:endParaRPr kumimoji="1" lang="ja-JP" altLang="en-US"/>
          </a:p>
        </p:txBody>
      </p:sp>
    </p:spTree>
    <p:extLst>
      <p:ext uri="{BB962C8B-B14F-4D97-AF65-F5344CB8AC3E}">
        <p14:creationId xmlns:p14="http://schemas.microsoft.com/office/powerpoint/2010/main" val="2100999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１．円安になれば本来は、輸出総数が増え、生産が拡大し、雇用者所得の増加が起こることが見込まれていたが、実質で</a:t>
            </a:r>
            <a:r>
              <a:rPr kumimoji="1" lang="en-US" altLang="ja-JP" dirty="0"/>
              <a:t>30</a:t>
            </a:r>
            <a:r>
              <a:rPr kumimoji="1" lang="ja-JP" altLang="en-US" dirty="0"/>
              <a:t>％もの大幅円安にも関わらず、輸出総数は全く増えなかった。</a:t>
            </a:r>
            <a:endParaRPr kumimoji="1" lang="en-US" altLang="ja-JP" dirty="0"/>
          </a:p>
          <a:p>
            <a:r>
              <a:rPr lang="ja-JP" altLang="en-US" dirty="0"/>
              <a:t>その理由は、少子高齢化による人手不足のためである。</a:t>
            </a:r>
            <a:endParaRPr lang="en-US" altLang="ja-JP" dirty="0"/>
          </a:p>
          <a:p>
            <a:endParaRPr lang="en-US" altLang="ja-JP" dirty="0"/>
          </a:p>
          <a:p>
            <a:r>
              <a:rPr lang="ja-JP" altLang="en-US" dirty="0"/>
              <a:t>２．グラフ</a:t>
            </a:r>
            <a:endParaRPr lang="en-US" altLang="ja-JP" dirty="0"/>
          </a:p>
          <a:p>
            <a:endParaRPr lang="en-US" altLang="ja-JP" dirty="0"/>
          </a:p>
          <a:p>
            <a:r>
              <a:rPr lang="ja-JP" altLang="en-US" dirty="0"/>
              <a:t>３．ただでさえ所得が上がっていないのに、消費税増税と物価上昇により、さらに購買力が低下した。</a:t>
            </a:r>
            <a:endParaRPr lang="en-US" altLang="ja-JP" dirty="0"/>
          </a:p>
          <a:p>
            <a:r>
              <a:rPr lang="ja-JP" altLang="en-US" dirty="0"/>
              <a:t>　</a:t>
            </a:r>
            <a:endParaRPr lang="en-US" altLang="ja-JP" dirty="0"/>
          </a:p>
          <a:p>
            <a:r>
              <a:rPr lang="ja-JP" altLang="en-US" dirty="0"/>
              <a:t>４．日銀は、起死回生策としてマイナス金利政策を採用したが、急激な長期金利低下をもたらし、金融機関から強い反発を食らった。</a:t>
            </a:r>
            <a:endParaRPr lang="en-US" altLang="ja-JP" dirty="0"/>
          </a:p>
        </p:txBody>
      </p:sp>
      <p:sp>
        <p:nvSpPr>
          <p:cNvPr id="4" name="スライド番号プレースホルダー 3"/>
          <p:cNvSpPr>
            <a:spLocks noGrp="1"/>
          </p:cNvSpPr>
          <p:nvPr>
            <p:ph type="sldNum" sz="quarter" idx="10"/>
          </p:nvPr>
        </p:nvSpPr>
        <p:spPr/>
        <p:txBody>
          <a:bodyPr/>
          <a:lstStyle/>
          <a:p>
            <a:fld id="{8D9CEF46-89E4-450D-8021-DDD310CBB20F}" type="slidenum">
              <a:rPr kumimoji="1" lang="ja-JP" altLang="en-US" smtClean="0"/>
              <a:t>3</a:t>
            </a:fld>
            <a:endParaRPr kumimoji="1" lang="ja-JP" altLang="en-US"/>
          </a:p>
        </p:txBody>
      </p:sp>
    </p:spTree>
    <p:extLst>
      <p:ext uri="{BB962C8B-B14F-4D97-AF65-F5344CB8AC3E}">
        <p14:creationId xmlns:p14="http://schemas.microsoft.com/office/powerpoint/2010/main" val="25367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根本</a:t>
            </a:r>
            <a:r>
              <a:rPr kumimoji="1" lang="ja-JP" altLang="en-US" dirty="0"/>
              <a:t>的な解決にはならないが、ひとまずの労働力の確保が見込まれる。</a:t>
            </a:r>
            <a:endParaRPr kumimoji="1" lang="en-US" altLang="ja-JP" dirty="0"/>
          </a:p>
          <a:p>
            <a:r>
              <a:rPr lang="ja-JP" altLang="en-US" dirty="0"/>
              <a:t>また、ベテランの社員による新人の育成、仕事の質の向上といった効果が期待される。</a:t>
            </a:r>
            <a:endParaRPr lang="en-US" altLang="ja-JP" dirty="0"/>
          </a:p>
          <a:p>
            <a:r>
              <a:rPr kumimoji="1" lang="ja-JP" altLang="en-US" dirty="0"/>
              <a:t>高齢者に新人育成を担当してもらうことにより、一般社員の労働時間の確保ができる。引き上げる年齢は今の日本の平均寿命が</a:t>
            </a:r>
            <a:r>
              <a:rPr kumimoji="1" lang="en-US" altLang="ja-JP" dirty="0"/>
              <a:t>80</a:t>
            </a:r>
            <a:r>
              <a:rPr kumimoji="1" lang="ja-JP" altLang="en-US" dirty="0"/>
              <a:t>～</a:t>
            </a:r>
            <a:r>
              <a:rPr kumimoji="1" lang="en-US" altLang="ja-JP" dirty="0"/>
              <a:t>85</a:t>
            </a:r>
            <a:r>
              <a:rPr kumimoji="1" lang="ja-JP" altLang="en-US" dirty="0"/>
              <a:t>歳でこれからも伸びると考えると</a:t>
            </a:r>
            <a:r>
              <a:rPr kumimoji="1" lang="en-US" altLang="ja-JP" dirty="0"/>
              <a:t>65</a:t>
            </a:r>
            <a:r>
              <a:rPr kumimoji="1" lang="ja-JP" altLang="en-US" dirty="0"/>
              <a:t>歳から</a:t>
            </a:r>
            <a:r>
              <a:rPr kumimoji="1" lang="en-US" altLang="ja-JP" dirty="0"/>
              <a:t>75</a:t>
            </a:r>
            <a:r>
              <a:rPr kumimoji="1" lang="ja-JP" altLang="en-US" dirty="0"/>
              <a:t>歳ぐらいまで引き上げるのが妥当だと思います。</a:t>
            </a:r>
          </a:p>
        </p:txBody>
      </p:sp>
      <p:sp>
        <p:nvSpPr>
          <p:cNvPr id="4" name="スライド番号プレースホルダー 3"/>
          <p:cNvSpPr>
            <a:spLocks noGrp="1"/>
          </p:cNvSpPr>
          <p:nvPr>
            <p:ph type="sldNum" sz="quarter" idx="10"/>
          </p:nvPr>
        </p:nvSpPr>
        <p:spPr/>
        <p:txBody>
          <a:bodyPr/>
          <a:lstStyle/>
          <a:p>
            <a:fld id="{8D9CEF46-89E4-450D-8021-DDD310CBB20F}" type="slidenum">
              <a:rPr kumimoji="1" lang="ja-JP" altLang="en-US" smtClean="0"/>
              <a:t>6</a:t>
            </a:fld>
            <a:endParaRPr kumimoji="1" lang="ja-JP" altLang="en-US"/>
          </a:p>
        </p:txBody>
      </p:sp>
    </p:spTree>
    <p:extLst>
      <p:ext uri="{BB962C8B-B14F-4D97-AF65-F5344CB8AC3E}">
        <p14:creationId xmlns:p14="http://schemas.microsoft.com/office/powerpoint/2010/main" val="11626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日本の労働人口が減少しているため、外国から労働者を雇い入れる必要がある。</a:t>
            </a:r>
            <a:endParaRPr kumimoji="1" lang="en-US" altLang="ja-JP" dirty="0"/>
          </a:p>
          <a:p>
            <a:r>
              <a:rPr lang="ja-JP" altLang="en-US" dirty="0"/>
              <a:t>これにより、労働者を確保することができ、安い賃金で雇うことが出来るため、企業の利益に繋がる。外国人労働者との交流ができることによりその国と繋がりを持つことが出来ます。また人が増えることにより、消費が増加する。</a:t>
            </a:r>
            <a:endParaRPr kumimoji="1" lang="ja-JP" altLang="en-US" dirty="0"/>
          </a:p>
        </p:txBody>
      </p:sp>
      <p:sp>
        <p:nvSpPr>
          <p:cNvPr id="4" name="スライド番号プレースホルダー 3"/>
          <p:cNvSpPr>
            <a:spLocks noGrp="1"/>
          </p:cNvSpPr>
          <p:nvPr>
            <p:ph type="sldNum" sz="quarter" idx="10"/>
          </p:nvPr>
        </p:nvSpPr>
        <p:spPr/>
        <p:txBody>
          <a:bodyPr/>
          <a:lstStyle/>
          <a:p>
            <a:fld id="{8D9CEF46-89E4-450D-8021-DDD310CBB20F}" type="slidenum">
              <a:rPr kumimoji="1" lang="ja-JP" altLang="en-US" smtClean="0"/>
              <a:t>7</a:t>
            </a:fld>
            <a:endParaRPr kumimoji="1" lang="ja-JP" altLang="en-US"/>
          </a:p>
        </p:txBody>
      </p:sp>
    </p:spTree>
    <p:extLst>
      <p:ext uri="{BB962C8B-B14F-4D97-AF65-F5344CB8AC3E}">
        <p14:creationId xmlns:p14="http://schemas.microsoft.com/office/powerpoint/2010/main" val="229919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女性が子供を作らない理由として、まだ働いていたい、</a:t>
            </a:r>
            <a:r>
              <a:rPr lang="ja-JP" altLang="en-US" dirty="0"/>
              <a:t>働きながらの子育てが大変、夫の収入だけでは子育てに不安があるなどの理由がある。</a:t>
            </a:r>
            <a:endParaRPr lang="en-US" altLang="ja-JP" dirty="0"/>
          </a:p>
          <a:p>
            <a:r>
              <a:rPr kumimoji="1" lang="ja-JP" altLang="en-US" dirty="0"/>
              <a:t>それを改善するために、子育てがしやすい職場づくりや、子供を作ることによるリスクの軽減を示す必要がある。例えば、職場に託児所を設ける、産休・育休の充実化、養育費の一部を政府が負担するといったものである。</a:t>
            </a:r>
            <a:endParaRPr kumimoji="1" lang="en-US" altLang="ja-JP" dirty="0"/>
          </a:p>
          <a:p>
            <a:endParaRPr lang="en-US" altLang="ja-JP" dirty="0"/>
          </a:p>
          <a:p>
            <a:r>
              <a:rPr kumimoji="1" lang="ja-JP" altLang="en-US" dirty="0"/>
              <a:t>世界的に見れば、女性の社会進出を促進することにより、</a:t>
            </a:r>
            <a:r>
              <a:rPr kumimoji="1" lang="en-US" altLang="ja-JP" dirty="0"/>
              <a:t>2025</a:t>
            </a:r>
            <a:r>
              <a:rPr kumimoji="1" lang="ja-JP" altLang="en-US" dirty="0"/>
              <a:t>年までに男性の就労率の格差を</a:t>
            </a:r>
            <a:r>
              <a:rPr kumimoji="1" lang="en-US" altLang="ja-JP" dirty="0"/>
              <a:t>25</a:t>
            </a:r>
            <a:r>
              <a:rPr kumimoji="1" lang="ja-JP" altLang="en-US" dirty="0"/>
              <a:t>％縮めることが出来れば、</a:t>
            </a:r>
            <a:r>
              <a:rPr kumimoji="1" lang="en-US" altLang="ja-JP" dirty="0"/>
              <a:t>5</a:t>
            </a:r>
            <a:r>
              <a:rPr kumimoji="1" lang="ja-JP" altLang="en-US" dirty="0"/>
              <a:t>兆</a:t>
            </a:r>
            <a:r>
              <a:rPr kumimoji="1" lang="en-US" altLang="ja-JP" dirty="0"/>
              <a:t>8</a:t>
            </a:r>
            <a:r>
              <a:rPr kumimoji="1" lang="ja-JP" altLang="en-US" dirty="0"/>
              <a:t>千億ドル（約</a:t>
            </a:r>
            <a:r>
              <a:rPr kumimoji="1" lang="en-US" altLang="ja-JP" dirty="0"/>
              <a:t>640</a:t>
            </a:r>
            <a:r>
              <a:rPr kumimoji="1" lang="ja-JP" altLang="en-US" dirty="0"/>
              <a:t>兆円）の経済効果があるという試算が発表されている。</a:t>
            </a:r>
            <a:endParaRPr kumimoji="1" lang="en-US" altLang="ja-JP" dirty="0"/>
          </a:p>
        </p:txBody>
      </p:sp>
      <p:sp>
        <p:nvSpPr>
          <p:cNvPr id="4" name="スライド番号プレースホルダー 3"/>
          <p:cNvSpPr>
            <a:spLocks noGrp="1"/>
          </p:cNvSpPr>
          <p:nvPr>
            <p:ph type="sldNum" sz="quarter" idx="10"/>
          </p:nvPr>
        </p:nvSpPr>
        <p:spPr/>
        <p:txBody>
          <a:bodyPr/>
          <a:lstStyle/>
          <a:p>
            <a:fld id="{8D9CEF46-89E4-450D-8021-DDD310CBB20F}" type="slidenum">
              <a:rPr kumimoji="1" lang="ja-JP" altLang="en-US" smtClean="0"/>
              <a:t>8</a:t>
            </a:fld>
            <a:endParaRPr kumimoji="1" lang="ja-JP" altLang="en-US"/>
          </a:p>
        </p:txBody>
      </p:sp>
    </p:spTree>
    <p:extLst>
      <p:ext uri="{BB962C8B-B14F-4D97-AF65-F5344CB8AC3E}">
        <p14:creationId xmlns:p14="http://schemas.microsoft.com/office/powerpoint/2010/main" val="21080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少子高齢化により労働力が不足しているため、労働の一部を機械化によって補うことで、人手不足を解消する。</a:t>
            </a:r>
            <a:endParaRPr kumimoji="1" lang="en-US" altLang="ja-JP" dirty="0"/>
          </a:p>
          <a:p>
            <a:endParaRPr lang="en-US" altLang="ja-JP" dirty="0"/>
          </a:p>
          <a:p>
            <a:r>
              <a:rPr kumimoji="1" lang="ja-JP" altLang="en-US" dirty="0"/>
              <a:t>労働における無駄な行動を省くことによって、労働の効率化を図る。人の仕事の一部を機械が請け負うことによる、労働環境の改善が見込まれる。また、人件費の削減により、企業の利益が増加し、所得</a:t>
            </a:r>
            <a:r>
              <a:rPr lang="ja-JP" altLang="en-US" dirty="0"/>
              <a:t>が増えることによって、購買力の増加が期待できる。</a:t>
            </a:r>
            <a:endParaRPr kumimoji="1" lang="en-US" altLang="ja-JP" dirty="0"/>
          </a:p>
        </p:txBody>
      </p:sp>
      <p:sp>
        <p:nvSpPr>
          <p:cNvPr id="4" name="スライド番号プレースホルダー 3"/>
          <p:cNvSpPr>
            <a:spLocks noGrp="1"/>
          </p:cNvSpPr>
          <p:nvPr>
            <p:ph type="sldNum" sz="quarter" idx="10"/>
          </p:nvPr>
        </p:nvSpPr>
        <p:spPr/>
        <p:txBody>
          <a:bodyPr/>
          <a:lstStyle/>
          <a:p>
            <a:fld id="{8D9CEF46-89E4-450D-8021-DDD310CBB20F}" type="slidenum">
              <a:rPr kumimoji="1" lang="ja-JP" altLang="en-US" smtClean="0"/>
              <a:t>9</a:t>
            </a:fld>
            <a:endParaRPr kumimoji="1" lang="ja-JP" altLang="en-US"/>
          </a:p>
        </p:txBody>
      </p:sp>
    </p:spTree>
    <p:extLst>
      <p:ext uri="{BB962C8B-B14F-4D97-AF65-F5344CB8AC3E}">
        <p14:creationId xmlns:p14="http://schemas.microsoft.com/office/powerpoint/2010/main" val="3056137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92B99-0F9F-48BC-8D58-5F8DD6A971F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9B40F7B-AAC1-4DC0-B021-8B21A0DB9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12EAC5F-65DE-4C68-90D7-D2A43BA12E73}"/>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9027C384-F88B-493C-8AF0-52CA03EB67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7B6EF8-589F-4EBC-A6A4-9A16DD2B8FA3}"/>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42363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8690D-67AA-4C00-8464-19B38543C9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ECBDF9-7E04-4862-BA35-8F1BC38E04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2930E6-9DC3-4844-B2E4-C31EFA3326BB}"/>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06C769AB-8F84-41B9-B426-AE03FD64CF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CB67EE-6AE4-423A-8756-8B9D8C69043C}"/>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96428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EC6E460-E322-4134-987E-5C8D89D5C9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A2A393-101F-4E4B-B4D5-3298792FD1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2BB4F-3B73-461F-8374-9BEC07EB3B9F}"/>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1E76695A-9556-4D92-8BBF-56EDDB0818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92E8F0-C3E4-4FC7-A830-7B92BBCF57A5}"/>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179983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34C3E-57CE-4190-8D12-7E683E0DEF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DFB6F4-B15A-4D47-A664-AB5190F566E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61F0BB-B8AE-467A-94F2-18E523A9EEDC}"/>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44FABE7E-3BCE-4BF9-BDC7-682A38C12C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D455FE-B04A-4879-A5DB-FD65FEB7BD6B}"/>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371435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852BE8-0ECC-472A-A724-6C964991261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6EB4E0-8EBF-41AA-9E3D-E106F47551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CDD5F17-C5E4-4BFD-917A-7B416F2E4C45}"/>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CDD6ACA5-A685-40DB-BD46-4E409C71D1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ABA63E-2897-405D-9794-DC4DEC997CEE}"/>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349398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4CE906-4BDA-46D8-9521-AAD427BB12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659DD7-C998-408D-9CA1-AAF37E91DCE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3E6D8F-F490-450B-835E-D6B41F2AAAF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62FFF7-603E-4559-B599-F39D1C361CC3}"/>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6" name="フッター プレースホルダー 5">
            <a:extLst>
              <a:ext uri="{FF2B5EF4-FFF2-40B4-BE49-F238E27FC236}">
                <a16:creationId xmlns:a16="http://schemas.microsoft.com/office/drawing/2014/main" id="{CC8B7448-75B9-4FD1-9D05-4DD788AFDE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2D7861-1C94-46C9-85BB-3B4CA9E3C229}"/>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206509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949F0E-2441-47BC-A664-B061A8EDF87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613503-6C1B-4EB5-A6AB-8155F129A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0B5966-602E-4BD4-9AB9-3345FE86CB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9ADFEB-0FE3-4004-B1A5-8C5644CA8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05674C-127C-40B2-8881-7EB4C1243B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67B434-D12F-49B0-845C-3A2D6851C38B}"/>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8" name="フッター プレースホルダー 7">
            <a:extLst>
              <a:ext uri="{FF2B5EF4-FFF2-40B4-BE49-F238E27FC236}">
                <a16:creationId xmlns:a16="http://schemas.microsoft.com/office/drawing/2014/main" id="{E247330E-3642-4B29-96A2-A835183F6E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0050601-C24B-4640-B6E6-FE5C422B9A1A}"/>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2977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7149F-4638-4746-AFEC-BA53A9C0A8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C448CCD-BC7B-422A-9FD8-F9EABB34B7A8}"/>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4" name="フッター プレースホルダー 3">
            <a:extLst>
              <a:ext uri="{FF2B5EF4-FFF2-40B4-BE49-F238E27FC236}">
                <a16:creationId xmlns:a16="http://schemas.microsoft.com/office/drawing/2014/main" id="{634D1947-B8D5-4088-8EB5-0563FEEC00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5617B1-41BF-4F7B-A59F-B5A7E5559154}"/>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360899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65039CC-A5CF-4CF6-B7C9-E39161D3DDCD}"/>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3" name="フッター プレースホルダー 2">
            <a:extLst>
              <a:ext uri="{FF2B5EF4-FFF2-40B4-BE49-F238E27FC236}">
                <a16:creationId xmlns:a16="http://schemas.microsoft.com/office/drawing/2014/main" id="{F7627C3A-F680-44B2-8941-FCE1571AAAD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9C69AE-C21E-41CE-9B37-0F572BBAFEFA}"/>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353165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E7027-643F-4E13-9F98-0E2AA12F2C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C849A1-C3B9-4255-8CFB-C5D7F8390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E921237-4735-4EC1-90E0-4A42D5D1B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A2051A-B154-4AA1-8656-D15C850C80C7}"/>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6" name="フッター プレースホルダー 5">
            <a:extLst>
              <a:ext uri="{FF2B5EF4-FFF2-40B4-BE49-F238E27FC236}">
                <a16:creationId xmlns:a16="http://schemas.microsoft.com/office/drawing/2014/main" id="{04DC679D-D65D-4FF5-BF6B-063C6ADA83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A47B6F-944A-45C7-B0FA-E60F50670931}"/>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338692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5957D-45C8-44D6-BE32-F31AC4ABB6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A70D60-27E0-43DD-B42E-615796D58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C42C3B0-C225-451D-A3C3-E48ACE418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763A95-6579-484E-A39F-696471E8F81B}"/>
              </a:ext>
            </a:extLst>
          </p:cNvPr>
          <p:cNvSpPr>
            <a:spLocks noGrp="1"/>
          </p:cNvSpPr>
          <p:nvPr>
            <p:ph type="dt" sz="half" idx="10"/>
          </p:nvPr>
        </p:nvSpPr>
        <p:spPr/>
        <p:txBody>
          <a:bodyPr/>
          <a:lstStyle/>
          <a:p>
            <a:fld id="{1EFD32B6-0A70-4A23-BDA7-BBC63C72754C}" type="datetimeFigureOut">
              <a:rPr kumimoji="1" lang="ja-JP" altLang="en-US" smtClean="0"/>
              <a:t>2018/5/22</a:t>
            </a:fld>
            <a:endParaRPr kumimoji="1" lang="ja-JP" altLang="en-US"/>
          </a:p>
        </p:txBody>
      </p:sp>
      <p:sp>
        <p:nvSpPr>
          <p:cNvPr id="6" name="フッター プレースホルダー 5">
            <a:extLst>
              <a:ext uri="{FF2B5EF4-FFF2-40B4-BE49-F238E27FC236}">
                <a16:creationId xmlns:a16="http://schemas.microsoft.com/office/drawing/2014/main" id="{089FD3DD-9699-4CC8-89C8-D90B83831B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6F8B11-9B68-494F-BBBE-2B5E87A44066}"/>
              </a:ext>
            </a:extLst>
          </p:cNvPr>
          <p:cNvSpPr>
            <a:spLocks noGrp="1"/>
          </p:cNvSpPr>
          <p:nvPr>
            <p:ph type="sldNum" sz="quarter" idx="12"/>
          </p:nvPr>
        </p:nvSpPr>
        <p:spPr/>
        <p:txBody>
          <a:body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313043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F61DEE6-898B-497A-B43C-707EBD302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6E89EB-FD88-478F-9192-7A2F2594E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EB06A8-AAB6-4912-8F9A-E1D7A64AE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D32B6-0A70-4A23-BDA7-BBC63C72754C}"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5ADF6C00-D68A-4B6F-9181-81F4475A5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D64C6B3-C2AF-4782-B9D6-E000167E9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C2BE9-FF0B-41AA-816C-B3211FA7E30A}" type="slidenum">
              <a:rPr kumimoji="1" lang="ja-JP" altLang="en-US" smtClean="0"/>
              <a:t>‹#›</a:t>
            </a:fld>
            <a:endParaRPr kumimoji="1" lang="ja-JP" altLang="en-US"/>
          </a:p>
        </p:txBody>
      </p:sp>
    </p:spTree>
    <p:extLst>
      <p:ext uri="{BB962C8B-B14F-4D97-AF65-F5344CB8AC3E}">
        <p14:creationId xmlns:p14="http://schemas.microsoft.com/office/powerpoint/2010/main" val="1088087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EECBC2-7FF9-43AB-81E0-F8D0DE6A0C5D}"/>
              </a:ext>
            </a:extLst>
          </p:cNvPr>
          <p:cNvSpPr>
            <a:spLocks noGrp="1"/>
          </p:cNvSpPr>
          <p:nvPr>
            <p:ph type="ctrTitle"/>
          </p:nvPr>
        </p:nvSpPr>
        <p:spPr/>
        <p:txBody>
          <a:bodyPr/>
          <a:lstStyle/>
          <a:p>
            <a:r>
              <a:rPr kumimoji="1" lang="ja-JP" altLang="en-US" dirty="0"/>
              <a:t>日本の方向性</a:t>
            </a:r>
            <a:r>
              <a:rPr lang="ja-JP" altLang="en-US" dirty="0"/>
              <a:t>（２２）</a:t>
            </a:r>
            <a:endParaRPr kumimoji="1" lang="ja-JP" altLang="en-US" dirty="0"/>
          </a:p>
        </p:txBody>
      </p:sp>
      <p:sp>
        <p:nvSpPr>
          <p:cNvPr id="3" name="字幕 2">
            <a:extLst>
              <a:ext uri="{FF2B5EF4-FFF2-40B4-BE49-F238E27FC236}">
                <a16:creationId xmlns:a16="http://schemas.microsoft.com/office/drawing/2014/main" id="{9AFE8633-B1CA-4BAF-A631-C61E158C6373}"/>
              </a:ext>
            </a:extLst>
          </p:cNvPr>
          <p:cNvSpPr>
            <a:spLocks noGrp="1"/>
          </p:cNvSpPr>
          <p:nvPr>
            <p:ph type="subTitle" idx="1"/>
          </p:nvPr>
        </p:nvSpPr>
        <p:spPr>
          <a:xfrm>
            <a:off x="4225636" y="3602037"/>
            <a:ext cx="7564582" cy="2563236"/>
          </a:xfrm>
        </p:spPr>
        <p:txBody>
          <a:bodyPr>
            <a:normAutofit/>
          </a:bodyPr>
          <a:lstStyle/>
          <a:p>
            <a:r>
              <a:rPr kumimoji="1" lang="en-US" altLang="ja-JP" dirty="0"/>
              <a:t>11173040</a:t>
            </a:r>
            <a:r>
              <a:rPr kumimoji="1" lang="ja-JP" altLang="en-US" dirty="0"/>
              <a:t>　濱本拓海</a:t>
            </a:r>
            <a:endParaRPr kumimoji="1" lang="en-US" altLang="ja-JP" dirty="0"/>
          </a:p>
          <a:p>
            <a:r>
              <a:rPr lang="en-US" altLang="ja-JP" dirty="0"/>
              <a:t>11172317</a:t>
            </a:r>
            <a:r>
              <a:rPr lang="ja-JP" altLang="en-US" dirty="0"/>
              <a:t>　田中仁大</a:t>
            </a:r>
            <a:endParaRPr lang="en-US" altLang="ja-JP" dirty="0"/>
          </a:p>
          <a:p>
            <a:r>
              <a:rPr kumimoji="1" lang="en-US" altLang="ja-JP" dirty="0"/>
              <a:t>11172486</a:t>
            </a:r>
            <a:r>
              <a:rPr kumimoji="1" lang="ja-JP" altLang="en-US" dirty="0"/>
              <a:t>　寺西拓海</a:t>
            </a:r>
            <a:endParaRPr kumimoji="1" lang="en-US" altLang="ja-JP" dirty="0"/>
          </a:p>
          <a:p>
            <a:r>
              <a:rPr lang="en-US" altLang="ja-JP" dirty="0"/>
              <a:t>11162449</a:t>
            </a:r>
            <a:r>
              <a:rPr lang="ja-JP" altLang="en-US" dirty="0"/>
              <a:t>　中迫泰規</a:t>
            </a:r>
            <a:br>
              <a:rPr lang="en-US" altLang="ja-JP" dirty="0"/>
            </a:br>
            <a:r>
              <a:rPr lang="en-US" altLang="ja-JP" dirty="0"/>
              <a:t>11171226</a:t>
            </a:r>
            <a:r>
              <a:rPr lang="ja-JP" altLang="en-US" dirty="0"/>
              <a:t>　川中健太</a:t>
            </a:r>
            <a:endParaRPr lang="en-US" altLang="ja-JP" dirty="0"/>
          </a:p>
          <a:p>
            <a:endParaRPr kumimoji="1" lang="ja-JP" altLang="en-US" dirty="0"/>
          </a:p>
        </p:txBody>
      </p:sp>
    </p:spTree>
    <p:extLst>
      <p:ext uri="{BB962C8B-B14F-4D97-AF65-F5344CB8AC3E}">
        <p14:creationId xmlns:p14="http://schemas.microsoft.com/office/powerpoint/2010/main" val="376957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5BE82-EF8F-4152-B998-5CBE12613BD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5D664E24-9E50-480A-A627-7D443C8FA1C7}"/>
              </a:ext>
            </a:extLst>
          </p:cNvPr>
          <p:cNvSpPr>
            <a:spLocks noGrp="1"/>
          </p:cNvSpPr>
          <p:nvPr>
            <p:ph idx="1"/>
          </p:nvPr>
        </p:nvSpPr>
        <p:spPr/>
        <p:txBody>
          <a:bodyPr/>
          <a:lstStyle/>
          <a:p>
            <a:pPr marL="0" indent="0">
              <a:buNone/>
            </a:pPr>
            <a:r>
              <a:rPr kumimoji="1" lang="ja-JP" altLang="en-US" dirty="0"/>
              <a:t>調べた結果、インフレ率</a:t>
            </a:r>
            <a:r>
              <a:rPr kumimoji="1" lang="en-US" altLang="ja-JP" dirty="0"/>
              <a:t>2</a:t>
            </a:r>
            <a:r>
              <a:rPr kumimoji="1" lang="ja-JP" altLang="en-US" dirty="0"/>
              <a:t>％を達成できなかった最大の要因は、労働人口の減少にある</a:t>
            </a:r>
            <a:r>
              <a:rPr lang="ja-JP" altLang="en-US" dirty="0"/>
              <a:t>というのが私たちの見解である。</a:t>
            </a:r>
            <a:endParaRPr lang="en-US" altLang="ja-JP" dirty="0"/>
          </a:p>
          <a:p>
            <a:pPr marL="0" indent="0">
              <a:buNone/>
            </a:pPr>
            <a:r>
              <a:rPr lang="ja-JP" altLang="en-US" dirty="0"/>
              <a:t>私たちの考えた対策案は、その場しのぎ、もしくは早急に行うことができる案ではなく、根本的な解決にはなりえない。</a:t>
            </a:r>
            <a:endParaRPr lang="en-US" altLang="ja-JP" dirty="0"/>
          </a:p>
          <a:p>
            <a:pPr marL="0" indent="0">
              <a:buNone/>
            </a:pPr>
            <a:r>
              <a:rPr lang="ja-JP" altLang="en-US" dirty="0"/>
              <a:t>しかし、現状実現可能な案であるといえる。</a:t>
            </a:r>
            <a:endParaRPr lang="en-US" altLang="ja-JP" dirty="0"/>
          </a:p>
        </p:txBody>
      </p:sp>
    </p:spTree>
    <p:extLst>
      <p:ext uri="{BB962C8B-B14F-4D97-AF65-F5344CB8AC3E}">
        <p14:creationId xmlns:p14="http://schemas.microsoft.com/office/powerpoint/2010/main" val="325884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51C29-DC7C-404A-8436-A89B7B0C0974}"/>
              </a:ext>
            </a:extLst>
          </p:cNvPr>
          <p:cNvSpPr>
            <a:spLocks noGrp="1"/>
          </p:cNvSpPr>
          <p:nvPr>
            <p:ph type="title"/>
          </p:nvPr>
        </p:nvSpPr>
        <p:spPr/>
        <p:txBody>
          <a:bodyPr/>
          <a:lstStyle/>
          <a:p>
            <a:r>
              <a:rPr kumimoji="1" lang="ja-JP" altLang="en-US" dirty="0"/>
              <a:t>参照</a:t>
            </a:r>
          </a:p>
        </p:txBody>
      </p:sp>
      <p:sp>
        <p:nvSpPr>
          <p:cNvPr id="3" name="コンテンツ プレースホルダー 2">
            <a:extLst>
              <a:ext uri="{FF2B5EF4-FFF2-40B4-BE49-F238E27FC236}">
                <a16:creationId xmlns:a16="http://schemas.microsoft.com/office/drawing/2014/main" id="{45EBE854-047E-4A8E-96EB-F30EA23FCCE5}"/>
              </a:ext>
            </a:extLst>
          </p:cNvPr>
          <p:cNvSpPr>
            <a:spLocks noGrp="1"/>
          </p:cNvSpPr>
          <p:nvPr>
            <p:ph idx="1"/>
          </p:nvPr>
        </p:nvSpPr>
        <p:spPr/>
        <p:txBody>
          <a:bodyPr/>
          <a:lstStyle/>
          <a:p>
            <a:r>
              <a:rPr kumimoji="1" lang="ja-JP" altLang="en-US" dirty="0"/>
              <a:t>日本銀行</a:t>
            </a:r>
            <a:r>
              <a:rPr kumimoji="1" lang="en-US" altLang="ja-JP" dirty="0"/>
              <a:t>HP</a:t>
            </a:r>
            <a:r>
              <a:rPr kumimoji="1" lang="ja-JP" altLang="en-US" dirty="0"/>
              <a:t>：</a:t>
            </a:r>
            <a:r>
              <a:rPr lang="ja-JP" altLang="en-US" dirty="0"/>
              <a:t>「総括的検証」補足ペーパーシリーズ④：（</a:t>
            </a:r>
            <a:r>
              <a:rPr lang="en-US" altLang="ja-JP" dirty="0"/>
              <a:t>http://www.boj.or.jp/research/wps_rev/wps_2016/data/wp16j13.pdf</a:t>
            </a:r>
            <a:r>
              <a:rPr lang="ja-JP" altLang="en-US" dirty="0"/>
              <a:t>、</a:t>
            </a:r>
            <a:r>
              <a:rPr lang="en-US" altLang="ja-JP" dirty="0"/>
              <a:t>2018</a:t>
            </a:r>
            <a:r>
              <a:rPr lang="ja-JP" altLang="en-US" dirty="0"/>
              <a:t>年</a:t>
            </a:r>
            <a:r>
              <a:rPr lang="en-US" altLang="ja-JP" dirty="0"/>
              <a:t>5</a:t>
            </a:r>
            <a:r>
              <a:rPr lang="ja-JP" altLang="en-US" dirty="0"/>
              <a:t>月</a:t>
            </a:r>
            <a:r>
              <a:rPr lang="en-US" altLang="ja-JP" dirty="0"/>
              <a:t>20</a:t>
            </a:r>
            <a:r>
              <a:rPr lang="ja-JP" altLang="en-US" dirty="0"/>
              <a:t>日）</a:t>
            </a:r>
            <a:endParaRPr lang="en-US" altLang="ja-JP" dirty="0"/>
          </a:p>
          <a:p>
            <a:r>
              <a:rPr lang="ja-JP" altLang="en-US" dirty="0"/>
              <a:t>総務省統計局</a:t>
            </a:r>
            <a:r>
              <a:rPr lang="en-US" altLang="ja-JP" dirty="0"/>
              <a:t>HP</a:t>
            </a:r>
            <a:r>
              <a:rPr lang="ja-JP" altLang="en-US" dirty="0"/>
              <a:t>：</a:t>
            </a:r>
            <a:r>
              <a:rPr lang="en-US" altLang="ja-JP" b="1" dirty="0">
                <a:latin typeface="+mj-ea"/>
                <a:ea typeface="+mj-ea"/>
              </a:rPr>
              <a:t>2015</a:t>
            </a:r>
            <a:r>
              <a:rPr lang="ja-JP" altLang="en-US" b="1" dirty="0">
                <a:latin typeface="+mj-ea"/>
                <a:ea typeface="+mj-ea"/>
              </a:rPr>
              <a:t>年基準　消費者物価指数　全国　平成</a:t>
            </a:r>
            <a:r>
              <a:rPr lang="en-US" altLang="ja-JP" b="1" dirty="0">
                <a:latin typeface="+mj-ea"/>
                <a:ea typeface="+mj-ea"/>
              </a:rPr>
              <a:t>30</a:t>
            </a:r>
            <a:r>
              <a:rPr lang="ja-JP" altLang="en-US" b="1" dirty="0">
                <a:latin typeface="+mj-ea"/>
                <a:ea typeface="+mj-ea"/>
              </a:rPr>
              <a:t>年（</a:t>
            </a:r>
            <a:r>
              <a:rPr lang="en-US" altLang="ja-JP" b="1" dirty="0">
                <a:latin typeface="+mj-ea"/>
                <a:ea typeface="+mj-ea"/>
              </a:rPr>
              <a:t>2018</a:t>
            </a:r>
            <a:r>
              <a:rPr lang="ja-JP" altLang="en-US" b="1" dirty="0">
                <a:latin typeface="+mj-ea"/>
                <a:ea typeface="+mj-ea"/>
              </a:rPr>
              <a:t>年）</a:t>
            </a:r>
            <a:r>
              <a:rPr lang="en-US" altLang="ja-JP" b="1" dirty="0">
                <a:latin typeface="+mj-ea"/>
                <a:ea typeface="+mj-ea"/>
              </a:rPr>
              <a:t>4</a:t>
            </a:r>
            <a:r>
              <a:rPr lang="ja-JP" altLang="en-US" b="1" dirty="0">
                <a:latin typeface="+mj-ea"/>
                <a:ea typeface="+mj-ea"/>
              </a:rPr>
              <a:t>月分　（</a:t>
            </a:r>
            <a:r>
              <a:rPr lang="en-US" altLang="ja-JP" b="1" dirty="0">
                <a:latin typeface="+mj-ea"/>
                <a:ea typeface="+mj-ea"/>
              </a:rPr>
              <a:t>2018</a:t>
            </a:r>
            <a:r>
              <a:rPr lang="ja-JP" altLang="en-US" b="1" dirty="0">
                <a:latin typeface="+mj-ea"/>
                <a:ea typeface="+mj-ea"/>
              </a:rPr>
              <a:t>年</a:t>
            </a:r>
            <a:r>
              <a:rPr lang="en-US" altLang="ja-JP" b="1" dirty="0">
                <a:latin typeface="+mj-ea"/>
                <a:ea typeface="+mj-ea"/>
              </a:rPr>
              <a:t>5</a:t>
            </a:r>
            <a:r>
              <a:rPr lang="ja-JP" altLang="en-US" b="1" dirty="0">
                <a:latin typeface="+mj-ea"/>
                <a:ea typeface="+mj-ea"/>
              </a:rPr>
              <a:t>月</a:t>
            </a:r>
            <a:r>
              <a:rPr lang="en-US" altLang="ja-JP" b="1" dirty="0">
                <a:latin typeface="+mj-ea"/>
                <a:ea typeface="+mj-ea"/>
              </a:rPr>
              <a:t>18</a:t>
            </a:r>
            <a:r>
              <a:rPr lang="ja-JP" altLang="en-US" b="1" dirty="0">
                <a:latin typeface="+mj-ea"/>
                <a:ea typeface="+mj-ea"/>
              </a:rPr>
              <a:t>日公表）</a:t>
            </a:r>
            <a:endParaRPr lang="en-US" altLang="ja-JP" b="1" dirty="0">
              <a:latin typeface="+mj-ea"/>
              <a:ea typeface="+mj-ea"/>
            </a:endParaRPr>
          </a:p>
          <a:p>
            <a:pPr marL="0" indent="0">
              <a:buNone/>
            </a:pPr>
            <a:r>
              <a:rPr lang="ja-JP" altLang="en-US" b="1" dirty="0">
                <a:latin typeface="+mj-ea"/>
                <a:ea typeface="+mj-ea"/>
              </a:rPr>
              <a:t>（</a:t>
            </a:r>
            <a:r>
              <a:rPr lang="en-US" altLang="ja-JP" b="1" dirty="0">
                <a:latin typeface="+mj-ea"/>
                <a:ea typeface="+mj-ea"/>
              </a:rPr>
              <a:t>http://www.stat.go.jp/data/cpi/sokuhou/tsuki/index-z.html</a:t>
            </a:r>
            <a:r>
              <a:rPr lang="ja-JP" altLang="en-US" b="1" dirty="0">
                <a:latin typeface="+mj-ea"/>
                <a:ea typeface="+mj-ea"/>
              </a:rPr>
              <a:t>、</a:t>
            </a:r>
            <a:r>
              <a:rPr lang="en-US" altLang="ja-JP" b="1" dirty="0">
                <a:latin typeface="+mj-ea"/>
                <a:ea typeface="+mj-ea"/>
              </a:rPr>
              <a:t>2018</a:t>
            </a:r>
            <a:r>
              <a:rPr lang="ja-JP" altLang="en-US" b="1" dirty="0">
                <a:latin typeface="+mj-ea"/>
                <a:ea typeface="+mj-ea"/>
              </a:rPr>
              <a:t>年</a:t>
            </a:r>
            <a:r>
              <a:rPr lang="en-US" altLang="ja-JP" b="1" dirty="0">
                <a:latin typeface="+mj-ea"/>
                <a:ea typeface="+mj-ea"/>
              </a:rPr>
              <a:t>5</a:t>
            </a:r>
            <a:r>
              <a:rPr lang="ja-JP" altLang="en-US" b="1" dirty="0">
                <a:latin typeface="+mj-ea"/>
                <a:ea typeface="+mj-ea"/>
              </a:rPr>
              <a:t>月</a:t>
            </a:r>
            <a:r>
              <a:rPr lang="en-US" altLang="ja-JP" b="1" dirty="0">
                <a:latin typeface="+mj-ea"/>
                <a:ea typeface="+mj-ea"/>
              </a:rPr>
              <a:t>20</a:t>
            </a:r>
            <a:r>
              <a:rPr lang="ja-JP" altLang="en-US" b="1" dirty="0">
                <a:latin typeface="+mj-ea"/>
                <a:ea typeface="+mj-ea"/>
              </a:rPr>
              <a:t>日）</a:t>
            </a:r>
            <a:endParaRPr lang="en-US" altLang="ja-JP" b="1" dirty="0">
              <a:latin typeface="+mj-ea"/>
              <a:ea typeface="+mj-ea"/>
            </a:endParaRPr>
          </a:p>
          <a:p>
            <a:pPr marL="0" indent="0">
              <a:buNone/>
            </a:pPr>
            <a:r>
              <a:rPr lang="ja-JP" altLang="en-US" dirty="0">
                <a:latin typeface="+mj-ea"/>
                <a:ea typeface="+mj-ea"/>
              </a:rPr>
              <a:t>　</a:t>
            </a:r>
            <a:r>
              <a:rPr lang="ja-JP" altLang="en-US" dirty="0">
                <a:ea typeface="+mj-ea"/>
              </a:rPr>
              <a:t>厚生労働省：（</a:t>
            </a:r>
            <a:r>
              <a:rPr lang="en-US" altLang="ja-JP" dirty="0">
                <a:ea typeface="+mj-ea"/>
              </a:rPr>
              <a:t>http://www.mhlw.go.jp/seisakunitsuite/bunya/hokabunya/shakaihoshou/dl/07.pdf</a:t>
            </a:r>
            <a:r>
              <a:rPr lang="ja-JP" altLang="en-US" dirty="0">
                <a:ea typeface="+mj-ea"/>
              </a:rPr>
              <a:t>、</a:t>
            </a:r>
            <a:r>
              <a:rPr lang="en-US" altLang="ja-JP" dirty="0">
                <a:ea typeface="+mj-ea"/>
              </a:rPr>
              <a:t>2018</a:t>
            </a:r>
            <a:r>
              <a:rPr lang="ja-JP" altLang="en-US" dirty="0">
                <a:ea typeface="+mj-ea"/>
              </a:rPr>
              <a:t>年</a:t>
            </a:r>
            <a:r>
              <a:rPr lang="en-US" altLang="ja-JP" dirty="0">
                <a:ea typeface="+mj-ea"/>
              </a:rPr>
              <a:t>5</a:t>
            </a:r>
            <a:r>
              <a:rPr lang="ja-JP" altLang="en-US" dirty="0">
                <a:ea typeface="+mj-ea"/>
              </a:rPr>
              <a:t>月</a:t>
            </a:r>
            <a:r>
              <a:rPr lang="en-US" altLang="ja-JP" dirty="0">
                <a:ea typeface="+mj-ea"/>
              </a:rPr>
              <a:t>20</a:t>
            </a:r>
            <a:r>
              <a:rPr lang="ja-JP" altLang="en-US" dirty="0">
                <a:ea typeface="+mj-ea"/>
              </a:rPr>
              <a:t>日）</a:t>
            </a:r>
            <a:endParaRPr lang="en-US" altLang="ja-JP" dirty="0">
              <a:ea typeface="+mj-ea"/>
            </a:endParaRPr>
          </a:p>
          <a:p>
            <a:endParaRPr kumimoji="1" lang="ja-JP" altLang="en-US" dirty="0"/>
          </a:p>
        </p:txBody>
      </p:sp>
    </p:spTree>
    <p:extLst>
      <p:ext uri="{BB962C8B-B14F-4D97-AF65-F5344CB8AC3E}">
        <p14:creationId xmlns:p14="http://schemas.microsoft.com/office/powerpoint/2010/main" val="70570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B4F01C-9048-4502-8D25-FEE15C48AE5F}"/>
              </a:ext>
            </a:extLst>
          </p:cNvPr>
          <p:cNvSpPr>
            <a:spLocks noGrp="1"/>
          </p:cNvSpPr>
          <p:nvPr>
            <p:ph type="title"/>
          </p:nvPr>
        </p:nvSpPr>
        <p:spPr/>
        <p:txBody>
          <a:bodyPr/>
          <a:lstStyle/>
          <a:p>
            <a:r>
              <a:rPr kumimoji="1" lang="ja-JP" altLang="en-US" dirty="0"/>
              <a:t>参照</a:t>
            </a:r>
          </a:p>
        </p:txBody>
      </p:sp>
      <p:sp>
        <p:nvSpPr>
          <p:cNvPr id="3" name="コンテンツ プレースホルダー 2">
            <a:extLst>
              <a:ext uri="{FF2B5EF4-FFF2-40B4-BE49-F238E27FC236}">
                <a16:creationId xmlns:a16="http://schemas.microsoft.com/office/drawing/2014/main" id="{DAB9009B-4B9E-4EAA-A520-36A4600B42BF}"/>
              </a:ext>
            </a:extLst>
          </p:cNvPr>
          <p:cNvSpPr>
            <a:spLocks noGrp="1"/>
          </p:cNvSpPr>
          <p:nvPr>
            <p:ph idx="1"/>
          </p:nvPr>
        </p:nvSpPr>
        <p:spPr/>
        <p:txBody>
          <a:bodyPr/>
          <a:lstStyle/>
          <a:p>
            <a:r>
              <a:rPr kumimoji="1" lang="ja-JP" altLang="en-US" dirty="0"/>
              <a:t>小林照義</a:t>
            </a:r>
            <a:r>
              <a:rPr kumimoji="1" lang="en-US" altLang="ja-JP" dirty="0"/>
              <a:t>『</a:t>
            </a:r>
            <a:r>
              <a:rPr kumimoji="1" lang="ja-JP" altLang="en-US" dirty="0"/>
              <a:t>金融政策</a:t>
            </a:r>
            <a:r>
              <a:rPr lang="en-US" altLang="ja-JP" dirty="0"/>
              <a:t>』</a:t>
            </a:r>
            <a:r>
              <a:rPr lang="ja-JP" altLang="en-US" dirty="0"/>
              <a:t>、</a:t>
            </a:r>
            <a:r>
              <a:rPr lang="en-US" altLang="ja-JP" dirty="0"/>
              <a:t>(</a:t>
            </a:r>
            <a:r>
              <a:rPr lang="ja-JP" altLang="en-US" dirty="0"/>
              <a:t>株</a:t>
            </a:r>
            <a:r>
              <a:rPr lang="en-US" altLang="ja-JP" dirty="0"/>
              <a:t>)</a:t>
            </a:r>
            <a:r>
              <a:rPr lang="ja-JP" altLang="en-US" dirty="0"/>
              <a:t>中央経済社、</a:t>
            </a:r>
            <a:r>
              <a:rPr lang="en-US" altLang="ja-JP" dirty="0"/>
              <a:t>2016</a:t>
            </a:r>
            <a:r>
              <a:rPr lang="ja-JP" altLang="en-US" dirty="0"/>
              <a:t>年</a:t>
            </a:r>
            <a:r>
              <a:rPr lang="en-US" altLang="ja-JP" dirty="0"/>
              <a:t>8</a:t>
            </a:r>
            <a:r>
              <a:rPr lang="ja-JP" altLang="en-US" dirty="0"/>
              <a:t>月</a:t>
            </a:r>
            <a:r>
              <a:rPr lang="en-US" altLang="ja-JP" dirty="0"/>
              <a:t>25</a:t>
            </a:r>
            <a:r>
              <a:rPr lang="ja-JP" altLang="en-US" dirty="0"/>
              <a:t>日、</a:t>
            </a:r>
            <a:r>
              <a:rPr kumimoji="1" lang="en-US" altLang="ja-JP" dirty="0"/>
              <a:t>144</a:t>
            </a:r>
          </a:p>
          <a:p>
            <a:endParaRPr kumimoji="1" lang="ja-JP" altLang="en-US" dirty="0"/>
          </a:p>
        </p:txBody>
      </p:sp>
    </p:spTree>
    <p:extLst>
      <p:ext uri="{BB962C8B-B14F-4D97-AF65-F5344CB8AC3E}">
        <p14:creationId xmlns:p14="http://schemas.microsoft.com/office/powerpoint/2010/main" val="114067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AC4A8-91E0-4CE5-BBDB-840A20041F54}"/>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C22EE9BC-A9C9-4F7E-9A09-48043EDF2CC3}"/>
              </a:ext>
            </a:extLst>
          </p:cNvPr>
          <p:cNvSpPr>
            <a:spLocks noGrp="1"/>
          </p:cNvSpPr>
          <p:nvPr>
            <p:ph idx="1"/>
          </p:nvPr>
        </p:nvSpPr>
        <p:spPr>
          <a:xfrm>
            <a:off x="838200" y="1537855"/>
            <a:ext cx="10515600" cy="4639108"/>
          </a:xfrm>
        </p:spPr>
        <p:txBody>
          <a:bodyPr/>
          <a:lstStyle/>
          <a:p>
            <a:r>
              <a:rPr kumimoji="1" lang="ja-JP" altLang="en-US" dirty="0"/>
              <a:t>インフレ率２％を達成できなかった要因</a:t>
            </a:r>
            <a:endParaRPr kumimoji="1" lang="en-US" altLang="ja-JP" dirty="0"/>
          </a:p>
          <a:p>
            <a:r>
              <a:rPr kumimoji="1" lang="ja-JP" altLang="en-US" dirty="0"/>
              <a:t>対策案①－定年の引き上げ</a:t>
            </a:r>
            <a:endParaRPr kumimoji="1" lang="en-US" altLang="ja-JP" dirty="0"/>
          </a:p>
          <a:p>
            <a:r>
              <a:rPr lang="ja-JP" altLang="en-US" dirty="0"/>
              <a:t>対策案②－外国人労働者の雇用</a:t>
            </a:r>
            <a:endParaRPr lang="en-US" altLang="ja-JP" dirty="0"/>
          </a:p>
          <a:p>
            <a:r>
              <a:rPr kumimoji="1" lang="ja-JP" altLang="en-US" dirty="0"/>
              <a:t>対策案③－女性労働者の待遇改善</a:t>
            </a:r>
            <a:endParaRPr kumimoji="1" lang="en-US" altLang="ja-JP" dirty="0"/>
          </a:p>
          <a:p>
            <a:r>
              <a:rPr lang="ja-JP" altLang="en-US" dirty="0"/>
              <a:t>対策案④－オートメーション化</a:t>
            </a:r>
            <a:endParaRPr lang="en-US" altLang="ja-JP" dirty="0"/>
          </a:p>
          <a:p>
            <a:r>
              <a:rPr lang="ja-JP" altLang="en-US" dirty="0"/>
              <a:t>まとめ</a:t>
            </a:r>
            <a:endParaRPr lang="en-US" altLang="ja-JP" dirty="0"/>
          </a:p>
          <a:p>
            <a:r>
              <a:rPr lang="ja-JP" altLang="en-US" dirty="0"/>
              <a:t>参考文献</a:t>
            </a:r>
            <a:endParaRPr lang="en-US" altLang="ja-JP" dirty="0"/>
          </a:p>
          <a:p>
            <a:pPr marL="0" indent="0">
              <a:buNone/>
            </a:pPr>
            <a:endParaRPr kumimoji="1" lang="ja-JP" altLang="en-US" dirty="0"/>
          </a:p>
        </p:txBody>
      </p:sp>
    </p:spTree>
    <p:extLst>
      <p:ext uri="{BB962C8B-B14F-4D97-AF65-F5344CB8AC3E}">
        <p14:creationId xmlns:p14="http://schemas.microsoft.com/office/powerpoint/2010/main" val="62177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D0CFDE-7364-452A-BE24-5A79AFA74073}"/>
              </a:ext>
            </a:extLst>
          </p:cNvPr>
          <p:cNvSpPr>
            <a:spLocks noGrp="1"/>
          </p:cNvSpPr>
          <p:nvPr>
            <p:ph type="title"/>
          </p:nvPr>
        </p:nvSpPr>
        <p:spPr>
          <a:xfrm>
            <a:off x="838200" y="325369"/>
            <a:ext cx="10515600" cy="1325563"/>
          </a:xfrm>
        </p:spPr>
        <p:txBody>
          <a:bodyPr/>
          <a:lstStyle/>
          <a:p>
            <a:r>
              <a:rPr kumimoji="1" lang="ja-JP" altLang="en-US" dirty="0">
                <a:highlight>
                  <a:srgbClr val="FFFF00"/>
                </a:highlight>
              </a:rPr>
              <a:t>何故インフレ２％を達成できなかったか</a:t>
            </a:r>
          </a:p>
        </p:txBody>
      </p:sp>
      <p:sp>
        <p:nvSpPr>
          <p:cNvPr id="3" name="コンテンツ プレースホルダー 2">
            <a:extLst>
              <a:ext uri="{FF2B5EF4-FFF2-40B4-BE49-F238E27FC236}">
                <a16:creationId xmlns:a16="http://schemas.microsoft.com/office/drawing/2014/main" id="{A59F6B06-1107-4738-8672-DA6BF4783089}"/>
              </a:ext>
            </a:extLst>
          </p:cNvPr>
          <p:cNvSpPr>
            <a:spLocks noGrp="1"/>
          </p:cNvSpPr>
          <p:nvPr>
            <p:ph idx="1"/>
          </p:nvPr>
        </p:nvSpPr>
        <p:spPr/>
        <p:txBody>
          <a:bodyPr/>
          <a:lstStyle/>
          <a:p>
            <a:r>
              <a:rPr kumimoji="1" lang="ja-JP" altLang="en-US" sz="4000" dirty="0"/>
              <a:t>円安になったにも関わらず輸出総数が増えなかった</a:t>
            </a:r>
            <a:endParaRPr kumimoji="1" lang="en-US" altLang="ja-JP" sz="4000" dirty="0"/>
          </a:p>
          <a:p>
            <a:r>
              <a:rPr lang="ja-JP" altLang="en-US" sz="4000" dirty="0"/>
              <a:t>少子高齢化により働く人が減少した</a:t>
            </a:r>
            <a:endParaRPr lang="en-US" altLang="ja-JP" sz="4000" dirty="0"/>
          </a:p>
          <a:p>
            <a:r>
              <a:rPr kumimoji="1" lang="ja-JP" altLang="en-US" sz="4000" dirty="0"/>
              <a:t>消費税増税により購買力が低下した</a:t>
            </a:r>
            <a:endParaRPr kumimoji="1" lang="en-US" altLang="ja-JP" sz="4000" dirty="0"/>
          </a:p>
          <a:p>
            <a:r>
              <a:rPr lang="ja-JP" altLang="en-US" sz="4000" dirty="0"/>
              <a:t>マイナス金利政策により購買力が低下した</a:t>
            </a:r>
            <a:endParaRPr kumimoji="1" lang="en-US" altLang="ja-JP" sz="4000" dirty="0"/>
          </a:p>
          <a:p>
            <a:endParaRPr kumimoji="1" lang="ja-JP" altLang="en-US" dirty="0"/>
          </a:p>
        </p:txBody>
      </p:sp>
    </p:spTree>
    <p:extLst>
      <p:ext uri="{BB962C8B-B14F-4D97-AF65-F5344CB8AC3E}">
        <p14:creationId xmlns:p14="http://schemas.microsoft.com/office/powerpoint/2010/main" val="70664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067EF3-D296-4490-8B5C-478CC335630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6AE4E1A-79BA-489B-88AC-4FF202DD1827}"/>
              </a:ext>
            </a:extLst>
          </p:cNvPr>
          <p:cNvSpPr>
            <a:spLocks noGrp="1"/>
          </p:cNvSpPr>
          <p:nvPr>
            <p:ph idx="1"/>
          </p:nvPr>
        </p:nvSpPr>
        <p:spPr/>
        <p:txBody>
          <a:bodyPr/>
          <a:lstStyle/>
          <a:p>
            <a:endParaRPr kumimoji="1" lang="ja-JP" altLang="en-US"/>
          </a:p>
        </p:txBody>
      </p:sp>
      <p:graphicFrame>
        <p:nvGraphicFramePr>
          <p:cNvPr id="4" name="オブジェクト 3">
            <a:extLst>
              <a:ext uri="{FF2B5EF4-FFF2-40B4-BE49-F238E27FC236}">
                <a16:creationId xmlns:a16="http://schemas.microsoft.com/office/drawing/2014/main" id="{96D9F12E-AB21-41F6-90D9-527E70191563}"/>
              </a:ext>
            </a:extLst>
          </p:cNvPr>
          <p:cNvGraphicFramePr>
            <a:graphicFrameLocks noChangeAspect="1"/>
          </p:cNvGraphicFramePr>
          <p:nvPr>
            <p:extLst>
              <p:ext uri="{D42A27DB-BD31-4B8C-83A1-F6EECF244321}">
                <p14:modId xmlns:p14="http://schemas.microsoft.com/office/powerpoint/2010/main" val="2972337464"/>
              </p:ext>
            </p:extLst>
          </p:nvPr>
        </p:nvGraphicFramePr>
        <p:xfrm>
          <a:off x="1025236" y="148280"/>
          <a:ext cx="10155382" cy="6637394"/>
        </p:xfrm>
        <a:graphic>
          <a:graphicData uri="http://schemas.openxmlformats.org/presentationml/2006/ole">
            <mc:AlternateContent xmlns:mc="http://schemas.openxmlformats.org/markup-compatibility/2006">
              <mc:Choice xmlns:v="urn:schemas-microsoft-com:vml" Requires="v">
                <p:oleObj spid="_x0000_s1045" name="Acrobat Document" r:id="rId3" imgW="7429233" imgH="5143251" progId="AcroExch.Document.DC">
                  <p:embed/>
                </p:oleObj>
              </mc:Choice>
              <mc:Fallback>
                <p:oleObj name="Acrobat Document" r:id="rId3" imgW="7429233" imgH="5143251" progId="AcroExch.Document.DC">
                  <p:embed/>
                  <p:pic>
                    <p:nvPicPr>
                      <p:cNvPr id="0" name=""/>
                      <p:cNvPicPr/>
                      <p:nvPr/>
                    </p:nvPicPr>
                    <p:blipFill>
                      <a:blip r:embed="rId4"/>
                      <a:stretch>
                        <a:fillRect/>
                      </a:stretch>
                    </p:blipFill>
                    <p:spPr>
                      <a:xfrm>
                        <a:off x="1025236" y="148280"/>
                        <a:ext cx="10155382" cy="6637394"/>
                      </a:xfrm>
                      <a:prstGeom prst="rect">
                        <a:avLst/>
                      </a:prstGeom>
                    </p:spPr>
                  </p:pic>
                </p:oleObj>
              </mc:Fallback>
            </mc:AlternateContent>
          </a:graphicData>
        </a:graphic>
      </p:graphicFrame>
    </p:spTree>
    <p:extLst>
      <p:ext uri="{BB962C8B-B14F-4D97-AF65-F5344CB8AC3E}">
        <p14:creationId xmlns:p14="http://schemas.microsoft.com/office/powerpoint/2010/main" val="146170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a:extLst>
              <a:ext uri="{FF2B5EF4-FFF2-40B4-BE49-F238E27FC236}">
                <a16:creationId xmlns:a16="http://schemas.microsoft.com/office/drawing/2014/main" id="{DCA82186-EFE3-4E99-BF59-B565F085BADE}"/>
              </a:ext>
            </a:extLst>
          </p:cNvPr>
          <p:cNvGraphicFramePr>
            <a:graphicFrameLocks noChangeAspect="1"/>
          </p:cNvGraphicFramePr>
          <p:nvPr>
            <p:extLst>
              <p:ext uri="{D42A27DB-BD31-4B8C-83A1-F6EECF244321}">
                <p14:modId xmlns:p14="http://schemas.microsoft.com/office/powerpoint/2010/main" val="3006000142"/>
              </p:ext>
            </p:extLst>
          </p:nvPr>
        </p:nvGraphicFramePr>
        <p:xfrm>
          <a:off x="1023518" y="1122218"/>
          <a:ext cx="9680587" cy="3976255"/>
        </p:xfrm>
        <a:graphic>
          <a:graphicData uri="http://schemas.openxmlformats.org/presentationml/2006/ole">
            <mc:AlternateContent xmlns:mc="http://schemas.openxmlformats.org/markup-compatibility/2006">
              <mc:Choice xmlns:v="urn:schemas-microsoft-com:vml" Requires="v">
                <p:oleObj spid="_x0000_s2068" name="Worksheet" r:id="rId3" imgW="5495768" imgH="2257515" progId="Excel.Sheet.12">
                  <p:embed/>
                </p:oleObj>
              </mc:Choice>
              <mc:Fallback>
                <p:oleObj name="Worksheet" r:id="rId3" imgW="5495768" imgH="2257515" progId="Excel.Sheet.12">
                  <p:embed/>
                  <p:pic>
                    <p:nvPicPr>
                      <p:cNvPr id="0" name=""/>
                      <p:cNvPicPr/>
                      <p:nvPr/>
                    </p:nvPicPr>
                    <p:blipFill>
                      <a:blip r:embed="rId4"/>
                      <a:stretch>
                        <a:fillRect/>
                      </a:stretch>
                    </p:blipFill>
                    <p:spPr>
                      <a:xfrm>
                        <a:off x="1023518" y="1122218"/>
                        <a:ext cx="9680587" cy="3976255"/>
                      </a:xfrm>
                      <a:prstGeom prst="rect">
                        <a:avLst/>
                      </a:prstGeom>
                    </p:spPr>
                  </p:pic>
                </p:oleObj>
              </mc:Fallback>
            </mc:AlternateContent>
          </a:graphicData>
        </a:graphic>
      </p:graphicFrame>
    </p:spTree>
    <p:extLst>
      <p:ext uri="{BB962C8B-B14F-4D97-AF65-F5344CB8AC3E}">
        <p14:creationId xmlns:p14="http://schemas.microsoft.com/office/powerpoint/2010/main" val="336846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437D5-5772-49C6-A86D-8CA9ADEA1431}"/>
              </a:ext>
            </a:extLst>
          </p:cNvPr>
          <p:cNvSpPr>
            <a:spLocks noGrp="1"/>
          </p:cNvSpPr>
          <p:nvPr>
            <p:ph type="title"/>
          </p:nvPr>
        </p:nvSpPr>
        <p:spPr>
          <a:xfrm>
            <a:off x="838200" y="325368"/>
            <a:ext cx="10515600" cy="1325563"/>
          </a:xfrm>
        </p:spPr>
        <p:txBody>
          <a:bodyPr/>
          <a:lstStyle/>
          <a:p>
            <a:r>
              <a:rPr kumimoji="1" lang="ja-JP" altLang="en-US" dirty="0">
                <a:highlight>
                  <a:srgbClr val="FFFF00"/>
                </a:highlight>
              </a:rPr>
              <a:t>対策①</a:t>
            </a:r>
          </a:p>
        </p:txBody>
      </p:sp>
      <p:sp>
        <p:nvSpPr>
          <p:cNvPr id="3" name="コンテンツ プレースホルダー 2">
            <a:extLst>
              <a:ext uri="{FF2B5EF4-FFF2-40B4-BE49-F238E27FC236}">
                <a16:creationId xmlns:a16="http://schemas.microsoft.com/office/drawing/2014/main" id="{5260DE9E-835B-47D1-88B8-3E2CAF0C2F04}"/>
              </a:ext>
            </a:extLst>
          </p:cNvPr>
          <p:cNvSpPr>
            <a:spLocks noGrp="1"/>
          </p:cNvSpPr>
          <p:nvPr>
            <p:ph idx="1"/>
          </p:nvPr>
        </p:nvSpPr>
        <p:spPr>
          <a:xfrm>
            <a:off x="838200" y="1690688"/>
            <a:ext cx="10515600" cy="4486275"/>
          </a:xfrm>
        </p:spPr>
        <p:txBody>
          <a:bodyPr/>
          <a:lstStyle/>
          <a:p>
            <a:pPr marL="0" indent="0">
              <a:buNone/>
            </a:pPr>
            <a:r>
              <a:rPr kumimoji="1" lang="en-US" altLang="ja-JP" sz="3600" dirty="0"/>
              <a:t>[</a:t>
            </a:r>
            <a:r>
              <a:rPr kumimoji="1" lang="ja-JP" altLang="en-US" sz="3600" dirty="0"/>
              <a:t>定年の引き上げ</a:t>
            </a:r>
            <a:r>
              <a:rPr kumimoji="1" lang="en-US" altLang="ja-JP" sz="3600" dirty="0"/>
              <a:t>]</a:t>
            </a:r>
          </a:p>
          <a:p>
            <a:pPr marL="0" indent="0">
              <a:buNone/>
            </a:pPr>
            <a:r>
              <a:rPr kumimoji="1" lang="ja-JP" altLang="en-US" dirty="0"/>
              <a:t>　・定年</a:t>
            </a:r>
            <a:r>
              <a:rPr kumimoji="1" lang="en-US" altLang="ja-JP" dirty="0"/>
              <a:t>65</a:t>
            </a:r>
            <a:r>
              <a:rPr kumimoji="1" lang="ja-JP" altLang="en-US" dirty="0"/>
              <a:t>歳→</a:t>
            </a:r>
            <a:r>
              <a:rPr kumimoji="1" lang="en-US" altLang="ja-JP" dirty="0"/>
              <a:t>75</a:t>
            </a:r>
            <a:r>
              <a:rPr kumimoji="1" lang="ja-JP" altLang="en-US" dirty="0"/>
              <a:t>歳</a:t>
            </a:r>
            <a:endParaRPr kumimoji="1" lang="en-US" altLang="ja-JP" dirty="0"/>
          </a:p>
          <a:p>
            <a:pPr marL="0" indent="0">
              <a:buNone/>
            </a:pPr>
            <a:endParaRPr lang="en-US" altLang="ja-JP" dirty="0"/>
          </a:p>
          <a:p>
            <a:pPr marL="0" indent="0">
              <a:buNone/>
            </a:pPr>
            <a:r>
              <a:rPr lang="ja-JP" altLang="en-US" sz="3600" dirty="0"/>
              <a:t>効果</a:t>
            </a:r>
            <a:endParaRPr lang="en-US" altLang="ja-JP" sz="3600" dirty="0"/>
          </a:p>
          <a:p>
            <a:pPr marL="0" indent="0">
              <a:buNone/>
            </a:pPr>
            <a:r>
              <a:rPr kumimoji="1" lang="ja-JP" altLang="en-US" dirty="0"/>
              <a:t>　</a:t>
            </a:r>
            <a:r>
              <a:rPr lang="ja-JP" altLang="en-US" dirty="0"/>
              <a:t>・</a:t>
            </a:r>
            <a:r>
              <a:rPr kumimoji="1" lang="ja-JP" altLang="en-US" dirty="0"/>
              <a:t>労働力の確保</a:t>
            </a:r>
            <a:endParaRPr kumimoji="1" lang="en-US" altLang="ja-JP" dirty="0"/>
          </a:p>
          <a:p>
            <a:pPr marL="0" indent="0">
              <a:buNone/>
            </a:pPr>
            <a:r>
              <a:rPr lang="ja-JP" altLang="en-US" dirty="0"/>
              <a:t>　・仕事の質が上がる</a:t>
            </a:r>
            <a:endParaRPr lang="en-US" altLang="ja-JP" dirty="0"/>
          </a:p>
          <a:p>
            <a:pPr marL="0" indent="0">
              <a:buNone/>
            </a:pPr>
            <a:r>
              <a:rPr kumimoji="1" lang="ja-JP" altLang="en-US" dirty="0"/>
              <a:t>　・若者の育成</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219440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710EF-F707-4218-B170-FC47DE394B20}"/>
              </a:ext>
            </a:extLst>
          </p:cNvPr>
          <p:cNvSpPr>
            <a:spLocks noGrp="1"/>
          </p:cNvSpPr>
          <p:nvPr>
            <p:ph type="title"/>
          </p:nvPr>
        </p:nvSpPr>
        <p:spPr/>
        <p:txBody>
          <a:bodyPr/>
          <a:lstStyle/>
          <a:p>
            <a:r>
              <a:rPr kumimoji="1" lang="ja-JP" altLang="en-US" dirty="0">
                <a:highlight>
                  <a:srgbClr val="FFFF00"/>
                </a:highlight>
              </a:rPr>
              <a:t>対策②</a:t>
            </a:r>
            <a:r>
              <a:rPr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86F74F09-C740-4A6D-BCE2-820209A47656}"/>
              </a:ext>
            </a:extLst>
          </p:cNvPr>
          <p:cNvSpPr>
            <a:spLocks noGrp="1"/>
          </p:cNvSpPr>
          <p:nvPr>
            <p:ph idx="1"/>
          </p:nvPr>
        </p:nvSpPr>
        <p:spPr>
          <a:xfrm>
            <a:off x="838200" y="1894898"/>
            <a:ext cx="10515600" cy="4351338"/>
          </a:xfrm>
        </p:spPr>
        <p:txBody>
          <a:bodyPr>
            <a:normAutofit fontScale="92500" lnSpcReduction="10000"/>
          </a:bodyPr>
          <a:lstStyle/>
          <a:p>
            <a:pPr marL="0" indent="0">
              <a:buNone/>
            </a:pPr>
            <a:r>
              <a:rPr kumimoji="1" lang="en-US" altLang="ja-JP" sz="3600" dirty="0"/>
              <a:t>[</a:t>
            </a:r>
            <a:r>
              <a:rPr kumimoji="1" lang="ja-JP" altLang="en-US" sz="3600" dirty="0"/>
              <a:t>外国人労働者の雇用</a:t>
            </a:r>
            <a:r>
              <a:rPr kumimoji="1" lang="en-US" altLang="ja-JP" sz="3600" dirty="0"/>
              <a:t>]</a:t>
            </a:r>
          </a:p>
          <a:p>
            <a:pPr marL="0" indent="0">
              <a:buNone/>
            </a:pPr>
            <a:r>
              <a:rPr lang="ja-JP" altLang="en-US" dirty="0"/>
              <a:t>　・外国人の技能実習生を増やす</a:t>
            </a:r>
            <a:endParaRPr lang="en-US" altLang="ja-JP" dirty="0"/>
          </a:p>
          <a:p>
            <a:pPr marL="0" indent="0">
              <a:buNone/>
            </a:pPr>
            <a:endParaRPr kumimoji="1" lang="en-US" altLang="ja-JP" dirty="0"/>
          </a:p>
          <a:p>
            <a:pPr marL="0" indent="0">
              <a:buNone/>
            </a:pPr>
            <a:r>
              <a:rPr lang="ja-JP" altLang="en-US" sz="3600" dirty="0"/>
              <a:t>効果</a:t>
            </a:r>
            <a:endParaRPr lang="en-US" altLang="ja-JP" sz="3600" dirty="0"/>
          </a:p>
          <a:p>
            <a:pPr marL="0" indent="0">
              <a:buNone/>
            </a:pPr>
            <a:r>
              <a:rPr kumimoji="1" lang="ja-JP" altLang="en-US" dirty="0"/>
              <a:t>　・労働力の確保</a:t>
            </a:r>
            <a:endParaRPr kumimoji="1" lang="en-US" altLang="ja-JP" dirty="0"/>
          </a:p>
          <a:p>
            <a:pPr marL="0" indent="0">
              <a:buNone/>
            </a:pPr>
            <a:r>
              <a:rPr kumimoji="1" lang="ja-JP" altLang="en-US" dirty="0"/>
              <a:t>　・安い賃金で雇える</a:t>
            </a:r>
            <a:endParaRPr kumimoji="1" lang="en-US" altLang="ja-JP" dirty="0"/>
          </a:p>
          <a:p>
            <a:pPr marL="0" indent="0">
              <a:buNone/>
            </a:pPr>
            <a:r>
              <a:rPr lang="ja-JP" altLang="en-US" dirty="0"/>
              <a:t>　・外国とのつながりができる</a:t>
            </a:r>
            <a:endParaRPr lang="en-US" altLang="ja-JP" dirty="0"/>
          </a:p>
          <a:p>
            <a:pPr marL="0" indent="0">
              <a:buNone/>
            </a:pPr>
            <a:r>
              <a:rPr kumimoji="1" lang="ja-JP" altLang="en-US" dirty="0"/>
              <a:t>　・人が増えるため消費も増加する</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130971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7BBEC-20B4-47C2-8961-092F9F215D7B}"/>
              </a:ext>
            </a:extLst>
          </p:cNvPr>
          <p:cNvSpPr>
            <a:spLocks noGrp="1"/>
          </p:cNvSpPr>
          <p:nvPr>
            <p:ph type="title"/>
          </p:nvPr>
        </p:nvSpPr>
        <p:spPr/>
        <p:txBody>
          <a:bodyPr/>
          <a:lstStyle/>
          <a:p>
            <a:r>
              <a:rPr kumimoji="1" lang="ja-JP" altLang="en-US" dirty="0">
                <a:highlight>
                  <a:srgbClr val="FFFF00"/>
                </a:highlight>
              </a:rPr>
              <a:t>対策③</a:t>
            </a:r>
          </a:p>
        </p:txBody>
      </p:sp>
      <p:sp>
        <p:nvSpPr>
          <p:cNvPr id="3" name="コンテンツ プレースホルダー 2">
            <a:extLst>
              <a:ext uri="{FF2B5EF4-FFF2-40B4-BE49-F238E27FC236}">
                <a16:creationId xmlns:a16="http://schemas.microsoft.com/office/drawing/2014/main" id="{967A4E1A-F486-4A19-98C4-E4BA5764FA09}"/>
              </a:ext>
            </a:extLst>
          </p:cNvPr>
          <p:cNvSpPr>
            <a:spLocks noGrp="1"/>
          </p:cNvSpPr>
          <p:nvPr>
            <p:ph idx="1"/>
          </p:nvPr>
        </p:nvSpPr>
        <p:spPr/>
        <p:txBody>
          <a:bodyPr/>
          <a:lstStyle/>
          <a:p>
            <a:pPr marL="0" indent="0">
              <a:buNone/>
            </a:pPr>
            <a:r>
              <a:rPr kumimoji="1" lang="en-US" altLang="ja-JP" sz="3600" dirty="0"/>
              <a:t>[</a:t>
            </a:r>
            <a:r>
              <a:rPr kumimoji="1" lang="ja-JP" altLang="en-US" sz="3600" dirty="0"/>
              <a:t>女性労働者の待遇改善</a:t>
            </a:r>
            <a:r>
              <a:rPr kumimoji="1" lang="en-US" altLang="ja-JP" sz="3600" dirty="0"/>
              <a:t>]</a:t>
            </a:r>
          </a:p>
          <a:p>
            <a:pPr marL="0" indent="0">
              <a:buNone/>
            </a:pPr>
            <a:r>
              <a:rPr lang="ja-JP" altLang="en-US" dirty="0"/>
              <a:t>　・子育てがしやすい職場づくり　</a:t>
            </a:r>
            <a:endParaRPr lang="en-US" altLang="ja-JP" dirty="0"/>
          </a:p>
          <a:p>
            <a:pPr marL="0" indent="0">
              <a:buNone/>
            </a:pPr>
            <a:endParaRPr kumimoji="1" lang="en-US" altLang="ja-JP" dirty="0"/>
          </a:p>
          <a:p>
            <a:pPr marL="0" indent="0">
              <a:buNone/>
            </a:pPr>
            <a:r>
              <a:rPr lang="ja-JP" altLang="en-US" sz="3600" dirty="0"/>
              <a:t>効果</a:t>
            </a:r>
            <a:endParaRPr lang="en-US" altLang="ja-JP" sz="3600" dirty="0"/>
          </a:p>
          <a:p>
            <a:pPr marL="0" indent="0">
              <a:buNone/>
            </a:pPr>
            <a:r>
              <a:rPr kumimoji="1" lang="ja-JP" altLang="en-US" dirty="0"/>
              <a:t>　・少子高齢化の改善</a:t>
            </a:r>
            <a:endParaRPr kumimoji="1" lang="en-US" altLang="ja-JP" dirty="0"/>
          </a:p>
          <a:p>
            <a:pPr marL="0" indent="0">
              <a:buNone/>
            </a:pPr>
            <a:r>
              <a:rPr lang="ja-JP" altLang="en-US" dirty="0"/>
              <a:t>　・労働力の確保</a:t>
            </a:r>
            <a:endParaRPr lang="en-US" altLang="ja-JP" dirty="0"/>
          </a:p>
          <a:p>
            <a:pPr marL="0" indent="0">
              <a:buNone/>
            </a:pPr>
            <a:r>
              <a:rPr kumimoji="1" lang="ja-JP" altLang="en-US" dirty="0"/>
              <a:t>　・経済効果の上昇</a:t>
            </a:r>
          </a:p>
        </p:txBody>
      </p:sp>
    </p:spTree>
    <p:extLst>
      <p:ext uri="{BB962C8B-B14F-4D97-AF65-F5344CB8AC3E}">
        <p14:creationId xmlns:p14="http://schemas.microsoft.com/office/powerpoint/2010/main" val="10169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8689B-FB21-47EA-B804-39E8DE5C79EC}"/>
              </a:ext>
            </a:extLst>
          </p:cNvPr>
          <p:cNvSpPr>
            <a:spLocks noGrp="1"/>
          </p:cNvSpPr>
          <p:nvPr>
            <p:ph type="title"/>
          </p:nvPr>
        </p:nvSpPr>
        <p:spPr/>
        <p:txBody>
          <a:bodyPr/>
          <a:lstStyle/>
          <a:p>
            <a:r>
              <a:rPr kumimoji="1" lang="ja-JP" altLang="en-US" dirty="0">
                <a:highlight>
                  <a:srgbClr val="FFFF00"/>
                </a:highlight>
              </a:rPr>
              <a:t>対策④</a:t>
            </a:r>
          </a:p>
        </p:txBody>
      </p:sp>
      <p:sp>
        <p:nvSpPr>
          <p:cNvPr id="3" name="コンテンツ プレースホルダー 2">
            <a:extLst>
              <a:ext uri="{FF2B5EF4-FFF2-40B4-BE49-F238E27FC236}">
                <a16:creationId xmlns:a16="http://schemas.microsoft.com/office/drawing/2014/main" id="{D0FAAF0A-6E27-4242-9103-28EE3C2C95AF}"/>
              </a:ext>
            </a:extLst>
          </p:cNvPr>
          <p:cNvSpPr>
            <a:spLocks noGrp="1"/>
          </p:cNvSpPr>
          <p:nvPr>
            <p:ph idx="1"/>
          </p:nvPr>
        </p:nvSpPr>
        <p:spPr/>
        <p:txBody>
          <a:bodyPr/>
          <a:lstStyle/>
          <a:p>
            <a:pPr marL="0" indent="0">
              <a:buNone/>
            </a:pPr>
            <a:r>
              <a:rPr kumimoji="1" lang="en-US" altLang="ja-JP" sz="3600" dirty="0"/>
              <a:t>[</a:t>
            </a:r>
            <a:r>
              <a:rPr kumimoji="1" lang="ja-JP" altLang="en-US" sz="3600" dirty="0"/>
              <a:t>オートメーショ</a:t>
            </a:r>
            <a:r>
              <a:rPr lang="ja-JP" altLang="en-US" sz="3600" dirty="0"/>
              <a:t>ン化</a:t>
            </a:r>
            <a:r>
              <a:rPr lang="en-US" altLang="ja-JP" sz="3600" dirty="0"/>
              <a:t>]</a:t>
            </a:r>
          </a:p>
          <a:p>
            <a:pPr marL="0" indent="0">
              <a:buNone/>
            </a:pPr>
            <a:r>
              <a:rPr kumimoji="1" lang="ja-JP" altLang="en-US" dirty="0"/>
              <a:t>　・労働力の機械化</a:t>
            </a:r>
            <a:endParaRPr kumimoji="1" lang="en-US" altLang="ja-JP" dirty="0"/>
          </a:p>
          <a:p>
            <a:pPr marL="0" indent="0">
              <a:buNone/>
            </a:pPr>
            <a:endParaRPr lang="en-US" altLang="ja-JP" dirty="0"/>
          </a:p>
          <a:p>
            <a:pPr marL="0" indent="0">
              <a:buNone/>
            </a:pPr>
            <a:r>
              <a:rPr kumimoji="1" lang="ja-JP" altLang="en-US" sz="3600" dirty="0"/>
              <a:t>効果</a:t>
            </a:r>
            <a:endParaRPr kumimoji="1" lang="en-US" altLang="ja-JP" sz="3600" dirty="0"/>
          </a:p>
          <a:p>
            <a:pPr marL="0" indent="0">
              <a:buNone/>
            </a:pPr>
            <a:r>
              <a:rPr lang="ja-JP" altLang="en-US" dirty="0"/>
              <a:t>　・労働の効率化</a:t>
            </a:r>
            <a:endParaRPr lang="en-US" altLang="ja-JP" dirty="0"/>
          </a:p>
          <a:p>
            <a:pPr marL="0" indent="0">
              <a:buNone/>
            </a:pPr>
            <a:r>
              <a:rPr lang="ja-JP" altLang="en-US" dirty="0"/>
              <a:t>　・人件費削減</a:t>
            </a:r>
            <a:endParaRPr lang="en-US" altLang="ja-JP" dirty="0"/>
          </a:p>
        </p:txBody>
      </p:sp>
    </p:spTree>
    <p:extLst>
      <p:ext uri="{BB962C8B-B14F-4D97-AF65-F5344CB8AC3E}">
        <p14:creationId xmlns:p14="http://schemas.microsoft.com/office/powerpoint/2010/main" val="1099834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785</Words>
  <Application>Microsoft Office PowerPoint</Application>
  <PresentationFormat>ワイド画面</PresentationFormat>
  <Paragraphs>88</Paragraphs>
  <Slides>12</Slides>
  <Notes>5</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2</vt:i4>
      </vt:variant>
      <vt:variant>
        <vt:lpstr>スライド タイトル</vt:lpstr>
      </vt:variant>
      <vt:variant>
        <vt:i4>12</vt:i4>
      </vt:variant>
    </vt:vector>
  </HeadingPairs>
  <TitlesOfParts>
    <vt:vector size="18" baseType="lpstr">
      <vt:lpstr>游ゴシック</vt:lpstr>
      <vt:lpstr>游ゴシック Light</vt:lpstr>
      <vt:lpstr>Arial</vt:lpstr>
      <vt:lpstr>Office テーマ</vt:lpstr>
      <vt:lpstr>Acrobat Document</vt:lpstr>
      <vt:lpstr>Worksheet</vt:lpstr>
      <vt:lpstr>日本の方向性（２２）</vt:lpstr>
      <vt:lpstr>目次</vt:lpstr>
      <vt:lpstr>何故インフレ２％を達成できなかったか</vt:lpstr>
      <vt:lpstr>PowerPoint プレゼンテーション</vt:lpstr>
      <vt:lpstr>PowerPoint プレゼンテーション</vt:lpstr>
      <vt:lpstr>対策①</vt:lpstr>
      <vt:lpstr>対策②  </vt:lpstr>
      <vt:lpstr>対策③</vt:lpstr>
      <vt:lpstr>対策④</vt:lpstr>
      <vt:lpstr>まとめ</vt:lpstr>
      <vt:lpstr>参照</vt:lpstr>
      <vt:lpstr>参照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日本の方向性(仮)</dc:title>
  <dc:creator>中迫泰規</dc:creator>
  <cp:lastModifiedBy>中迫泰規</cp:lastModifiedBy>
  <cp:revision>39</cp:revision>
  <dcterms:created xsi:type="dcterms:W3CDTF">2018-05-20T04:39:37Z</dcterms:created>
  <dcterms:modified xsi:type="dcterms:W3CDTF">2018-05-22T15:30:47Z</dcterms:modified>
</cp:coreProperties>
</file>