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5" r:id="rId7"/>
    <p:sldId id="260" r:id="rId8"/>
    <p:sldId id="261" r:id="rId9"/>
    <p:sldId id="266" r:id="rId10"/>
    <p:sldId id="262"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832133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203818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32580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2866921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6898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1106273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274321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177234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203768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208067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74019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71773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2134098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377889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91238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6899E87-D7CA-4D61-BD32-7B7D86A94899}" type="datetimeFigureOut">
              <a:rPr kumimoji="1" lang="ja-JP" altLang="en-US" smtClean="0"/>
              <a:t>2018/5/23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39406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899E87-D7CA-4D61-BD32-7B7D86A94899}" type="datetimeFigureOut">
              <a:rPr kumimoji="1" lang="ja-JP" altLang="en-US" smtClean="0"/>
              <a:t>2018/5/23</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83A1A5-AE83-4560-909D-3A62EACF2A18}" type="slidenum">
              <a:rPr kumimoji="1" lang="ja-JP" altLang="en-US" smtClean="0"/>
              <a:t>‹#›</a:t>
            </a:fld>
            <a:endParaRPr kumimoji="1" lang="ja-JP" altLang="en-US"/>
          </a:p>
        </p:txBody>
      </p:sp>
    </p:spTree>
    <p:extLst>
      <p:ext uri="{BB962C8B-B14F-4D97-AF65-F5344CB8AC3E}">
        <p14:creationId xmlns:p14="http://schemas.microsoft.com/office/powerpoint/2010/main" val="3332167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boj.or.jp/mopo/outline/qqe.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FF8B27-6BA6-4C3D-B9D0-93556A17EA67}"/>
              </a:ext>
            </a:extLst>
          </p:cNvPr>
          <p:cNvSpPr>
            <a:spLocks noGrp="1"/>
          </p:cNvSpPr>
          <p:nvPr>
            <p:ph type="ctrTitle"/>
          </p:nvPr>
        </p:nvSpPr>
        <p:spPr>
          <a:xfrm>
            <a:off x="1507067" y="1340528"/>
            <a:ext cx="7077640" cy="1411550"/>
          </a:xfrm>
        </p:spPr>
        <p:txBody>
          <a:bodyPr/>
          <a:lstStyle/>
          <a:p>
            <a:r>
              <a:rPr kumimoji="1" lang="ja-JP" altLang="en-US" dirty="0"/>
              <a:t>経済政策論</a:t>
            </a:r>
            <a:r>
              <a:rPr kumimoji="1" lang="en-US" altLang="ja-JP" dirty="0"/>
              <a:t>Ⅰ</a:t>
            </a:r>
            <a:r>
              <a:rPr kumimoji="1" lang="ja-JP" altLang="en-US" dirty="0"/>
              <a:t>課題報告</a:t>
            </a:r>
          </a:p>
        </p:txBody>
      </p:sp>
      <p:sp>
        <p:nvSpPr>
          <p:cNvPr id="3" name="サブタイトル 2">
            <a:extLst>
              <a:ext uri="{FF2B5EF4-FFF2-40B4-BE49-F238E27FC236}">
                <a16:creationId xmlns:a16="http://schemas.microsoft.com/office/drawing/2014/main" id="{F2A468DC-3D6A-4983-A952-71D8904D8113}"/>
              </a:ext>
            </a:extLst>
          </p:cNvPr>
          <p:cNvSpPr>
            <a:spLocks noGrp="1"/>
          </p:cNvSpPr>
          <p:nvPr>
            <p:ph type="subTitle" idx="1"/>
          </p:nvPr>
        </p:nvSpPr>
        <p:spPr/>
        <p:txBody>
          <a:bodyPr/>
          <a:lstStyle/>
          <a:p>
            <a:pPr algn="l"/>
            <a:r>
              <a:rPr lang="ja-JP" altLang="en-US" dirty="0"/>
              <a:t>３班</a:t>
            </a:r>
            <a:endParaRPr lang="en-US" altLang="ja-JP" dirty="0"/>
          </a:p>
          <a:p>
            <a:pPr algn="l"/>
            <a:r>
              <a:rPr lang="ja-JP" altLang="en-US" dirty="0"/>
              <a:t>前田 中井 越智 木村 伊賀</a:t>
            </a:r>
            <a:endParaRPr kumimoji="1" lang="ja-JP" altLang="en-US" dirty="0"/>
          </a:p>
        </p:txBody>
      </p:sp>
    </p:spTree>
    <p:extLst>
      <p:ext uri="{BB962C8B-B14F-4D97-AF65-F5344CB8AC3E}">
        <p14:creationId xmlns:p14="http://schemas.microsoft.com/office/powerpoint/2010/main" val="276249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C9ED59-66A1-4BA8-9250-BCF6367955F1}"/>
              </a:ext>
            </a:extLst>
          </p:cNvPr>
          <p:cNvSpPr>
            <a:spLocks noGrp="1"/>
          </p:cNvSpPr>
          <p:nvPr>
            <p:ph type="title"/>
          </p:nvPr>
        </p:nvSpPr>
        <p:spPr/>
        <p:txBody>
          <a:bodyPr>
            <a:normAutofit/>
          </a:bodyPr>
          <a:lstStyle/>
          <a:p>
            <a:r>
              <a:rPr lang="ja-JP" altLang="en-US" sz="4800" dirty="0"/>
              <a:t>課題解決にあたっての問題</a:t>
            </a:r>
            <a:endParaRPr kumimoji="1" lang="ja-JP" altLang="en-US" sz="4800" dirty="0"/>
          </a:p>
        </p:txBody>
      </p:sp>
      <p:sp>
        <p:nvSpPr>
          <p:cNvPr id="3" name="コンテンツ プレースホルダー 2">
            <a:extLst>
              <a:ext uri="{FF2B5EF4-FFF2-40B4-BE49-F238E27FC236}">
                <a16:creationId xmlns:a16="http://schemas.microsoft.com/office/drawing/2014/main" id="{A71241E4-AAA3-4115-8CAD-23493DBCCC5F}"/>
              </a:ext>
            </a:extLst>
          </p:cNvPr>
          <p:cNvSpPr>
            <a:spLocks noGrp="1"/>
          </p:cNvSpPr>
          <p:nvPr>
            <p:ph idx="1"/>
          </p:nvPr>
        </p:nvSpPr>
        <p:spPr/>
        <p:txBody>
          <a:bodyPr/>
          <a:lstStyle/>
          <a:p>
            <a:r>
              <a:rPr kumimoji="1" lang="ja-JP" altLang="en-US" sz="3200" dirty="0"/>
              <a:t>割増賃金を上げたことで、残業を望む人が増える。</a:t>
            </a:r>
            <a:endParaRPr kumimoji="1" lang="en-US" altLang="ja-JP" sz="3200" dirty="0"/>
          </a:p>
          <a:p>
            <a:r>
              <a:rPr kumimoji="1" lang="ja-JP" altLang="en-US" sz="3200" dirty="0"/>
              <a:t>改正に至るまでが難しい。</a:t>
            </a:r>
            <a:endParaRPr kumimoji="1" lang="en-US" altLang="ja-JP" sz="3200" dirty="0"/>
          </a:p>
          <a:p>
            <a:r>
              <a:rPr lang="ja-JP" altLang="en-US" sz="3200" dirty="0"/>
              <a:t>雇用の増加が達成されない可能性がある。</a:t>
            </a:r>
            <a:endParaRPr lang="en-US" altLang="ja-JP" sz="3200" dirty="0"/>
          </a:p>
          <a:p>
            <a:endParaRPr kumimoji="1" lang="en-US" altLang="ja-JP"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52517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C5ABEB-B820-4D46-BD38-7073310A5E2E}"/>
              </a:ext>
            </a:extLst>
          </p:cNvPr>
          <p:cNvSpPr>
            <a:spLocks noGrp="1"/>
          </p:cNvSpPr>
          <p:nvPr>
            <p:ph type="title"/>
          </p:nvPr>
        </p:nvSpPr>
        <p:spPr/>
        <p:txBody>
          <a:bodyPr>
            <a:normAutofit/>
          </a:bodyPr>
          <a:lstStyle/>
          <a:p>
            <a:r>
              <a:rPr kumimoji="1" lang="ja-JP" altLang="en-US" sz="4800" dirty="0"/>
              <a:t>まとめ</a:t>
            </a:r>
          </a:p>
        </p:txBody>
      </p:sp>
      <p:sp>
        <p:nvSpPr>
          <p:cNvPr id="3" name="コンテンツ プレースホルダー 2">
            <a:extLst>
              <a:ext uri="{FF2B5EF4-FFF2-40B4-BE49-F238E27FC236}">
                <a16:creationId xmlns:a16="http://schemas.microsoft.com/office/drawing/2014/main" id="{B25B2FD5-339B-45AD-A663-DA4C780174B3}"/>
              </a:ext>
            </a:extLst>
          </p:cNvPr>
          <p:cNvSpPr>
            <a:spLocks noGrp="1"/>
          </p:cNvSpPr>
          <p:nvPr>
            <p:ph idx="1"/>
          </p:nvPr>
        </p:nvSpPr>
        <p:spPr/>
        <p:txBody>
          <a:bodyPr/>
          <a:lstStyle/>
          <a:p>
            <a:r>
              <a:rPr lang="ja-JP" altLang="en-US" dirty="0">
                <a:solidFill>
                  <a:srgbClr val="FF0000"/>
                </a:solidFill>
              </a:rPr>
              <a:t>課題</a:t>
            </a:r>
            <a:r>
              <a:rPr lang="ja-JP" altLang="en-US" dirty="0"/>
              <a:t>　政府と日本銀行はインフレ率２％を目指し、様々な政策を実行してきたが未達成である。</a:t>
            </a:r>
          </a:p>
          <a:p>
            <a:endParaRPr lang="ja-JP" altLang="en-US" dirty="0"/>
          </a:p>
          <a:p>
            <a:r>
              <a:rPr lang="ja-JP" altLang="en-US" dirty="0">
                <a:solidFill>
                  <a:srgbClr val="FF0000"/>
                </a:solidFill>
              </a:rPr>
              <a:t>原因　</a:t>
            </a:r>
            <a:r>
              <a:rPr lang="ja-JP" altLang="en-US" dirty="0"/>
              <a:t>消費税引き上げ　原油価格大幅下落　新興国経済の低迷</a:t>
            </a:r>
          </a:p>
          <a:p>
            <a:endParaRPr lang="ja-JP" altLang="en-US" dirty="0"/>
          </a:p>
          <a:p>
            <a:r>
              <a:rPr lang="ja-JP" altLang="en-US" dirty="0">
                <a:solidFill>
                  <a:srgbClr val="FF0000"/>
                </a:solidFill>
              </a:rPr>
              <a:t>打開策</a:t>
            </a:r>
            <a:r>
              <a:rPr lang="ja-JP" altLang="en-US" dirty="0"/>
              <a:t>　法律改正（</a:t>
            </a:r>
            <a:r>
              <a:rPr lang="en-US" altLang="ja-JP" dirty="0"/>
              <a:t>ex </a:t>
            </a:r>
            <a:r>
              <a:rPr lang="ja-JP" altLang="en-US" dirty="0"/>
              <a:t>割増賃金ｕｐ）により雇用、賃金ｕｐ</a:t>
            </a:r>
          </a:p>
          <a:p>
            <a:endParaRPr lang="ja-JP" altLang="en-US" dirty="0"/>
          </a:p>
          <a:p>
            <a:r>
              <a:rPr lang="ja-JP" altLang="en-US" dirty="0">
                <a:solidFill>
                  <a:srgbClr val="0070C0"/>
                </a:solidFill>
              </a:rPr>
              <a:t>問題点</a:t>
            </a:r>
            <a:r>
              <a:rPr lang="ja-JP" altLang="en-US" dirty="0"/>
              <a:t>　残業を望む人の増加</a:t>
            </a:r>
            <a:endParaRPr lang="en-US" altLang="ja-JP" dirty="0"/>
          </a:p>
          <a:p>
            <a:r>
              <a:rPr lang="ja-JP" altLang="en-US" dirty="0"/>
              <a:t>改正に至るまでが難しい</a:t>
            </a:r>
            <a:endParaRPr lang="en-US" altLang="ja-JP" dirty="0"/>
          </a:p>
          <a:p>
            <a:r>
              <a:rPr lang="ja-JP" altLang="en-US" dirty="0"/>
              <a:t>雇用の増加が達成されない可能性</a:t>
            </a:r>
          </a:p>
          <a:p>
            <a:endParaRPr kumimoji="1" lang="ja-JP" altLang="en-US" dirty="0"/>
          </a:p>
        </p:txBody>
      </p:sp>
    </p:spTree>
    <p:extLst>
      <p:ext uri="{BB962C8B-B14F-4D97-AF65-F5344CB8AC3E}">
        <p14:creationId xmlns:p14="http://schemas.microsoft.com/office/powerpoint/2010/main" val="248258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BA4C3-A952-4A91-9A9D-C71BA82D8C05}"/>
              </a:ext>
            </a:extLst>
          </p:cNvPr>
          <p:cNvSpPr>
            <a:spLocks noGrp="1"/>
          </p:cNvSpPr>
          <p:nvPr>
            <p:ph type="title"/>
          </p:nvPr>
        </p:nvSpPr>
        <p:spPr/>
        <p:txBody>
          <a:bodyPr/>
          <a:lstStyle/>
          <a:p>
            <a:r>
              <a:rPr kumimoji="1" lang="ja-JP" altLang="en-US" dirty="0"/>
              <a:t>参考・引用文献</a:t>
            </a:r>
          </a:p>
        </p:txBody>
      </p:sp>
      <p:sp>
        <p:nvSpPr>
          <p:cNvPr id="3" name="コンテンツ プレースホルダー 2">
            <a:extLst>
              <a:ext uri="{FF2B5EF4-FFF2-40B4-BE49-F238E27FC236}">
                <a16:creationId xmlns:a16="http://schemas.microsoft.com/office/drawing/2014/main" id="{8E1795EA-6D93-48E6-A2CD-94878ACE1062}"/>
              </a:ext>
            </a:extLst>
          </p:cNvPr>
          <p:cNvSpPr>
            <a:spLocks noGrp="1"/>
          </p:cNvSpPr>
          <p:nvPr>
            <p:ph idx="1"/>
          </p:nvPr>
        </p:nvSpPr>
        <p:spPr/>
        <p:txBody>
          <a:bodyPr/>
          <a:lstStyle/>
          <a:p>
            <a:r>
              <a:rPr kumimoji="1" lang="ja-JP" altLang="en-US" dirty="0"/>
              <a:t>上野泰也</a:t>
            </a:r>
            <a:r>
              <a:rPr kumimoji="1" lang="en-US" altLang="ja-JP" dirty="0"/>
              <a:t>『</a:t>
            </a:r>
            <a:r>
              <a:rPr kumimoji="1" lang="ja-JP" altLang="en-US" dirty="0"/>
              <a:t>トップエコノミストが教える金融の授業</a:t>
            </a:r>
            <a:r>
              <a:rPr kumimoji="1" lang="en-US" altLang="ja-JP" dirty="0"/>
              <a:t>』</a:t>
            </a:r>
            <a:r>
              <a:rPr kumimoji="1" lang="ja-JP" altLang="en-US" dirty="0" err="1"/>
              <a:t>、</a:t>
            </a:r>
            <a:r>
              <a:rPr kumimoji="1" lang="ja-JP" altLang="en-US" dirty="0"/>
              <a:t>株式会社かんき出版、</a:t>
            </a:r>
            <a:r>
              <a:rPr kumimoji="1" lang="en-US" altLang="ja-JP" dirty="0"/>
              <a:t>2015</a:t>
            </a:r>
            <a:r>
              <a:rPr kumimoji="1" lang="ja-JP" altLang="en-US" dirty="0"/>
              <a:t>年</a:t>
            </a:r>
            <a:endParaRPr kumimoji="1" lang="en-US" altLang="ja-JP" dirty="0"/>
          </a:p>
          <a:p>
            <a:r>
              <a:rPr lang="ja-JP" altLang="en-US" dirty="0"/>
              <a:t>高橋伸彰、水野和夫</a:t>
            </a:r>
            <a:r>
              <a:rPr lang="en-US" altLang="ja-JP" dirty="0"/>
              <a:t>『</a:t>
            </a:r>
            <a:r>
              <a:rPr lang="ja-JP" altLang="en-US" dirty="0"/>
              <a:t>アベノミクスは何をもたらすか</a:t>
            </a:r>
            <a:r>
              <a:rPr lang="en-US" altLang="ja-JP" dirty="0"/>
              <a:t>』</a:t>
            </a:r>
            <a:r>
              <a:rPr lang="ja-JP" altLang="en-US" dirty="0" err="1"/>
              <a:t>、</a:t>
            </a:r>
            <a:r>
              <a:rPr lang="ja-JP" altLang="en-US" dirty="0"/>
              <a:t>株式会社 岩波書店、</a:t>
            </a:r>
            <a:r>
              <a:rPr lang="en-US" altLang="ja-JP" dirty="0"/>
              <a:t>2013</a:t>
            </a:r>
            <a:r>
              <a:rPr lang="ja-JP" altLang="en-US" dirty="0"/>
              <a:t>年</a:t>
            </a:r>
            <a:endParaRPr lang="en-US" altLang="ja-JP" dirty="0"/>
          </a:p>
          <a:p>
            <a:r>
              <a:rPr lang="ja-JP" altLang="en-US" dirty="0"/>
              <a:t>日本銀行</a:t>
            </a:r>
            <a:r>
              <a:rPr lang="en-US" altLang="ja-JP" dirty="0"/>
              <a:t>HP</a:t>
            </a:r>
            <a:r>
              <a:rPr lang="ja-JP" altLang="en-US" dirty="0"/>
              <a:t>：</a:t>
            </a:r>
            <a:r>
              <a:rPr lang="en-US" altLang="ja-JP" dirty="0"/>
              <a:t>2</a:t>
            </a:r>
            <a:r>
              <a:rPr lang="ja-JP" altLang="en-US" dirty="0"/>
              <a:t>％「物価安定の目標」と「長短金利操作付き量的・質的金融緩和」</a:t>
            </a:r>
            <a:r>
              <a:rPr lang="en-US" altLang="ja-JP" dirty="0"/>
              <a:t>(</a:t>
            </a:r>
            <a:r>
              <a:rPr lang="en-US" altLang="ja-JP" dirty="0">
                <a:hlinkClick r:id="rId2"/>
              </a:rPr>
              <a:t>https://www.boj.or.jp/mopo/outline/qqe.htm/</a:t>
            </a:r>
            <a:r>
              <a:rPr lang="en-US" altLang="ja-JP" dirty="0"/>
              <a:t>)</a:t>
            </a:r>
          </a:p>
          <a:p>
            <a:r>
              <a:rPr lang="ja-JP" altLang="en-US" dirty="0"/>
              <a:t>川本卓司、中浜 萌</a:t>
            </a:r>
            <a:r>
              <a:rPr lang="en-US" altLang="ja-JP" dirty="0"/>
              <a:t>『</a:t>
            </a:r>
            <a:r>
              <a:rPr lang="ja-JP" altLang="en-US" dirty="0"/>
              <a:t>なぜ２％の「物価安定の目標」を２年程度で達成できなかったのか？</a:t>
            </a:r>
            <a:r>
              <a:rPr lang="en-US" altLang="ja-JP" dirty="0"/>
              <a:t>――</a:t>
            </a:r>
            <a:r>
              <a:rPr lang="ja-JP" altLang="en-US" dirty="0"/>
              <a:t>時系列分析による検証</a:t>
            </a:r>
            <a:r>
              <a:rPr lang="en-US" altLang="ja-JP" dirty="0"/>
              <a:t>―― 』(</a:t>
            </a:r>
            <a:r>
              <a:rPr lang="ja-JP" altLang="en-US" dirty="0"/>
              <a:t>日本銀行の</a:t>
            </a:r>
            <a:r>
              <a:rPr lang="en-US" altLang="ja-JP" dirty="0"/>
              <a:t>HP</a:t>
            </a:r>
            <a:r>
              <a:rPr lang="ja-JP" altLang="en-US" dirty="0"/>
              <a:t>より</a:t>
            </a:r>
            <a:r>
              <a:rPr lang="en-US" altLang="ja-JP" dirty="0"/>
              <a:t>)</a:t>
            </a:r>
          </a:p>
          <a:p>
            <a:endParaRPr kumimoji="1" lang="ja-JP" altLang="en-US" dirty="0"/>
          </a:p>
        </p:txBody>
      </p:sp>
    </p:spTree>
    <p:extLst>
      <p:ext uri="{BB962C8B-B14F-4D97-AF65-F5344CB8AC3E}">
        <p14:creationId xmlns:p14="http://schemas.microsoft.com/office/powerpoint/2010/main" val="295861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4D89CB-1EE8-4092-B276-591C6AE8A954}"/>
              </a:ext>
            </a:extLst>
          </p:cNvPr>
          <p:cNvSpPr>
            <a:spLocks noGrp="1"/>
          </p:cNvSpPr>
          <p:nvPr>
            <p:ph type="title"/>
          </p:nvPr>
        </p:nvSpPr>
        <p:spPr/>
        <p:txBody>
          <a:bodyPr>
            <a:normAutofit/>
          </a:bodyPr>
          <a:lstStyle/>
          <a:p>
            <a:r>
              <a:rPr kumimoji="1" lang="ja-JP" altLang="en-US" sz="4800" dirty="0"/>
              <a:t>課題２</a:t>
            </a:r>
          </a:p>
        </p:txBody>
      </p:sp>
      <p:sp>
        <p:nvSpPr>
          <p:cNvPr id="3" name="コンテンツ プレースホルダー 2">
            <a:extLst>
              <a:ext uri="{FF2B5EF4-FFF2-40B4-BE49-F238E27FC236}">
                <a16:creationId xmlns:a16="http://schemas.microsoft.com/office/drawing/2014/main" id="{CEA0ED65-42B5-43AA-A04E-0E06420934E5}"/>
              </a:ext>
            </a:extLst>
          </p:cNvPr>
          <p:cNvSpPr>
            <a:spLocks noGrp="1"/>
          </p:cNvSpPr>
          <p:nvPr>
            <p:ph idx="1"/>
          </p:nvPr>
        </p:nvSpPr>
        <p:spPr>
          <a:xfrm>
            <a:off x="677333" y="2160589"/>
            <a:ext cx="8866161" cy="3880773"/>
          </a:xfrm>
        </p:spPr>
        <p:txBody>
          <a:bodyPr>
            <a:normAutofit/>
          </a:bodyPr>
          <a:lstStyle/>
          <a:p>
            <a:pPr marL="0" indent="0">
              <a:buNone/>
            </a:pPr>
            <a:r>
              <a:rPr kumimoji="1" lang="ja-JP" altLang="en-US" sz="3200" dirty="0"/>
              <a:t>政府と日本銀行は、インフレ率</a:t>
            </a:r>
            <a:r>
              <a:rPr kumimoji="1" lang="en-US" altLang="ja-JP" sz="3200" dirty="0"/>
              <a:t>2</a:t>
            </a:r>
            <a:r>
              <a:rPr kumimoji="1" lang="ja-JP" altLang="en-US" sz="3200" dirty="0"/>
              <a:t>％を目指して金融政策を実行してきたが、</a:t>
            </a:r>
            <a:r>
              <a:rPr kumimoji="1" lang="ja-JP" altLang="en-US" sz="3200" dirty="0">
                <a:solidFill>
                  <a:schemeClr val="accent3"/>
                </a:solidFill>
              </a:rPr>
              <a:t>未達の状況</a:t>
            </a:r>
            <a:r>
              <a:rPr kumimoji="1" lang="ja-JP" altLang="en-US" sz="3200" dirty="0"/>
              <a:t>である。その原因を考え、今後どのような政策が必要なのかを</a:t>
            </a:r>
            <a:r>
              <a:rPr kumimoji="1" lang="en-US" altLang="ja-JP" sz="3200" dirty="0"/>
              <a:t>(</a:t>
            </a:r>
            <a:r>
              <a:rPr kumimoji="1" lang="ja-JP" altLang="en-US" sz="3200" dirty="0"/>
              <a:t>方向性を含めて</a:t>
            </a:r>
            <a:r>
              <a:rPr kumimoji="1" lang="en-US" altLang="ja-JP" sz="3200" dirty="0"/>
              <a:t>)</a:t>
            </a:r>
            <a:r>
              <a:rPr kumimoji="1" lang="ja-JP" altLang="en-US" sz="3200" dirty="0"/>
              <a:t>考えなさい。</a:t>
            </a:r>
            <a:endParaRPr lang="en-US" altLang="ja-JP" sz="3200" dirty="0"/>
          </a:p>
        </p:txBody>
      </p:sp>
    </p:spTree>
    <p:extLst>
      <p:ext uri="{BB962C8B-B14F-4D97-AF65-F5344CB8AC3E}">
        <p14:creationId xmlns:p14="http://schemas.microsoft.com/office/powerpoint/2010/main" val="272034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A2D8E-41FE-4417-941E-D11B01B9FBA4}"/>
              </a:ext>
            </a:extLst>
          </p:cNvPr>
          <p:cNvSpPr>
            <a:spLocks noGrp="1"/>
          </p:cNvSpPr>
          <p:nvPr>
            <p:ph type="title"/>
          </p:nvPr>
        </p:nvSpPr>
        <p:spPr/>
        <p:txBody>
          <a:bodyPr>
            <a:normAutofit/>
          </a:bodyPr>
          <a:lstStyle/>
          <a:p>
            <a:r>
              <a:rPr kumimoji="1" lang="ja-JP" altLang="en-US" sz="4800" dirty="0"/>
              <a:t>発表の流れ</a:t>
            </a:r>
          </a:p>
        </p:txBody>
      </p:sp>
      <p:sp>
        <p:nvSpPr>
          <p:cNvPr id="3" name="コンテンツ プレースホルダー 2">
            <a:extLst>
              <a:ext uri="{FF2B5EF4-FFF2-40B4-BE49-F238E27FC236}">
                <a16:creationId xmlns:a16="http://schemas.microsoft.com/office/drawing/2014/main" id="{2F1E3D82-CDD6-42CE-B116-2050C70BC4B7}"/>
              </a:ext>
            </a:extLst>
          </p:cNvPr>
          <p:cNvSpPr>
            <a:spLocks noGrp="1"/>
          </p:cNvSpPr>
          <p:nvPr>
            <p:ph idx="1"/>
          </p:nvPr>
        </p:nvSpPr>
        <p:spPr>
          <a:xfrm>
            <a:off x="705035" y="1781237"/>
            <a:ext cx="10515600" cy="4351338"/>
          </a:xfrm>
        </p:spPr>
        <p:txBody>
          <a:bodyPr/>
          <a:lstStyle/>
          <a:p>
            <a:pPr marL="0" indent="0">
              <a:buNone/>
            </a:pPr>
            <a:endParaRPr kumimoji="1" lang="en-US" altLang="ja-JP" dirty="0"/>
          </a:p>
          <a:p>
            <a:r>
              <a:rPr lang="ja-JP" altLang="en-US" sz="3200" dirty="0"/>
              <a:t>過去の政策の概要</a:t>
            </a:r>
            <a:endParaRPr lang="en-US" altLang="ja-JP" sz="3200" dirty="0"/>
          </a:p>
          <a:p>
            <a:r>
              <a:rPr lang="ja-JP" altLang="en-US" sz="3200" dirty="0"/>
              <a:t>達成できなかった原因</a:t>
            </a:r>
            <a:endParaRPr lang="en-US" altLang="ja-JP" sz="3200" dirty="0"/>
          </a:p>
          <a:p>
            <a:r>
              <a:rPr lang="ja-JP" altLang="en-US" sz="3200" dirty="0">
                <a:solidFill>
                  <a:srgbClr val="FF0000"/>
                </a:solidFill>
              </a:rPr>
              <a:t>何をすればいいのか</a:t>
            </a:r>
            <a:r>
              <a:rPr lang="en-US" altLang="ja-JP" sz="3200" dirty="0">
                <a:solidFill>
                  <a:srgbClr val="FF0000"/>
                </a:solidFill>
              </a:rPr>
              <a:t>(</a:t>
            </a:r>
            <a:r>
              <a:rPr lang="ja-JP" altLang="en-US" sz="3200" dirty="0">
                <a:solidFill>
                  <a:srgbClr val="FF0000"/>
                </a:solidFill>
              </a:rPr>
              <a:t>打開策</a:t>
            </a:r>
            <a:r>
              <a:rPr lang="en-US" altLang="ja-JP" sz="3200" dirty="0">
                <a:solidFill>
                  <a:srgbClr val="FF0000"/>
                </a:solidFill>
              </a:rPr>
              <a:t>)</a:t>
            </a:r>
          </a:p>
          <a:p>
            <a:r>
              <a:rPr lang="ja-JP" altLang="en-US" sz="3200" dirty="0">
                <a:solidFill>
                  <a:srgbClr val="FF0000"/>
                </a:solidFill>
              </a:rPr>
              <a:t>課題解決にあたっての問題</a:t>
            </a:r>
            <a:endParaRPr lang="en-US" altLang="ja-JP" sz="3200" dirty="0">
              <a:solidFill>
                <a:srgbClr val="FF0000"/>
              </a:solidFill>
            </a:endParaRPr>
          </a:p>
          <a:p>
            <a:r>
              <a:rPr lang="ja-JP" altLang="en-US" sz="3200" dirty="0"/>
              <a:t>まとめ</a:t>
            </a:r>
            <a:endParaRPr lang="en-US" altLang="ja-JP" sz="3200" dirty="0"/>
          </a:p>
        </p:txBody>
      </p:sp>
    </p:spTree>
    <p:extLst>
      <p:ext uri="{BB962C8B-B14F-4D97-AF65-F5344CB8AC3E}">
        <p14:creationId xmlns:p14="http://schemas.microsoft.com/office/powerpoint/2010/main" val="428782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5CF1C-AC4E-4F79-BC80-0AF526FEF750}"/>
              </a:ext>
            </a:extLst>
          </p:cNvPr>
          <p:cNvSpPr>
            <a:spLocks noGrp="1"/>
          </p:cNvSpPr>
          <p:nvPr>
            <p:ph type="title"/>
          </p:nvPr>
        </p:nvSpPr>
        <p:spPr/>
        <p:txBody>
          <a:bodyPr>
            <a:normAutofit/>
          </a:bodyPr>
          <a:lstStyle/>
          <a:p>
            <a:r>
              <a:rPr kumimoji="1" lang="ja-JP" altLang="en-US" sz="4800" dirty="0"/>
              <a:t>過去の政策</a:t>
            </a:r>
          </a:p>
        </p:txBody>
      </p:sp>
      <p:sp>
        <p:nvSpPr>
          <p:cNvPr id="3" name="コンテンツ プレースホルダー 2">
            <a:extLst>
              <a:ext uri="{FF2B5EF4-FFF2-40B4-BE49-F238E27FC236}">
                <a16:creationId xmlns:a16="http://schemas.microsoft.com/office/drawing/2014/main" id="{32D5B00F-6D2F-4ABB-8514-425909B5D3F7}"/>
              </a:ext>
            </a:extLst>
          </p:cNvPr>
          <p:cNvSpPr>
            <a:spLocks noGrp="1"/>
          </p:cNvSpPr>
          <p:nvPr>
            <p:ph idx="1"/>
          </p:nvPr>
        </p:nvSpPr>
        <p:spPr>
          <a:xfrm>
            <a:off x="677334" y="1815547"/>
            <a:ext cx="8596668" cy="4625009"/>
          </a:xfrm>
        </p:spPr>
        <p:txBody>
          <a:bodyPr>
            <a:normAutofit/>
          </a:bodyPr>
          <a:lstStyle/>
          <a:p>
            <a:r>
              <a:rPr kumimoji="1" lang="en-US" altLang="ja-JP" sz="2800" dirty="0"/>
              <a:t>2013</a:t>
            </a:r>
            <a:r>
              <a:rPr kumimoji="1" lang="ja-JP" altLang="en-US" sz="2800" dirty="0"/>
              <a:t>年</a:t>
            </a:r>
            <a:r>
              <a:rPr kumimoji="1" lang="en-US" altLang="ja-JP" sz="2800" dirty="0"/>
              <a:t>1</a:t>
            </a:r>
            <a:r>
              <a:rPr kumimoji="1" lang="ja-JP" altLang="en-US" sz="2800" dirty="0"/>
              <a:t>月 </a:t>
            </a:r>
            <a:r>
              <a:rPr kumimoji="1" lang="ja-JP" altLang="en-US" sz="2800" dirty="0">
                <a:solidFill>
                  <a:srgbClr val="FF0000"/>
                </a:solidFill>
              </a:rPr>
              <a:t>量的・質的緩和政策</a:t>
            </a:r>
            <a:r>
              <a:rPr kumimoji="1" lang="en-US" altLang="ja-JP" sz="2800" dirty="0"/>
              <a:t>(QEE)</a:t>
            </a:r>
          </a:p>
          <a:p>
            <a:r>
              <a:rPr lang="en-US" altLang="ja-JP" sz="2800" dirty="0"/>
              <a:t>2014</a:t>
            </a:r>
            <a:r>
              <a:rPr lang="ja-JP" altLang="en-US" sz="2800" dirty="0"/>
              <a:t>年</a:t>
            </a:r>
            <a:r>
              <a:rPr lang="en-US" altLang="ja-JP" sz="2800" dirty="0"/>
              <a:t>10</a:t>
            </a:r>
            <a:r>
              <a:rPr lang="ja-JP" altLang="en-US" sz="2800" dirty="0"/>
              <a:t>月 量的・質的金融緩和の拡大</a:t>
            </a:r>
            <a:endParaRPr lang="en-US" altLang="ja-JP" sz="2800" dirty="0"/>
          </a:p>
          <a:p>
            <a:r>
              <a:rPr lang="en-US" altLang="ja-JP" sz="2800" dirty="0"/>
              <a:t>2015</a:t>
            </a:r>
            <a:r>
              <a:rPr lang="ja-JP" altLang="en-US" sz="2800" dirty="0"/>
              <a:t>年</a:t>
            </a:r>
            <a:r>
              <a:rPr lang="en-US" altLang="ja-JP" sz="2800" dirty="0"/>
              <a:t>12</a:t>
            </a:r>
            <a:r>
              <a:rPr lang="ja-JP" altLang="en-US" sz="2800" dirty="0"/>
              <a:t>月 量的・質的金融緩和を補完するための諸措置の導入</a:t>
            </a:r>
            <a:endParaRPr lang="en-US" altLang="ja-JP" sz="2800" dirty="0"/>
          </a:p>
          <a:p>
            <a:r>
              <a:rPr lang="en-US" altLang="ja-JP" sz="2800" dirty="0"/>
              <a:t>2016</a:t>
            </a:r>
            <a:r>
              <a:rPr lang="ja-JP" altLang="en-US" sz="2800" dirty="0"/>
              <a:t>年</a:t>
            </a:r>
            <a:r>
              <a:rPr lang="en-US" altLang="ja-JP" sz="2800" dirty="0"/>
              <a:t>1</a:t>
            </a:r>
            <a:r>
              <a:rPr lang="ja-JP" altLang="en-US" sz="2800" dirty="0"/>
              <a:t>月 マイナス金利付き量的・質的金融緩和の導入</a:t>
            </a:r>
            <a:endParaRPr lang="en-US" altLang="ja-JP" sz="2800" dirty="0"/>
          </a:p>
          <a:p>
            <a:r>
              <a:rPr lang="en-US" altLang="ja-JP" sz="2800" dirty="0"/>
              <a:t>2016</a:t>
            </a:r>
            <a:r>
              <a:rPr lang="ja-JP" altLang="en-US" sz="2800" dirty="0"/>
              <a:t>年</a:t>
            </a:r>
            <a:r>
              <a:rPr lang="en-US" altLang="ja-JP" sz="2800" dirty="0"/>
              <a:t>7</a:t>
            </a:r>
            <a:r>
              <a:rPr lang="ja-JP" altLang="en-US" sz="2800" dirty="0"/>
              <a:t>月 金融緩和の強化                   </a:t>
            </a:r>
            <a:endParaRPr kumimoji="1" lang="en-US" altLang="ja-JP" sz="2800" dirty="0"/>
          </a:p>
          <a:p>
            <a:r>
              <a:rPr lang="en-US" altLang="ja-JP" sz="2800" dirty="0"/>
              <a:t>2016</a:t>
            </a:r>
            <a:r>
              <a:rPr lang="ja-JP" altLang="en-US" sz="2800" dirty="0"/>
              <a:t>年</a:t>
            </a:r>
            <a:r>
              <a:rPr lang="en-US" altLang="ja-JP" sz="2800" dirty="0"/>
              <a:t>9</a:t>
            </a:r>
            <a:r>
              <a:rPr lang="ja-JP" altLang="en-US" sz="2800" dirty="0"/>
              <a:t>月 長短金利操作付き量的・質的金融緩和</a:t>
            </a:r>
            <a:endParaRPr kumimoji="1" lang="en-US" altLang="ja-JP" sz="2800" dirty="0"/>
          </a:p>
          <a:p>
            <a:endParaRPr lang="en-US" altLang="ja-JP" dirty="0"/>
          </a:p>
          <a:p>
            <a:endParaRPr kumimoji="1" lang="en-US" altLang="ja-JP" dirty="0"/>
          </a:p>
        </p:txBody>
      </p:sp>
    </p:spTree>
    <p:extLst>
      <p:ext uri="{BB962C8B-B14F-4D97-AF65-F5344CB8AC3E}">
        <p14:creationId xmlns:p14="http://schemas.microsoft.com/office/powerpoint/2010/main" val="394027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A938FE-AED3-4B3F-9026-FB77C2BC79AE}"/>
              </a:ext>
            </a:extLst>
          </p:cNvPr>
          <p:cNvSpPr>
            <a:spLocks noGrp="1"/>
          </p:cNvSpPr>
          <p:nvPr>
            <p:ph type="title"/>
          </p:nvPr>
        </p:nvSpPr>
        <p:spPr/>
        <p:txBody>
          <a:bodyPr>
            <a:normAutofit/>
          </a:bodyPr>
          <a:lstStyle/>
          <a:p>
            <a:r>
              <a:rPr kumimoji="1" lang="ja-JP" altLang="en-US" sz="4800" dirty="0"/>
              <a:t>量的・質的緩和政策の狙い</a:t>
            </a:r>
          </a:p>
        </p:txBody>
      </p:sp>
      <p:sp>
        <p:nvSpPr>
          <p:cNvPr id="3" name="コンテンツ プレースホルダー 2">
            <a:extLst>
              <a:ext uri="{FF2B5EF4-FFF2-40B4-BE49-F238E27FC236}">
                <a16:creationId xmlns:a16="http://schemas.microsoft.com/office/drawing/2014/main" id="{76B8C65F-4D34-4750-B66B-4A0E5AF5C041}"/>
              </a:ext>
            </a:extLst>
          </p:cNvPr>
          <p:cNvSpPr>
            <a:spLocks noGrp="1"/>
          </p:cNvSpPr>
          <p:nvPr>
            <p:ph idx="1"/>
          </p:nvPr>
        </p:nvSpPr>
        <p:spPr>
          <a:xfrm>
            <a:off x="677334" y="2160589"/>
            <a:ext cx="8666692" cy="3880773"/>
          </a:xfrm>
        </p:spPr>
        <p:txBody>
          <a:bodyPr/>
          <a:lstStyle/>
          <a:p>
            <a:r>
              <a:rPr lang="ja-JP" altLang="en-US" sz="3200" dirty="0"/>
              <a:t>日本銀行が、デフレ脱却を目指し、インフレ・ターゲティングにあたる「消費者物価指数の前年比上昇率で</a:t>
            </a:r>
            <a:r>
              <a:rPr lang="en-US" altLang="ja-JP" sz="3200" dirty="0"/>
              <a:t>2</a:t>
            </a:r>
            <a:r>
              <a:rPr lang="ja-JP" altLang="en-US" sz="3200" dirty="0"/>
              <a:t>％」という目標を掲げている。</a:t>
            </a:r>
            <a:endParaRPr kumimoji="1" lang="en-US" altLang="ja-JP" sz="3200" dirty="0"/>
          </a:p>
          <a:p>
            <a:pPr marL="0" indent="0">
              <a:buNone/>
            </a:pPr>
            <a:endParaRPr lang="en-US" altLang="ja-JP" dirty="0"/>
          </a:p>
        </p:txBody>
      </p:sp>
      <p:sp>
        <p:nvSpPr>
          <p:cNvPr id="4" name="爆発: 8 pt 3">
            <a:extLst>
              <a:ext uri="{FF2B5EF4-FFF2-40B4-BE49-F238E27FC236}">
                <a16:creationId xmlns:a16="http://schemas.microsoft.com/office/drawing/2014/main" id="{C0752F4D-D10D-4C6D-8301-C5370599FB8B}"/>
              </a:ext>
            </a:extLst>
          </p:cNvPr>
          <p:cNvSpPr/>
          <p:nvPr/>
        </p:nvSpPr>
        <p:spPr>
          <a:xfrm>
            <a:off x="1890917" y="1270000"/>
            <a:ext cx="8295861" cy="5433392"/>
          </a:xfrm>
          <a:prstGeom prst="irregularSeal1">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360FF9B4-BE35-4A3E-A316-AEF389E4DB25}"/>
              </a:ext>
            </a:extLst>
          </p:cNvPr>
          <p:cNvSpPr txBox="1"/>
          <p:nvPr/>
        </p:nvSpPr>
        <p:spPr>
          <a:xfrm>
            <a:off x="3795916" y="2988658"/>
            <a:ext cx="4485861" cy="1569660"/>
          </a:xfrm>
          <a:prstGeom prst="rect">
            <a:avLst/>
          </a:prstGeom>
          <a:noFill/>
        </p:spPr>
        <p:txBody>
          <a:bodyPr wrap="square" rtlCol="0">
            <a:spAutoFit/>
          </a:bodyPr>
          <a:lstStyle/>
          <a:p>
            <a:r>
              <a:rPr kumimoji="1" lang="ja-JP" altLang="en-US" sz="3200" dirty="0">
                <a:latin typeface="Yu Gothic UI Semibold" panose="020B0700000000000000" pitchFamily="50" charset="-128"/>
                <a:ea typeface="Yu Gothic UI Semibold" panose="020B0700000000000000" pitchFamily="50" charset="-128"/>
              </a:rPr>
              <a:t>日本経済は</a:t>
            </a:r>
            <a:r>
              <a:rPr kumimoji="1" lang="ja-JP" altLang="en-US" sz="3200" dirty="0">
                <a:solidFill>
                  <a:schemeClr val="accent6">
                    <a:lumMod val="75000"/>
                  </a:schemeClr>
                </a:solidFill>
                <a:latin typeface="Yu Gothic UI Semibold" panose="020B0700000000000000" pitchFamily="50" charset="-128"/>
                <a:ea typeface="Yu Gothic UI Semibold" panose="020B0700000000000000" pitchFamily="50" charset="-128"/>
              </a:rPr>
              <a:t>物価の持続的な下落という意味</a:t>
            </a:r>
            <a:r>
              <a:rPr kumimoji="1" lang="ja-JP" altLang="en-US" sz="3200" dirty="0">
                <a:latin typeface="Yu Gothic UI Semibold" panose="020B0700000000000000" pitchFamily="50" charset="-128"/>
                <a:ea typeface="Yu Gothic UI Semibold" panose="020B0700000000000000" pitchFamily="50" charset="-128"/>
              </a:rPr>
              <a:t>でのデフレではなくなった！</a:t>
            </a:r>
          </a:p>
        </p:txBody>
      </p:sp>
    </p:spTree>
    <p:extLst>
      <p:ext uri="{BB962C8B-B14F-4D97-AF65-F5344CB8AC3E}">
        <p14:creationId xmlns:p14="http://schemas.microsoft.com/office/powerpoint/2010/main" val="322028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AC956-44D2-4A01-A366-986D07DA829A}"/>
              </a:ext>
            </a:extLst>
          </p:cNvPr>
          <p:cNvSpPr>
            <a:spLocks noGrp="1"/>
          </p:cNvSpPr>
          <p:nvPr>
            <p:ph type="title"/>
          </p:nvPr>
        </p:nvSpPr>
        <p:spPr>
          <a:xfrm>
            <a:off x="677334" y="609600"/>
            <a:ext cx="8596668" cy="1320800"/>
          </a:xfrm>
        </p:spPr>
        <p:txBody>
          <a:bodyPr>
            <a:noAutofit/>
          </a:bodyPr>
          <a:lstStyle/>
          <a:p>
            <a:r>
              <a:rPr lang="ja-JP" altLang="en-US" sz="4800" dirty="0"/>
              <a:t>長短金利操作付き量的・質的金融緩和の政策枠組み</a:t>
            </a:r>
            <a:endParaRPr kumimoji="1" lang="ja-JP" altLang="en-US" sz="4800" dirty="0"/>
          </a:p>
        </p:txBody>
      </p:sp>
      <p:sp>
        <p:nvSpPr>
          <p:cNvPr id="3" name="コンテンツ プレースホルダー 2">
            <a:extLst>
              <a:ext uri="{FF2B5EF4-FFF2-40B4-BE49-F238E27FC236}">
                <a16:creationId xmlns:a16="http://schemas.microsoft.com/office/drawing/2014/main" id="{7B759226-110E-4660-994E-0E343CC6B0E0}"/>
              </a:ext>
            </a:extLst>
          </p:cNvPr>
          <p:cNvSpPr>
            <a:spLocks noGrp="1"/>
          </p:cNvSpPr>
          <p:nvPr>
            <p:ph idx="1"/>
          </p:nvPr>
        </p:nvSpPr>
        <p:spPr>
          <a:xfrm>
            <a:off x="677333" y="2157413"/>
            <a:ext cx="9295341" cy="4700587"/>
          </a:xfrm>
        </p:spPr>
        <p:txBody>
          <a:bodyPr>
            <a:normAutofit/>
          </a:bodyPr>
          <a:lstStyle/>
          <a:p>
            <a:pPr marL="0" indent="0">
              <a:buNone/>
            </a:pPr>
            <a:r>
              <a:rPr lang="ja-JP" altLang="en-US" sz="3200" dirty="0"/>
              <a:t>①「イールドカーブ・コントロール」</a:t>
            </a:r>
            <a:endParaRPr lang="en-US" altLang="ja-JP" sz="3200" dirty="0"/>
          </a:p>
          <a:p>
            <a:pPr marL="0" indent="0">
              <a:buNone/>
            </a:pPr>
            <a:r>
              <a:rPr lang="ja-JP" altLang="en-US" sz="1200" dirty="0"/>
              <a:t>・・・</a:t>
            </a:r>
            <a:r>
              <a:rPr lang="ja-JP" altLang="en-US" sz="2400" dirty="0"/>
              <a:t>実質金利低下の効果を長短金利の操作により追求</a:t>
            </a:r>
            <a:endParaRPr lang="en-US" altLang="ja-JP" sz="2400" dirty="0"/>
          </a:p>
          <a:p>
            <a:pPr marL="0" indent="0">
              <a:buNone/>
            </a:pPr>
            <a:endParaRPr lang="en-US" altLang="ja-JP" sz="3200" dirty="0"/>
          </a:p>
          <a:p>
            <a:pPr marL="0" indent="0">
              <a:buNone/>
            </a:pPr>
            <a:r>
              <a:rPr lang="ja-JP" altLang="en-US" sz="3200" dirty="0"/>
              <a:t>②「</a:t>
            </a:r>
            <a:r>
              <a:rPr lang="ja-JP" altLang="en-US" sz="3200" dirty="0">
                <a:solidFill>
                  <a:srgbClr val="FF0000"/>
                </a:solidFill>
              </a:rPr>
              <a:t>オーバーシュート型コミットメント</a:t>
            </a:r>
            <a:r>
              <a:rPr lang="ja-JP" altLang="en-US" sz="3200" dirty="0"/>
              <a:t>」</a:t>
            </a:r>
            <a:endParaRPr lang="en-US" altLang="ja-JP" sz="3200" dirty="0"/>
          </a:p>
          <a:p>
            <a:pPr marL="0" indent="0">
              <a:buNone/>
            </a:pPr>
            <a:r>
              <a:rPr kumimoji="1" lang="ja-JP" altLang="en-US" sz="1200" dirty="0"/>
              <a:t>・</a:t>
            </a:r>
            <a:r>
              <a:rPr lang="ja-JP" altLang="en-US" sz="1200" dirty="0"/>
              <a:t>・・</a:t>
            </a:r>
            <a:r>
              <a:rPr lang="ja-JP" altLang="en-US" sz="2400" dirty="0"/>
              <a:t>生鮮食品を除く消費者物価指数の前年比上昇率の実績値が安定的に</a:t>
            </a:r>
            <a:r>
              <a:rPr lang="en-US" altLang="ja-JP" sz="2400" dirty="0"/>
              <a:t>2</a:t>
            </a:r>
            <a:r>
              <a:rPr lang="ja-JP" altLang="en-US" sz="2400" dirty="0"/>
              <a:t>％を超えるまで、</a:t>
            </a:r>
            <a:r>
              <a:rPr lang="ja-JP" altLang="en-US" sz="2400" dirty="0">
                <a:solidFill>
                  <a:schemeClr val="accent6"/>
                </a:solidFill>
              </a:rPr>
              <a:t>マネタリーベースの拡大</a:t>
            </a:r>
            <a:r>
              <a:rPr lang="ja-JP" altLang="en-US" sz="2400" dirty="0"/>
              <a:t>方針を継続する</a:t>
            </a:r>
            <a:endParaRPr lang="en-US" altLang="ja-JP" sz="2400" dirty="0"/>
          </a:p>
          <a:p>
            <a:pPr marL="0" indent="0">
              <a:buNone/>
            </a:pPr>
            <a:r>
              <a:rPr lang="ja-JP" altLang="en-US" sz="2400" dirty="0">
                <a:latin typeface="HGS明朝B" panose="02020800000000000000" pitchFamily="18" charset="-128"/>
                <a:ea typeface="HGS明朝B" panose="02020800000000000000" pitchFamily="18" charset="-128"/>
              </a:rPr>
              <a:t>                                </a:t>
            </a:r>
            <a:r>
              <a:rPr lang="ja-JP" altLang="en-US" sz="2400" dirty="0">
                <a:latin typeface="+mj-lt"/>
                <a:ea typeface="HGS明朝B" panose="02020800000000000000" pitchFamily="18" charset="-128"/>
              </a:rPr>
              <a:t>↓結果</a:t>
            </a:r>
            <a:endParaRPr lang="en-US" altLang="ja-JP" sz="2400" dirty="0">
              <a:latin typeface="+mj-lt"/>
              <a:ea typeface="HGS明朝B" panose="02020800000000000000" pitchFamily="18" charset="-128"/>
            </a:endParaRPr>
          </a:p>
          <a:p>
            <a:pPr marL="0" indent="0">
              <a:buNone/>
            </a:pPr>
            <a:r>
              <a:rPr lang="ja-JP" altLang="en-US" sz="2400" dirty="0">
                <a:latin typeface="+mj-lt"/>
                <a:ea typeface="HGS明朝B" panose="02020800000000000000" pitchFamily="18" charset="-128"/>
              </a:rPr>
              <a:t>       </a:t>
            </a:r>
            <a:r>
              <a:rPr lang="en-US" altLang="ja-JP" sz="2400" dirty="0">
                <a:latin typeface="+mj-lt"/>
                <a:ea typeface="HGS明朝B" panose="02020800000000000000" pitchFamily="18" charset="-128"/>
              </a:rPr>
              <a:t>2013 </a:t>
            </a:r>
            <a:r>
              <a:rPr lang="ja-JP" altLang="en-US" sz="2400" dirty="0">
                <a:latin typeface="+mj-lt"/>
                <a:ea typeface="HGS明朝B" panose="02020800000000000000" pitchFamily="18" charset="-128"/>
              </a:rPr>
              <a:t>年度＋</a:t>
            </a:r>
            <a:r>
              <a:rPr lang="en-US" altLang="ja-JP" sz="2400" dirty="0">
                <a:latin typeface="+mj-lt"/>
                <a:ea typeface="HGS明朝B" panose="02020800000000000000" pitchFamily="18" charset="-128"/>
              </a:rPr>
              <a:t>0.7</a:t>
            </a:r>
            <a:r>
              <a:rPr lang="ja-JP" altLang="en-US" sz="2400" dirty="0">
                <a:latin typeface="+mj-lt"/>
                <a:ea typeface="HGS明朝B" panose="02020800000000000000" pitchFamily="18" charset="-128"/>
              </a:rPr>
              <a:t>％→</a:t>
            </a:r>
            <a:r>
              <a:rPr lang="en-US" altLang="ja-JP" sz="2400" dirty="0">
                <a:latin typeface="+mj-lt"/>
                <a:ea typeface="HGS明朝B" panose="02020800000000000000" pitchFamily="18" charset="-128"/>
              </a:rPr>
              <a:t>2014 </a:t>
            </a:r>
            <a:r>
              <a:rPr lang="ja-JP" altLang="en-US" sz="2400" dirty="0">
                <a:latin typeface="+mj-lt"/>
                <a:ea typeface="HGS明朝B" panose="02020800000000000000" pitchFamily="18" charset="-128"/>
              </a:rPr>
              <a:t>年度＋</a:t>
            </a:r>
            <a:r>
              <a:rPr lang="en-US" altLang="ja-JP" sz="2400" dirty="0">
                <a:latin typeface="+mj-lt"/>
                <a:ea typeface="HGS明朝B" panose="02020800000000000000" pitchFamily="18" charset="-128"/>
              </a:rPr>
              <a:t>1.4</a:t>
            </a:r>
            <a:r>
              <a:rPr lang="ja-JP" altLang="en-US" sz="2400" dirty="0">
                <a:latin typeface="+mj-lt"/>
                <a:ea typeface="HGS明朝B" panose="02020800000000000000" pitchFamily="18" charset="-128"/>
              </a:rPr>
              <a:t>％→</a:t>
            </a:r>
            <a:r>
              <a:rPr lang="en-US" altLang="ja-JP" sz="2400" dirty="0">
                <a:latin typeface="+mj-lt"/>
                <a:ea typeface="HGS明朝B" panose="02020800000000000000" pitchFamily="18" charset="-128"/>
              </a:rPr>
              <a:t>2015 </a:t>
            </a:r>
            <a:r>
              <a:rPr lang="ja-JP" altLang="en-US" sz="2400" dirty="0">
                <a:latin typeface="+mj-lt"/>
                <a:ea typeface="HGS明朝B" panose="02020800000000000000" pitchFamily="18" charset="-128"/>
              </a:rPr>
              <a:t>年度</a:t>
            </a:r>
            <a:r>
              <a:rPr lang="ja-JP" altLang="en-US" sz="2400" dirty="0">
                <a:highlight>
                  <a:srgbClr val="FFFF00"/>
                </a:highlight>
                <a:latin typeface="+mj-lt"/>
                <a:ea typeface="HGS明朝B" panose="02020800000000000000" pitchFamily="18" charset="-128"/>
              </a:rPr>
              <a:t>＋</a:t>
            </a:r>
            <a:r>
              <a:rPr lang="en-US" altLang="ja-JP" sz="2400" dirty="0">
                <a:highlight>
                  <a:srgbClr val="FFFF00"/>
                </a:highlight>
                <a:latin typeface="+mj-lt"/>
                <a:ea typeface="HGS明朝B" panose="02020800000000000000" pitchFamily="18" charset="-128"/>
              </a:rPr>
              <a:t>1.9</a:t>
            </a:r>
            <a:r>
              <a:rPr lang="ja-JP" altLang="en-US" sz="2400" dirty="0">
                <a:highlight>
                  <a:srgbClr val="FFFF00"/>
                </a:highlight>
                <a:latin typeface="+mj-lt"/>
                <a:ea typeface="HGS明朝B" panose="02020800000000000000" pitchFamily="18" charset="-128"/>
              </a:rPr>
              <a:t>％</a:t>
            </a:r>
          </a:p>
          <a:p>
            <a:pPr marL="0" indent="0">
              <a:buNone/>
            </a:pPr>
            <a:endParaRPr kumimoji="1" lang="ja-JP" altLang="en-US" sz="2400" dirty="0"/>
          </a:p>
        </p:txBody>
      </p:sp>
    </p:spTree>
    <p:extLst>
      <p:ext uri="{BB962C8B-B14F-4D97-AF65-F5344CB8AC3E}">
        <p14:creationId xmlns:p14="http://schemas.microsoft.com/office/powerpoint/2010/main" val="89852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045AE-88BC-4EF4-9ED3-10C4B57FEFAA}"/>
              </a:ext>
            </a:extLst>
          </p:cNvPr>
          <p:cNvSpPr>
            <a:spLocks noGrp="1"/>
          </p:cNvSpPr>
          <p:nvPr>
            <p:ph type="title"/>
          </p:nvPr>
        </p:nvSpPr>
        <p:spPr/>
        <p:txBody>
          <a:bodyPr>
            <a:normAutofit/>
          </a:bodyPr>
          <a:lstStyle/>
          <a:p>
            <a:r>
              <a:rPr lang="ja-JP" altLang="en-US" sz="4800" dirty="0"/>
              <a:t>未達の原因</a:t>
            </a:r>
            <a:endParaRPr kumimoji="1" lang="ja-JP" altLang="en-US" sz="4800" dirty="0"/>
          </a:p>
        </p:txBody>
      </p:sp>
      <p:sp>
        <p:nvSpPr>
          <p:cNvPr id="3" name="コンテンツ プレースホルダー 2">
            <a:extLst>
              <a:ext uri="{FF2B5EF4-FFF2-40B4-BE49-F238E27FC236}">
                <a16:creationId xmlns:a16="http://schemas.microsoft.com/office/drawing/2014/main" id="{7EB56FB7-BCF3-4C39-BC18-13C67F608AC1}"/>
              </a:ext>
            </a:extLst>
          </p:cNvPr>
          <p:cNvSpPr>
            <a:spLocks noGrp="1"/>
          </p:cNvSpPr>
          <p:nvPr>
            <p:ph idx="1"/>
          </p:nvPr>
        </p:nvSpPr>
        <p:spPr/>
        <p:txBody>
          <a:bodyPr>
            <a:normAutofit/>
          </a:bodyPr>
          <a:lstStyle/>
          <a:p>
            <a:r>
              <a:rPr kumimoji="1" lang="ja-JP" altLang="en-US" sz="3200" dirty="0"/>
              <a:t>消費増税の影響</a:t>
            </a:r>
            <a:r>
              <a:rPr kumimoji="1" lang="en-US" altLang="ja-JP" sz="3200" dirty="0"/>
              <a:t>(5</a:t>
            </a:r>
            <a:r>
              <a:rPr kumimoji="1" lang="ja-JP" altLang="en-US" sz="3200" dirty="0"/>
              <a:t>％→</a:t>
            </a:r>
            <a:r>
              <a:rPr kumimoji="1" lang="en-US" altLang="ja-JP" sz="3200" dirty="0"/>
              <a:t>8</a:t>
            </a:r>
            <a:r>
              <a:rPr kumimoji="1" lang="ja-JP" altLang="en-US" sz="3200" dirty="0"/>
              <a:t>％</a:t>
            </a:r>
            <a:r>
              <a:rPr kumimoji="1" lang="en-US" altLang="ja-JP" sz="3200" dirty="0"/>
              <a:t>)</a:t>
            </a:r>
          </a:p>
          <a:p>
            <a:r>
              <a:rPr lang="ja-JP" altLang="en-US" sz="3200" dirty="0"/>
              <a:t>原油価格の大幅下落</a:t>
            </a:r>
            <a:endParaRPr lang="en-US" altLang="ja-JP" sz="3200" dirty="0"/>
          </a:p>
          <a:p>
            <a:r>
              <a:rPr kumimoji="1" lang="ja-JP" altLang="en-US" sz="3200" dirty="0"/>
              <a:t>新興国経済の低迷</a:t>
            </a:r>
          </a:p>
        </p:txBody>
      </p:sp>
    </p:spTree>
    <p:extLst>
      <p:ext uri="{BB962C8B-B14F-4D97-AF65-F5344CB8AC3E}">
        <p14:creationId xmlns:p14="http://schemas.microsoft.com/office/powerpoint/2010/main" val="192905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775AC2-3D39-4C2F-9E15-304C3804D14B}"/>
              </a:ext>
            </a:extLst>
          </p:cNvPr>
          <p:cNvSpPr>
            <a:spLocks noGrp="1"/>
          </p:cNvSpPr>
          <p:nvPr>
            <p:ph type="title"/>
          </p:nvPr>
        </p:nvSpPr>
        <p:spPr/>
        <p:txBody>
          <a:bodyPr>
            <a:normAutofit fontScale="90000"/>
          </a:bodyPr>
          <a:lstStyle/>
          <a:p>
            <a:r>
              <a:rPr lang="ja-JP" altLang="en-US" sz="4800" dirty="0"/>
              <a:t>何をすればいいのか</a:t>
            </a:r>
            <a:r>
              <a:rPr lang="en-US" altLang="ja-JP" sz="4800" dirty="0"/>
              <a:t>(</a:t>
            </a:r>
            <a:r>
              <a:rPr lang="ja-JP" altLang="en-US" sz="4800" dirty="0"/>
              <a:t>打開策</a:t>
            </a:r>
            <a:r>
              <a:rPr lang="en-US" altLang="ja-JP" sz="4800" dirty="0"/>
              <a:t>)</a:t>
            </a:r>
            <a:br>
              <a:rPr lang="en-US" altLang="ja-JP" sz="4800" dirty="0"/>
            </a:br>
            <a:endParaRPr kumimoji="1" lang="ja-JP" altLang="en-US" sz="4800" dirty="0"/>
          </a:p>
        </p:txBody>
      </p:sp>
      <p:sp>
        <p:nvSpPr>
          <p:cNvPr id="3" name="コンテンツ プレースホルダー 2">
            <a:extLst>
              <a:ext uri="{FF2B5EF4-FFF2-40B4-BE49-F238E27FC236}">
                <a16:creationId xmlns:a16="http://schemas.microsoft.com/office/drawing/2014/main" id="{A459B122-4ABD-4917-93B6-B8334E58E975}"/>
              </a:ext>
            </a:extLst>
          </p:cNvPr>
          <p:cNvSpPr>
            <a:spLocks noGrp="1"/>
          </p:cNvSpPr>
          <p:nvPr>
            <p:ph idx="1"/>
          </p:nvPr>
        </p:nvSpPr>
        <p:spPr/>
        <p:txBody>
          <a:bodyPr/>
          <a:lstStyle/>
          <a:p>
            <a:r>
              <a:rPr lang="ja-JP" altLang="en-US" sz="3200" dirty="0"/>
              <a:t>法律改正</a:t>
            </a:r>
            <a:r>
              <a:rPr lang="en-US" altLang="ja-JP" sz="3200" dirty="0"/>
              <a:t>(</a:t>
            </a:r>
            <a:r>
              <a:rPr lang="ja-JP" altLang="en-US" sz="3200" dirty="0"/>
              <a:t>労働基準法三十七条一項</a:t>
            </a:r>
            <a:r>
              <a:rPr lang="en-US" altLang="ja-JP" sz="3200" dirty="0"/>
              <a:t>)</a:t>
            </a:r>
            <a:r>
              <a:rPr lang="ja-JP" altLang="en-US" sz="3200" dirty="0"/>
              <a:t>により、残業を減らし、</a:t>
            </a:r>
            <a:r>
              <a:rPr lang="ja-JP" altLang="en-US" sz="3200" dirty="0">
                <a:solidFill>
                  <a:srgbClr val="FF0000"/>
                </a:solidFill>
              </a:rPr>
              <a:t>賃金の増加</a:t>
            </a:r>
            <a:r>
              <a:rPr lang="ja-JP" altLang="en-US" sz="3200" dirty="0"/>
              <a:t>と</a:t>
            </a:r>
            <a:r>
              <a:rPr lang="ja-JP" altLang="en-US" sz="3200" dirty="0">
                <a:solidFill>
                  <a:srgbClr val="FF0000"/>
                </a:solidFill>
              </a:rPr>
              <a:t>雇用の増加</a:t>
            </a:r>
            <a:r>
              <a:rPr lang="ja-JP" altLang="en-US" sz="3200" dirty="0"/>
              <a:t>を目標とする。</a:t>
            </a:r>
            <a:endParaRPr lang="en-US" altLang="ja-JP" sz="3200" dirty="0"/>
          </a:p>
          <a:p>
            <a:endParaRPr lang="en-US" altLang="ja-JP" sz="3200" dirty="0"/>
          </a:p>
          <a:p>
            <a:endParaRPr lang="en-US" altLang="ja-JP" dirty="0"/>
          </a:p>
          <a:p>
            <a:endParaRPr kumimoji="1" lang="ja-JP" altLang="en-US" dirty="0"/>
          </a:p>
        </p:txBody>
      </p:sp>
    </p:spTree>
    <p:extLst>
      <p:ext uri="{BB962C8B-B14F-4D97-AF65-F5344CB8AC3E}">
        <p14:creationId xmlns:p14="http://schemas.microsoft.com/office/powerpoint/2010/main" val="120632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D9567-78A3-40D4-8838-3CF16CFEF3B2}"/>
              </a:ext>
            </a:extLst>
          </p:cNvPr>
          <p:cNvSpPr>
            <a:spLocks noGrp="1"/>
          </p:cNvSpPr>
          <p:nvPr>
            <p:ph type="title"/>
          </p:nvPr>
        </p:nvSpPr>
        <p:spPr/>
        <p:txBody>
          <a:bodyPr/>
          <a:lstStyle/>
          <a:p>
            <a:r>
              <a:rPr kumimoji="1" lang="ja-JP" altLang="en-US" dirty="0"/>
              <a:t>例：割増賃金の増加</a:t>
            </a:r>
          </a:p>
        </p:txBody>
      </p:sp>
      <p:pic>
        <p:nvPicPr>
          <p:cNvPr id="6" name="コンテンツ プレースホルダー 5">
            <a:extLst>
              <a:ext uri="{FF2B5EF4-FFF2-40B4-BE49-F238E27FC236}">
                <a16:creationId xmlns:a16="http://schemas.microsoft.com/office/drawing/2014/main" id="{AB397F4B-00B1-453F-981E-2CD66B11DC37}"/>
              </a:ext>
            </a:extLst>
          </p:cNvPr>
          <p:cNvPicPr>
            <a:picLocks noGrp="1" noChangeAspect="1"/>
          </p:cNvPicPr>
          <p:nvPr>
            <p:ph idx="1"/>
          </p:nvPr>
        </p:nvPicPr>
        <p:blipFill>
          <a:blip r:embed="rId2"/>
          <a:stretch>
            <a:fillRect/>
          </a:stretch>
        </p:blipFill>
        <p:spPr>
          <a:xfrm>
            <a:off x="1140674" y="2100263"/>
            <a:ext cx="7789014" cy="4183810"/>
          </a:xfrm>
          <a:prstGeom prst="rect">
            <a:avLst/>
          </a:prstGeom>
        </p:spPr>
      </p:pic>
      <p:cxnSp>
        <p:nvCxnSpPr>
          <p:cNvPr id="8" name="直線矢印コネクタ 7">
            <a:extLst>
              <a:ext uri="{FF2B5EF4-FFF2-40B4-BE49-F238E27FC236}">
                <a16:creationId xmlns:a16="http://schemas.microsoft.com/office/drawing/2014/main" id="{15500BB9-2CC6-4A90-BF18-372A990A1A58}"/>
              </a:ext>
            </a:extLst>
          </p:cNvPr>
          <p:cNvCxnSpPr/>
          <p:nvPr/>
        </p:nvCxnSpPr>
        <p:spPr>
          <a:xfrm flipV="1">
            <a:off x="3471863" y="3186113"/>
            <a:ext cx="3128962" cy="13287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2054301"/>
      </p:ext>
    </p:extLst>
  </p:cSld>
  <p:clrMapOvr>
    <a:masterClrMapping/>
  </p:clrMapOvr>
</p:sld>
</file>

<file path=ppt/theme/theme1.xml><?xml version="1.0" encoding="utf-8"?>
<a:theme xmlns:a="http://schemas.openxmlformats.org/drawingml/2006/main" name="ファセット">
  <a:themeElements>
    <a:clrScheme name="マーキー">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299</TotalTime>
  <Words>543</Words>
  <Application>Microsoft Office PowerPoint</Application>
  <PresentationFormat>ワイド画面</PresentationFormat>
  <Paragraphs>59</Paragraphs>
  <Slides>12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HGS明朝B</vt:lpstr>
      <vt:lpstr>Yu Gothic UI Semibold</vt:lpstr>
      <vt:lpstr>メイリオ</vt:lpstr>
      <vt:lpstr>Arial</vt:lpstr>
      <vt:lpstr>Trebuchet MS</vt:lpstr>
      <vt:lpstr>Wingdings 3</vt:lpstr>
      <vt:lpstr>ファセット</vt:lpstr>
      <vt:lpstr>経済政策論Ⅰ課題報告</vt:lpstr>
      <vt:lpstr>課題２</vt:lpstr>
      <vt:lpstr>発表の流れ</vt:lpstr>
      <vt:lpstr>過去の政策</vt:lpstr>
      <vt:lpstr>量的・質的緩和政策の狙い</vt:lpstr>
      <vt:lpstr>長短金利操作付き量的・質的金融緩和の政策枠組み</vt:lpstr>
      <vt:lpstr>未達の原因</vt:lpstr>
      <vt:lpstr>何をすればいいのか(打開策) </vt:lpstr>
      <vt:lpstr>例：割増賃金の増加</vt:lpstr>
      <vt:lpstr>課題解決にあたっての問題</vt:lpstr>
      <vt:lpstr>まとめ</vt:lpstr>
      <vt:lpstr>参考・引用文献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経済政策論Ⅰ課題報告</dc:title>
  <dc:creator>MAEDA Hiroki</dc:creator>
  <cp:lastModifiedBy>MAEDA Hiroki</cp:lastModifiedBy>
  <cp:revision>30</cp:revision>
  <dcterms:created xsi:type="dcterms:W3CDTF">2018-05-16T04:32:37Z</dcterms:created>
  <dcterms:modified xsi:type="dcterms:W3CDTF">2018-05-23T03:25:40Z</dcterms:modified>
</cp:coreProperties>
</file>